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Noto Sans Symbols" panose="020B0502040504020204" pitchFamily="34" charset="0"/>
      <p:regular r:id="rId45"/>
    </p:embeddedFont>
    <p:embeddedFont>
      <p:font typeface="Public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r1miEjZsanAMq9kPHp66YC7g5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2"/>
    <p:restoredTop sz="89145" autoAdjust="0"/>
  </p:normalViewPr>
  <p:slideViewPr>
    <p:cSldViewPr snapToGrid="0">
      <p:cViewPr varScale="1">
        <p:scale>
          <a:sx n="72" d="100"/>
          <a:sy n="72" d="100"/>
        </p:scale>
        <p:origin x="91" y="58"/>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0" name="Google Shape;40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38"/>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Google Shape;10;p38"/>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8"/>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38"/>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38"/>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38"/>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1"/>
          <p:cNvSpPr>
            <a:spLocks noGrp="1"/>
          </p:cNvSpPr>
          <p:nvPr>
            <p:ph type="pic" idx="2"/>
          </p:nvPr>
        </p:nvSpPr>
        <p:spPr>
          <a:xfrm>
            <a:off x="0" y="-1"/>
            <a:ext cx="3059832" cy="5143501"/>
          </a:xfrm>
          <a:prstGeom prst="rect">
            <a:avLst/>
          </a:prstGeom>
          <a:solidFill>
            <a:srgbClr val="F2F2F2"/>
          </a:solidFill>
          <a:ln>
            <a:noFill/>
          </a:ln>
        </p:spPr>
      </p:sp>
      <p:sp>
        <p:nvSpPr>
          <p:cNvPr id="67" name="Google Shape;67;p51"/>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51"/>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2"/>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53"/>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53"/>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53"/>
          <p:cNvSpPr>
            <a:spLocks noGrp="1"/>
          </p:cNvSpPr>
          <p:nvPr>
            <p:ph type="pic" idx="3"/>
          </p:nvPr>
        </p:nvSpPr>
        <p:spPr>
          <a:xfrm>
            <a:off x="0" y="-1"/>
            <a:ext cx="3059832" cy="5143501"/>
          </a:xfrm>
          <a:prstGeom prst="rect">
            <a:avLst/>
          </a:prstGeom>
          <a:solidFill>
            <a:srgbClr val="F2F2F2"/>
          </a:solidFill>
          <a:ln>
            <a:noFill/>
          </a:ln>
        </p:spPr>
      </p:sp>
      <p:sp>
        <p:nvSpPr>
          <p:cNvPr id="75" name="Google Shape;75;p53"/>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54"/>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54"/>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54"/>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54"/>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55"/>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55"/>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55"/>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55"/>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56"/>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56"/>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56"/>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56"/>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56"/>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56"/>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56"/>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56"/>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56"/>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6"/>
        <p:cNvGrpSpPr/>
        <p:nvPr/>
      </p:nvGrpSpPr>
      <p:grpSpPr>
        <a:xfrm>
          <a:off x="0" y="0"/>
          <a:ext cx="0" cy="0"/>
          <a:chOff x="0" y="0"/>
          <a:chExt cx="0" cy="0"/>
        </a:xfrm>
      </p:grpSpPr>
      <p:sp>
        <p:nvSpPr>
          <p:cNvPr id="97" name="Google Shape;97;p57"/>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5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58"/>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58"/>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58"/>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43"/>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43"/>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43"/>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43"/>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9512" y="0"/>
            <a:ext cx="4320480" cy="4280401"/>
          </a:xfrm>
          <a:prstGeom prst="rect">
            <a:avLst/>
          </a:prstGeom>
          <a:noFill/>
          <a:ln>
            <a:noFill/>
          </a:ln>
        </p:spPr>
      </p:pic>
      <p:sp>
        <p:nvSpPr>
          <p:cNvPr id="112" name="Google Shape;112;p4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4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9"/>
        <p:cNvGrpSpPr/>
        <p:nvPr/>
      </p:nvGrpSpPr>
      <p:grpSpPr>
        <a:xfrm>
          <a:off x="0" y="0"/>
          <a:ext cx="0" cy="0"/>
          <a:chOff x="0" y="0"/>
          <a:chExt cx="0" cy="0"/>
        </a:xfrm>
      </p:grpSpPr>
      <p:sp>
        <p:nvSpPr>
          <p:cNvPr id="20" name="Google Shape;20;p40"/>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aphicFrame>
        <p:nvGraphicFramePr>
          <p:cNvPr id="21" name="Google Shape;21;p40"/>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1" name="Google Shape;21;p40"/>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2"/>
        <p:cNvGrpSpPr/>
        <p:nvPr/>
      </p:nvGrpSpPr>
      <p:grpSpPr>
        <a:xfrm>
          <a:off x="0" y="0"/>
          <a:ext cx="0" cy="0"/>
          <a:chOff x="0" y="0"/>
          <a:chExt cx="0" cy="0"/>
        </a:xfrm>
      </p:grpSpPr>
      <p:sp>
        <p:nvSpPr>
          <p:cNvPr id="23" name="Google Shape;23;p4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1"/>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41"/>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7"/>
        <p:cNvGrpSpPr/>
        <p:nvPr/>
      </p:nvGrpSpPr>
      <p:grpSpPr>
        <a:xfrm>
          <a:off x="0" y="0"/>
          <a:ext cx="0" cy="0"/>
          <a:chOff x="0" y="0"/>
          <a:chExt cx="0" cy="0"/>
        </a:xfrm>
      </p:grpSpPr>
      <p:sp>
        <p:nvSpPr>
          <p:cNvPr id="28" name="Google Shape;28;p45"/>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9" name="Google Shape;29;p45"/>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9" name="Google Shape;29;p45"/>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30"/>
        <p:cNvGrpSpPr/>
        <p:nvPr/>
      </p:nvGrpSpPr>
      <p:grpSpPr>
        <a:xfrm>
          <a:off x="0" y="0"/>
          <a:ext cx="0" cy="0"/>
          <a:chOff x="0" y="0"/>
          <a:chExt cx="0" cy="0"/>
        </a:xfrm>
      </p:grpSpPr>
      <p:sp>
        <p:nvSpPr>
          <p:cNvPr id="31" name="Google Shape;31;p46"/>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4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6"/>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5" name="Google Shape;35;p46"/>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5" name="Google Shape;35;p46"/>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6"/>
        <p:cNvGrpSpPr/>
        <p:nvPr/>
      </p:nvGrpSpPr>
      <p:grpSpPr>
        <a:xfrm>
          <a:off x="0" y="0"/>
          <a:ext cx="0" cy="0"/>
          <a:chOff x="0" y="0"/>
          <a:chExt cx="0" cy="0"/>
        </a:xfrm>
      </p:grpSpPr>
      <p:sp>
        <p:nvSpPr>
          <p:cNvPr id="37" name="Google Shape;37;p4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9"/>
        <p:cNvGrpSpPr/>
        <p:nvPr/>
      </p:nvGrpSpPr>
      <p:grpSpPr>
        <a:xfrm>
          <a:off x="0" y="0"/>
          <a:ext cx="0" cy="0"/>
          <a:chOff x="0" y="0"/>
          <a:chExt cx="0" cy="0"/>
        </a:xfrm>
      </p:grpSpPr>
      <p:sp>
        <p:nvSpPr>
          <p:cNvPr id="40" name="Google Shape;40;p48"/>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48"/>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48"/>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8"/>
          <p:cNvSpPr>
            <a:spLocks noGrp="1"/>
          </p:cNvSpPr>
          <p:nvPr>
            <p:ph type="pic" idx="3"/>
          </p:nvPr>
        </p:nvSpPr>
        <p:spPr>
          <a:xfrm>
            <a:off x="0" y="1347774"/>
            <a:ext cx="2160240" cy="1872048"/>
          </a:xfrm>
          <a:prstGeom prst="rect">
            <a:avLst/>
          </a:prstGeom>
          <a:solidFill>
            <a:srgbClr val="F2F2F2"/>
          </a:solidFill>
          <a:ln>
            <a:noFill/>
          </a:ln>
        </p:spPr>
      </p:sp>
      <p:sp>
        <p:nvSpPr>
          <p:cNvPr id="44" name="Google Shape;44;p48"/>
          <p:cNvSpPr>
            <a:spLocks noGrp="1"/>
          </p:cNvSpPr>
          <p:nvPr>
            <p:ph type="pic" idx="4"/>
          </p:nvPr>
        </p:nvSpPr>
        <p:spPr>
          <a:xfrm>
            <a:off x="2327920" y="1347774"/>
            <a:ext cx="2160240" cy="1872048"/>
          </a:xfrm>
          <a:prstGeom prst="rect">
            <a:avLst/>
          </a:prstGeom>
          <a:solidFill>
            <a:srgbClr val="F2F2F2"/>
          </a:solidFill>
          <a:ln>
            <a:noFill/>
          </a:ln>
        </p:spPr>
      </p:sp>
      <p:sp>
        <p:nvSpPr>
          <p:cNvPr id="45" name="Google Shape;45;p48"/>
          <p:cNvSpPr>
            <a:spLocks noGrp="1"/>
          </p:cNvSpPr>
          <p:nvPr>
            <p:ph type="pic" idx="5"/>
          </p:nvPr>
        </p:nvSpPr>
        <p:spPr>
          <a:xfrm>
            <a:off x="4655840" y="1347774"/>
            <a:ext cx="2160240" cy="1872048"/>
          </a:xfrm>
          <a:prstGeom prst="rect">
            <a:avLst/>
          </a:prstGeom>
          <a:solidFill>
            <a:srgbClr val="F2F2F2"/>
          </a:solidFill>
          <a:ln>
            <a:noFill/>
          </a:ln>
        </p:spPr>
      </p:sp>
      <p:sp>
        <p:nvSpPr>
          <p:cNvPr id="46" name="Google Shape;46;p48"/>
          <p:cNvSpPr>
            <a:spLocks noGrp="1"/>
          </p:cNvSpPr>
          <p:nvPr>
            <p:ph type="pic" idx="6"/>
          </p:nvPr>
        </p:nvSpPr>
        <p:spPr>
          <a:xfrm>
            <a:off x="6983760" y="1347774"/>
            <a:ext cx="2160240" cy="1872048"/>
          </a:xfrm>
          <a:prstGeom prst="rect">
            <a:avLst/>
          </a:prstGeom>
          <a:solidFill>
            <a:srgbClr val="F2F2F2"/>
          </a:solidFill>
          <a:ln>
            <a:noFill/>
          </a:ln>
        </p:spPr>
      </p:sp>
      <p:sp>
        <p:nvSpPr>
          <p:cNvPr id="47" name="Google Shape;47;p48"/>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48"/>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8"/>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48"/>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1"/>
        <p:cNvGrpSpPr/>
        <p:nvPr/>
      </p:nvGrpSpPr>
      <p:grpSpPr>
        <a:xfrm>
          <a:off x="0" y="0"/>
          <a:ext cx="0" cy="0"/>
          <a:chOff x="0" y="0"/>
          <a:chExt cx="0" cy="0"/>
        </a:xfrm>
      </p:grpSpPr>
      <p:sp>
        <p:nvSpPr>
          <p:cNvPr id="52" name="Google Shape;52;p49"/>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49"/>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49"/>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5" name="Google Shape;55;p49"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6" name="Google Shape;56;p49"/>
          <p:cNvSpPr>
            <a:spLocks noGrp="1"/>
          </p:cNvSpPr>
          <p:nvPr>
            <p:ph type="pic" idx="3"/>
          </p:nvPr>
        </p:nvSpPr>
        <p:spPr>
          <a:xfrm>
            <a:off x="4513480" y="1626257"/>
            <a:ext cx="3465217" cy="2562605"/>
          </a:xfrm>
          <a:prstGeom prst="rect">
            <a:avLst/>
          </a:prstGeom>
          <a:solidFill>
            <a:srgbClr val="F2F2F2"/>
          </a:solidFill>
          <a:ln>
            <a:noFill/>
          </a:ln>
        </p:spPr>
      </p:sp>
      <p:sp>
        <p:nvSpPr>
          <p:cNvPr id="57" name="Google Shape;57;p49"/>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58"/>
        <p:cNvGrpSpPr/>
        <p:nvPr/>
      </p:nvGrpSpPr>
      <p:grpSpPr>
        <a:xfrm>
          <a:off x="0" y="0"/>
          <a:ext cx="0" cy="0"/>
          <a:chOff x="0" y="0"/>
          <a:chExt cx="0" cy="0"/>
        </a:xfrm>
      </p:grpSpPr>
      <p:sp>
        <p:nvSpPr>
          <p:cNvPr id="59" name="Google Shape;59;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 name="Google Shape;62;p50" descr="D:\Fullppt\PNG이미지\핸드폰2.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023208" y="1042230"/>
            <a:ext cx="2869272" cy="3474631"/>
          </a:xfrm>
          <a:prstGeom prst="rect">
            <a:avLst/>
          </a:prstGeom>
          <a:noFill/>
          <a:ln>
            <a:noFill/>
          </a:ln>
        </p:spPr>
      </p:pic>
      <p:sp>
        <p:nvSpPr>
          <p:cNvPr id="63" name="Google Shape;63;p50"/>
          <p:cNvSpPr>
            <a:spLocks noGrp="1"/>
          </p:cNvSpPr>
          <p:nvPr>
            <p:ph type="pic" idx="3"/>
          </p:nvPr>
        </p:nvSpPr>
        <p:spPr>
          <a:xfrm>
            <a:off x="7380312" y="1175233"/>
            <a:ext cx="1008112" cy="2556104"/>
          </a:xfrm>
          <a:prstGeom prst="rect">
            <a:avLst/>
          </a:prstGeom>
          <a:solidFill>
            <a:srgbClr val="F2F2F2"/>
          </a:solidFill>
          <a:ln>
            <a:noFill/>
          </a:ln>
        </p:spPr>
      </p:sp>
      <p:sp>
        <p:nvSpPr>
          <p:cNvPr id="64" name="Google Shape;64;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7" name="Google Shape;7;p37"/>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39"/>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8" name="Google Shape;18;p39"/>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3084" y="4561748"/>
            <a:ext cx="1803136" cy="378658"/>
          </a:xfrm>
          <a:prstGeom prst="rect">
            <a:avLst/>
          </a:prstGeom>
          <a:noFill/>
          <a:ln>
            <a:noFill/>
          </a:ln>
        </p:spPr>
      </p:pic>
      <p:sp>
        <p:nvSpPr>
          <p:cNvPr id="105" name="Google Shape;105;p42"/>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GB"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Social </a:t>
            </a:r>
            <a:r>
              <a:rPr lang="en-GB" sz="2800">
                <a:solidFill>
                  <a:schemeClr val="dk1"/>
                </a:solidFill>
              </a:rPr>
              <a:t>M</a:t>
            </a:r>
            <a:r>
              <a:rPr lang="en-GB" sz="2800" b="0" i="0" u="none" strike="noStrike" cap="none">
                <a:solidFill>
                  <a:schemeClr val="dk1"/>
                </a:solidFill>
                <a:latin typeface="Arial"/>
                <a:ea typeface="Arial"/>
                <a:cs typeface="Arial"/>
                <a:sym typeface="Arial"/>
              </a:rPr>
              <a:t>edia </a:t>
            </a:r>
            <a:r>
              <a:rPr lang="en-GB" sz="2800">
                <a:solidFill>
                  <a:schemeClr val="dk1"/>
                </a:solidFill>
              </a:rPr>
              <a:t>M</a:t>
            </a:r>
            <a:r>
              <a:rPr lang="en-GB" sz="2800" b="0" i="0" u="none" strike="noStrike" cap="none">
                <a:solidFill>
                  <a:schemeClr val="dk1"/>
                </a:solidFill>
                <a:latin typeface="Arial"/>
                <a:ea typeface="Arial"/>
                <a:cs typeface="Arial"/>
                <a:sym typeface="Arial"/>
              </a:rPr>
              <a:t>anagement</a:t>
            </a:r>
            <a:endParaRPr sz="2800" b="0" i="0" u="none" strike="noStrike" cap="none">
              <a:solidFill>
                <a:schemeClr val="dk1"/>
              </a:solidFill>
              <a:latin typeface="Arial"/>
              <a:ea typeface="Arial"/>
              <a:cs typeface="Arial"/>
              <a:sym typeface="Arial"/>
            </a:endParaRPr>
          </a:p>
        </p:txBody>
      </p:sp>
      <p:sp>
        <p:nvSpPr>
          <p:cNvPr id="120" name="Google Shape;120;p1"/>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en-GB" sz="1400" b="1" i="0" u="none" strike="noStrike" cap="none">
                <a:solidFill>
                  <a:schemeClr val="dk1"/>
                </a:solidFill>
                <a:latin typeface="Arial"/>
                <a:ea typeface="Arial"/>
                <a:cs typeface="Arial"/>
                <a:sym typeface="Arial"/>
              </a:rPr>
              <a:t>By: Internet Web Solutions</a:t>
            </a:r>
            <a:endParaRPr sz="1400" b="0" i="0" u="none" strike="noStrike" cap="none">
              <a:solidFill>
                <a:schemeClr val="dk1"/>
              </a:solidFill>
              <a:latin typeface="Arial"/>
              <a:ea typeface="Arial"/>
              <a:cs typeface="Arial"/>
              <a:sym typeface="Arial"/>
            </a:endParaRPr>
          </a:p>
        </p:txBody>
      </p:sp>
      <p:pic>
        <p:nvPicPr>
          <p:cNvPr id="121" name="Google Shape;12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30382" y="4470780"/>
            <a:ext cx="1512168" cy="317245"/>
          </a:xfrm>
          <a:prstGeom prst="rect">
            <a:avLst/>
          </a:prstGeom>
          <a:noFill/>
          <a:ln>
            <a:noFill/>
          </a:ln>
        </p:spPr>
      </p:pic>
      <p:sp>
        <p:nvSpPr>
          <p:cNvPr id="122" name="Google Shape;122;p1"/>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a:t>
            </a:r>
            <a:r>
              <a:rPr lang="en-GB" sz="2800" dirty="0" err="1"/>
              <a:t>secolo</a:t>
            </a:r>
            <a:endParaRPr sz="2800" dirty="0"/>
          </a:p>
        </p:txBody>
      </p:sp>
      <p:sp>
        <p:nvSpPr>
          <p:cNvPr id="238" name="Google Shape;238;p1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social media come </a:t>
            </a:r>
            <a:r>
              <a:rPr lang="en-GB" sz="1800" dirty="0" err="1"/>
              <a:t>lavoro</a:t>
            </a:r>
            <a:r>
              <a:rPr lang="en-GB" sz="1800" dirty="0"/>
              <a:t>: </a:t>
            </a:r>
            <a:r>
              <a:rPr lang="en-GB" sz="1800" dirty="0" err="1"/>
              <a:t>gli</a:t>
            </a:r>
            <a:r>
              <a:rPr lang="en-GB" sz="1800" dirty="0"/>
              <a:t> influencer</a:t>
            </a:r>
            <a:endParaRPr sz="1800" dirty="0"/>
          </a:p>
        </p:txBody>
      </p:sp>
      <p:sp>
        <p:nvSpPr>
          <p:cNvPr id="239" name="Google Shape;239;p10"/>
          <p:cNvSpPr/>
          <p:nvPr/>
        </p:nvSpPr>
        <p:spPr>
          <a:xfrm>
            <a:off x="632098" y="1247783"/>
            <a:ext cx="4248472" cy="3139281"/>
          </a:xfrm>
          <a:custGeom>
            <a:avLst/>
            <a:gdLst/>
            <a:ahLst/>
            <a:cxnLst/>
            <a:rect l="l" t="t" r="r" b="b"/>
            <a:pathLst>
              <a:path w="4248472" h="2555508"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59064" y="139618"/>
                  <a:pt x="4220405" y="429016"/>
                  <a:pt x="4248472" y="562212"/>
                </a:cubicBezTo>
                <a:cubicBezTo>
                  <a:pt x="4276539" y="695408"/>
                  <a:pt x="4262422" y="953925"/>
                  <a:pt x="4248472" y="1124424"/>
                </a:cubicBezTo>
                <a:cubicBezTo>
                  <a:pt x="4234522" y="1294923"/>
                  <a:pt x="4280079" y="1521013"/>
                  <a:pt x="4248472" y="1788856"/>
                </a:cubicBezTo>
                <a:cubicBezTo>
                  <a:pt x="4216865" y="2056699"/>
                  <a:pt x="4257831" y="2209818"/>
                  <a:pt x="4248472" y="2555508"/>
                </a:cubicBezTo>
                <a:cubicBezTo>
                  <a:pt x="3954666" y="2582638"/>
                  <a:pt x="3881627" y="2545047"/>
                  <a:pt x="3556578" y="2555508"/>
                </a:cubicBezTo>
                <a:cubicBezTo>
                  <a:pt x="3231529" y="2565969"/>
                  <a:pt x="3219165" y="2562379"/>
                  <a:pt x="2992138" y="2555508"/>
                </a:cubicBezTo>
                <a:cubicBezTo>
                  <a:pt x="2765111" y="2548637"/>
                  <a:pt x="2611873" y="2534474"/>
                  <a:pt x="2300244" y="2555508"/>
                </a:cubicBezTo>
                <a:cubicBezTo>
                  <a:pt x="1988615" y="2576542"/>
                  <a:pt x="1891312" y="2567714"/>
                  <a:pt x="1608350" y="2555508"/>
                </a:cubicBezTo>
                <a:cubicBezTo>
                  <a:pt x="1325388" y="2543302"/>
                  <a:pt x="1236286" y="2550857"/>
                  <a:pt x="958941" y="2555508"/>
                </a:cubicBezTo>
                <a:cubicBezTo>
                  <a:pt x="681596" y="2560159"/>
                  <a:pt x="311414" y="2570976"/>
                  <a:pt x="0" y="2555508"/>
                </a:cubicBezTo>
                <a:cubicBezTo>
                  <a:pt x="14435" y="2436747"/>
                  <a:pt x="16701" y="2175825"/>
                  <a:pt x="0" y="1967741"/>
                </a:cubicBezTo>
                <a:cubicBezTo>
                  <a:pt x="-16701" y="1759657"/>
                  <a:pt x="12589" y="1455681"/>
                  <a:pt x="0" y="1277754"/>
                </a:cubicBezTo>
                <a:cubicBezTo>
                  <a:pt x="-12589" y="1099827"/>
                  <a:pt x="-234" y="916622"/>
                  <a:pt x="0" y="715542"/>
                </a:cubicBezTo>
                <a:cubicBezTo>
                  <a:pt x="234" y="514462"/>
                  <a:pt x="19341" y="186843"/>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err="1">
                <a:solidFill>
                  <a:srgbClr val="3F3F3F"/>
                </a:solidFill>
              </a:rPr>
              <a:t>Probabilmente</a:t>
            </a:r>
            <a:r>
              <a:rPr lang="en-GB" sz="1200" dirty="0">
                <a:solidFill>
                  <a:srgbClr val="3F3F3F"/>
                </a:solidFill>
              </a:rPr>
              <a:t> </a:t>
            </a:r>
            <a:r>
              <a:rPr lang="en-GB" sz="1200" dirty="0" err="1">
                <a:solidFill>
                  <a:srgbClr val="3F3F3F"/>
                </a:solidFill>
              </a:rPr>
              <a:t>sai</a:t>
            </a:r>
            <a:r>
              <a:rPr lang="en-GB" sz="1200" dirty="0">
                <a:solidFill>
                  <a:srgbClr val="3F3F3F"/>
                </a:solidFill>
              </a:rPr>
              <a:t> </a:t>
            </a:r>
            <a:r>
              <a:rPr lang="en-GB" sz="1200" dirty="0" err="1">
                <a:solidFill>
                  <a:srgbClr val="3F3F3F"/>
                </a:solidFill>
              </a:rPr>
              <a:t>già</a:t>
            </a:r>
            <a:r>
              <a:rPr lang="en-GB" sz="1200" dirty="0">
                <a:solidFill>
                  <a:srgbClr val="3F3F3F"/>
                </a:solidFill>
              </a:rPr>
              <a:t> </a:t>
            </a:r>
            <a:r>
              <a:rPr lang="en-GB" sz="1200" dirty="0" err="1">
                <a:solidFill>
                  <a:srgbClr val="3F3F3F"/>
                </a:solidFill>
              </a:rPr>
              <a:t>cos'è</a:t>
            </a:r>
            <a:r>
              <a:rPr lang="en-GB" sz="1200" dirty="0">
                <a:solidFill>
                  <a:srgbClr val="3F3F3F"/>
                </a:solidFill>
              </a:rPr>
              <a:t> un influencer, ma </a:t>
            </a:r>
            <a:r>
              <a:rPr lang="en-GB" sz="1200" dirty="0" err="1">
                <a:solidFill>
                  <a:srgbClr val="3F3F3F"/>
                </a:solidFill>
              </a:rPr>
              <a:t>ti</a:t>
            </a:r>
            <a:r>
              <a:rPr lang="en-GB" sz="1200" dirty="0">
                <a:solidFill>
                  <a:srgbClr val="3F3F3F"/>
                </a:solidFill>
              </a:rPr>
              <a:t> </a:t>
            </a:r>
            <a:r>
              <a:rPr lang="en-GB" sz="1200" dirty="0" err="1">
                <a:solidFill>
                  <a:srgbClr val="3F3F3F"/>
                </a:solidFill>
              </a:rPr>
              <a:t>daremo</a:t>
            </a:r>
            <a:r>
              <a:rPr lang="en-GB" sz="1200" dirty="0">
                <a:solidFill>
                  <a:srgbClr val="3F3F3F"/>
                </a:solidFill>
              </a:rPr>
              <a:t> una </a:t>
            </a:r>
            <a:r>
              <a:rPr lang="en-GB" sz="1200" dirty="0" err="1">
                <a:solidFill>
                  <a:srgbClr val="3F3F3F"/>
                </a:solidFill>
              </a:rPr>
              <a:t>definizione</a:t>
            </a:r>
            <a:r>
              <a:rPr lang="en-GB" sz="1200" dirty="0">
                <a:solidFill>
                  <a:srgbClr val="3F3F3F"/>
                </a:solidFill>
              </a:rPr>
              <a:t> </a:t>
            </a:r>
            <a:r>
              <a:rPr lang="en-GB" sz="1200" dirty="0" err="1">
                <a:solidFill>
                  <a:srgbClr val="3F3F3F"/>
                </a:solidFill>
              </a:rPr>
              <a:t>formale</a:t>
            </a:r>
            <a:r>
              <a:rPr lang="en-GB" sz="1200" dirty="0">
                <a:solidFill>
                  <a:srgbClr val="3F3F3F"/>
                </a:solidFill>
              </a:rPr>
              <a:t>: un </a:t>
            </a:r>
            <a:r>
              <a:rPr lang="en-GB" sz="1200" b="1" dirty="0">
                <a:solidFill>
                  <a:srgbClr val="3F3F3F"/>
                </a:solidFill>
              </a:rPr>
              <a:t>“influencer”</a:t>
            </a:r>
            <a:r>
              <a:rPr lang="en-GB" sz="1200" dirty="0">
                <a:solidFill>
                  <a:srgbClr val="3F3F3F"/>
                </a:solidFill>
              </a:rPr>
              <a:t> o opinion leader è una persona che ha </a:t>
            </a:r>
            <a:r>
              <a:rPr lang="en-GB" sz="1200" dirty="0" err="1">
                <a:solidFill>
                  <a:srgbClr val="3F3F3F"/>
                </a:solidFill>
              </a:rPr>
              <a:t>fatto</a:t>
            </a:r>
            <a:r>
              <a:rPr lang="en-GB" sz="1200" dirty="0">
                <a:solidFill>
                  <a:srgbClr val="3F3F3F"/>
                </a:solidFill>
              </a:rPr>
              <a:t> </a:t>
            </a:r>
            <a:r>
              <a:rPr lang="en-GB" sz="1200" dirty="0" err="1">
                <a:solidFill>
                  <a:srgbClr val="3F3F3F"/>
                </a:solidFill>
              </a:rPr>
              <a:t>dei</a:t>
            </a:r>
            <a:r>
              <a:rPr lang="en-GB" sz="1200" dirty="0">
                <a:solidFill>
                  <a:srgbClr val="3F3F3F"/>
                </a:solidFill>
              </a:rPr>
              <a:t> social media il proprio </a:t>
            </a:r>
            <a:r>
              <a:rPr lang="en-GB" sz="1200" dirty="0" err="1">
                <a:solidFill>
                  <a:srgbClr val="3F3F3F"/>
                </a:solidFill>
              </a:rPr>
              <a:t>lavoro</a:t>
            </a:r>
            <a:r>
              <a:rPr lang="en-GB" sz="1200" dirty="0">
                <a:solidFill>
                  <a:srgbClr val="3F3F3F"/>
                </a:solidFill>
              </a:rPr>
              <a:t>, a causa del proprio stile di vita, </a:t>
            </a:r>
            <a:r>
              <a:rPr lang="en-GB" sz="1200" dirty="0" err="1">
                <a:solidFill>
                  <a:srgbClr val="3F3F3F"/>
                </a:solidFill>
              </a:rPr>
              <a:t>convinzioni</a:t>
            </a:r>
            <a:r>
              <a:rPr lang="en-GB" sz="1200" dirty="0">
                <a:solidFill>
                  <a:srgbClr val="3F3F3F"/>
                </a:solidFill>
              </a:rPr>
              <a:t> o </a:t>
            </a:r>
            <a:r>
              <a:rPr lang="en-GB" sz="1200" dirty="0" err="1">
                <a:solidFill>
                  <a:srgbClr val="3F3F3F"/>
                </a:solidFill>
              </a:rPr>
              <a:t>valori</a:t>
            </a:r>
            <a:r>
              <a:rPr lang="en-GB" sz="1200" dirty="0">
                <a:solidFill>
                  <a:srgbClr val="3F3F3F"/>
                </a:solidFill>
              </a:rPr>
              <a:t>, e che ha un </a:t>
            </a:r>
            <a:r>
              <a:rPr lang="en-GB" sz="1200" b="1" dirty="0" err="1">
                <a:solidFill>
                  <a:srgbClr val="3F3F3F"/>
                </a:solidFill>
              </a:rPr>
              <a:t>numero</a:t>
            </a:r>
            <a:r>
              <a:rPr lang="en-GB" sz="1200" b="1" dirty="0">
                <a:solidFill>
                  <a:srgbClr val="3F3F3F"/>
                </a:solidFill>
              </a:rPr>
              <a:t> </a:t>
            </a:r>
            <a:r>
              <a:rPr lang="en-GB" sz="1200" b="1" dirty="0" err="1">
                <a:solidFill>
                  <a:srgbClr val="3F3F3F"/>
                </a:solidFill>
              </a:rPr>
              <a:t>considerevole</a:t>
            </a:r>
            <a:r>
              <a:rPr lang="en-GB" sz="1200" b="1" dirty="0">
                <a:solidFill>
                  <a:srgbClr val="3F3F3F"/>
                </a:solidFill>
              </a:rPr>
              <a:t> di follower o </a:t>
            </a:r>
            <a:r>
              <a:rPr lang="en-GB" sz="1200" b="1" dirty="0" err="1">
                <a:solidFill>
                  <a:srgbClr val="3F3F3F"/>
                </a:solidFill>
              </a:rPr>
              <a:t>iscritti</a:t>
            </a:r>
            <a:r>
              <a:rPr lang="en-GB" sz="1200" dirty="0">
                <a:solidFill>
                  <a:srgbClr val="3F3F3F"/>
                </a:solidFill>
              </a:rPr>
              <a:t>. </a:t>
            </a:r>
          </a:p>
          <a:p>
            <a:pPr lvl="0" algn="just">
              <a:lnSpc>
                <a:spcPct val="150000"/>
              </a:lnSpc>
            </a:pPr>
            <a:endParaRPr lang="en-GB" sz="1200" dirty="0">
              <a:solidFill>
                <a:srgbClr val="3F3F3F"/>
              </a:solidFill>
            </a:endParaRPr>
          </a:p>
          <a:p>
            <a:pPr lvl="0" algn="just">
              <a:lnSpc>
                <a:spcPct val="150000"/>
              </a:lnSpc>
            </a:pPr>
            <a:r>
              <a:rPr lang="en-GB" sz="1200" dirty="0">
                <a:solidFill>
                  <a:srgbClr val="3F3F3F"/>
                </a:solidFill>
              </a:rPr>
              <a:t>Questa è una </a:t>
            </a:r>
            <a:r>
              <a:rPr lang="en-GB" sz="1200" dirty="0" err="1">
                <a:solidFill>
                  <a:srgbClr val="3F3F3F"/>
                </a:solidFill>
              </a:rPr>
              <a:t>delle</a:t>
            </a:r>
            <a:r>
              <a:rPr lang="en-GB" sz="1200" dirty="0">
                <a:solidFill>
                  <a:srgbClr val="3F3F3F"/>
                </a:solidFill>
              </a:rPr>
              <a:t> </a:t>
            </a:r>
            <a:r>
              <a:rPr lang="en-GB" sz="1200" dirty="0" err="1">
                <a:solidFill>
                  <a:srgbClr val="3F3F3F"/>
                </a:solidFill>
              </a:rPr>
              <a:t>nuove</a:t>
            </a:r>
            <a:r>
              <a:rPr lang="en-GB" sz="1200" dirty="0">
                <a:solidFill>
                  <a:srgbClr val="3F3F3F"/>
                </a:solidFill>
              </a:rPr>
              <a:t> </a:t>
            </a:r>
            <a:r>
              <a:rPr lang="en-GB" sz="1200" dirty="0" err="1">
                <a:solidFill>
                  <a:srgbClr val="3F3F3F"/>
                </a:solidFill>
              </a:rPr>
              <a:t>professioni</a:t>
            </a:r>
            <a:r>
              <a:rPr lang="en-GB" sz="1200" dirty="0">
                <a:solidFill>
                  <a:srgbClr val="3F3F3F"/>
                </a:solidFill>
              </a:rPr>
              <a:t> che non </a:t>
            </a:r>
            <a:r>
              <a:rPr lang="en-GB" sz="1200" dirty="0" err="1">
                <a:solidFill>
                  <a:srgbClr val="3F3F3F"/>
                </a:solidFill>
              </a:rPr>
              <a:t>esistevano</a:t>
            </a:r>
            <a:r>
              <a:rPr lang="en-GB" sz="1200" dirty="0">
                <a:solidFill>
                  <a:srgbClr val="3F3F3F"/>
                </a:solidFill>
              </a:rPr>
              <a:t> </a:t>
            </a:r>
            <a:r>
              <a:rPr lang="en-GB" sz="1200" dirty="0" err="1">
                <a:solidFill>
                  <a:srgbClr val="3F3F3F"/>
                </a:solidFill>
              </a:rPr>
              <a:t>fino</a:t>
            </a:r>
            <a:r>
              <a:rPr lang="en-GB" sz="1200" dirty="0">
                <a:solidFill>
                  <a:srgbClr val="3F3F3F"/>
                </a:solidFill>
              </a:rPr>
              <a:t> a 20 anni fa e che </a:t>
            </a:r>
            <a:r>
              <a:rPr lang="en-GB" sz="1200" dirty="0" err="1">
                <a:solidFill>
                  <a:srgbClr val="3F3F3F"/>
                </a:solidFill>
              </a:rPr>
              <a:t>si</a:t>
            </a:r>
            <a:r>
              <a:rPr lang="en-GB" sz="1200" dirty="0">
                <a:solidFill>
                  <a:srgbClr val="3F3F3F"/>
                </a:solidFill>
              </a:rPr>
              <a:t> </a:t>
            </a:r>
            <a:r>
              <a:rPr lang="en-GB" sz="1200" dirty="0" err="1">
                <a:solidFill>
                  <a:srgbClr val="3F3F3F"/>
                </a:solidFill>
              </a:rPr>
              <a:t>unisce</a:t>
            </a:r>
            <a:r>
              <a:rPr lang="en-GB" sz="1200" dirty="0">
                <a:solidFill>
                  <a:srgbClr val="3F3F3F"/>
                </a:solidFill>
              </a:rPr>
              <a:t> ad </a:t>
            </a:r>
            <a:r>
              <a:rPr lang="en-GB" sz="1200" dirty="0" err="1">
                <a:solidFill>
                  <a:srgbClr val="3F3F3F"/>
                </a:solidFill>
              </a:rPr>
              <a:t>altre</a:t>
            </a:r>
            <a:r>
              <a:rPr lang="en-GB" sz="1200" dirty="0">
                <a:solidFill>
                  <a:srgbClr val="3F3F3F"/>
                </a:solidFill>
              </a:rPr>
              <a:t> come “youtuber” o “streamer”, </a:t>
            </a:r>
            <a:r>
              <a:rPr lang="en-GB" sz="1200" dirty="0" err="1">
                <a:solidFill>
                  <a:srgbClr val="3F3F3F"/>
                </a:solidFill>
              </a:rPr>
              <a:t>sebbene</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questi</a:t>
            </a:r>
            <a:r>
              <a:rPr lang="en-GB" sz="1200" dirty="0">
                <a:solidFill>
                  <a:srgbClr val="3F3F3F"/>
                </a:solidFill>
              </a:rPr>
              <a:t> </a:t>
            </a:r>
            <a:r>
              <a:rPr lang="en-GB" sz="1200" dirty="0" err="1">
                <a:solidFill>
                  <a:srgbClr val="3F3F3F"/>
                </a:solidFill>
              </a:rPr>
              <a:t>siano</a:t>
            </a:r>
            <a:r>
              <a:rPr lang="en-GB" sz="1200" dirty="0">
                <a:solidFill>
                  <a:srgbClr val="3F3F3F"/>
                </a:solidFill>
              </a:rPr>
              <a:t> </a:t>
            </a:r>
            <a:r>
              <a:rPr lang="en-GB" sz="1200" dirty="0" err="1">
                <a:solidFill>
                  <a:srgbClr val="3F3F3F"/>
                </a:solidFill>
              </a:rPr>
              <a:t>solitamente</a:t>
            </a:r>
            <a:r>
              <a:rPr lang="en-GB" sz="1200" dirty="0">
                <a:solidFill>
                  <a:srgbClr val="3F3F3F"/>
                </a:solidFill>
              </a:rPr>
              <a:t> </a:t>
            </a:r>
            <a:r>
              <a:rPr lang="en-GB" sz="1200" dirty="0" err="1">
                <a:solidFill>
                  <a:srgbClr val="3F3F3F"/>
                </a:solidFill>
              </a:rPr>
              <a:t>considerati</a:t>
            </a:r>
            <a:r>
              <a:rPr lang="en-GB" sz="1200" dirty="0">
                <a:solidFill>
                  <a:srgbClr val="3F3F3F"/>
                </a:solidFill>
              </a:rPr>
              <a:t> influencer.
</a:t>
            </a:r>
            <a:endParaRPr sz="1200" dirty="0">
              <a:solidFill>
                <a:srgbClr val="3F3F3F"/>
              </a:solidFill>
              <a:latin typeface="Calibri"/>
              <a:ea typeface="Calibri"/>
              <a:cs typeface="Calibri"/>
              <a:sym typeface="Calibri"/>
            </a:endParaRPr>
          </a:p>
        </p:txBody>
      </p:sp>
      <p:pic>
        <p:nvPicPr>
          <p:cNvPr id="240" name="Google Shape;240;p10"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92080" y="1207511"/>
            <a:ext cx="3219822" cy="32198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a:t>
            </a:r>
            <a:r>
              <a:rPr lang="en-GB" sz="2800" dirty="0" err="1"/>
              <a:t>secolo</a:t>
            </a:r>
            <a:endParaRPr sz="2800" dirty="0"/>
          </a:p>
        </p:txBody>
      </p:sp>
      <p:sp>
        <p:nvSpPr>
          <p:cNvPr id="246" name="Google Shape;246;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social media come </a:t>
            </a:r>
            <a:r>
              <a:rPr lang="en-GB" sz="1800" dirty="0" err="1"/>
              <a:t>lavoro</a:t>
            </a:r>
            <a:r>
              <a:rPr lang="en-GB" sz="1800" dirty="0"/>
              <a:t>: </a:t>
            </a:r>
            <a:r>
              <a:rPr lang="en-GB" sz="1800" dirty="0" err="1"/>
              <a:t>gli</a:t>
            </a:r>
            <a:r>
              <a:rPr lang="en-GB" sz="1800" dirty="0"/>
              <a:t> influencer</a:t>
            </a:r>
            <a:endParaRPr sz="1800" dirty="0"/>
          </a:p>
        </p:txBody>
      </p:sp>
      <p:sp>
        <p:nvSpPr>
          <p:cNvPr id="247" name="Google Shape;247;p11"/>
          <p:cNvSpPr/>
          <p:nvPr/>
        </p:nvSpPr>
        <p:spPr>
          <a:xfrm>
            <a:off x="4211960" y="1826715"/>
            <a:ext cx="4176464" cy="1754286"/>
          </a:xfrm>
          <a:custGeom>
            <a:avLst/>
            <a:gdLst/>
            <a:ahLst/>
            <a:cxnLst/>
            <a:rect l="l" t="t" r="r" b="b"/>
            <a:pathLst>
              <a:path w="4176464" h="1575752" extrusionOk="0">
                <a:moveTo>
                  <a:pt x="0" y="0"/>
                </a:moveTo>
                <a:cubicBezTo>
                  <a:pt x="260786" y="-13733"/>
                  <a:pt x="384082" y="-16603"/>
                  <a:pt x="570783" y="0"/>
                </a:cubicBezTo>
                <a:cubicBezTo>
                  <a:pt x="757484" y="16603"/>
                  <a:pt x="945489" y="32876"/>
                  <a:pt x="1308625" y="0"/>
                </a:cubicBezTo>
                <a:cubicBezTo>
                  <a:pt x="1671761" y="-32876"/>
                  <a:pt x="1682313" y="-20532"/>
                  <a:pt x="1879409" y="0"/>
                </a:cubicBezTo>
                <a:cubicBezTo>
                  <a:pt x="2076505" y="20532"/>
                  <a:pt x="2332351" y="29287"/>
                  <a:pt x="2533721" y="0"/>
                </a:cubicBezTo>
                <a:cubicBezTo>
                  <a:pt x="2735091" y="-29287"/>
                  <a:pt x="2901990" y="23838"/>
                  <a:pt x="3146270" y="0"/>
                </a:cubicBezTo>
                <a:cubicBezTo>
                  <a:pt x="3390550" y="-23838"/>
                  <a:pt x="3896593" y="24678"/>
                  <a:pt x="4176464" y="0"/>
                </a:cubicBezTo>
                <a:cubicBezTo>
                  <a:pt x="4188498" y="123586"/>
                  <a:pt x="4177194" y="356819"/>
                  <a:pt x="4176464" y="493736"/>
                </a:cubicBezTo>
                <a:cubicBezTo>
                  <a:pt x="4175734" y="630653"/>
                  <a:pt x="4176229" y="854079"/>
                  <a:pt x="4176464" y="987471"/>
                </a:cubicBezTo>
                <a:cubicBezTo>
                  <a:pt x="4176699" y="1120864"/>
                  <a:pt x="4178470" y="1327247"/>
                  <a:pt x="4176464" y="1575752"/>
                </a:cubicBezTo>
                <a:cubicBezTo>
                  <a:pt x="3807712" y="1579246"/>
                  <a:pt x="3770036" y="1603268"/>
                  <a:pt x="3438622" y="1575752"/>
                </a:cubicBezTo>
                <a:cubicBezTo>
                  <a:pt x="3107208" y="1548236"/>
                  <a:pt x="3127234" y="1593726"/>
                  <a:pt x="2826074" y="1575752"/>
                </a:cubicBezTo>
                <a:cubicBezTo>
                  <a:pt x="2524914" y="1557778"/>
                  <a:pt x="2336482" y="1558731"/>
                  <a:pt x="2088232" y="1575752"/>
                </a:cubicBezTo>
                <a:cubicBezTo>
                  <a:pt x="1839982" y="1592773"/>
                  <a:pt x="1566255" y="1585090"/>
                  <a:pt x="1433919" y="1575752"/>
                </a:cubicBezTo>
                <a:cubicBezTo>
                  <a:pt x="1301583" y="1566414"/>
                  <a:pt x="857259" y="1554565"/>
                  <a:pt x="654313" y="1575752"/>
                </a:cubicBezTo>
                <a:cubicBezTo>
                  <a:pt x="451367" y="1596939"/>
                  <a:pt x="283455" y="1547934"/>
                  <a:pt x="0" y="1575752"/>
                </a:cubicBezTo>
                <a:cubicBezTo>
                  <a:pt x="10081" y="1354862"/>
                  <a:pt x="5014" y="1228416"/>
                  <a:pt x="0" y="1034744"/>
                </a:cubicBezTo>
                <a:cubicBezTo>
                  <a:pt x="-5014" y="841072"/>
                  <a:pt x="-12372" y="760865"/>
                  <a:pt x="0" y="541008"/>
                </a:cubicBezTo>
                <a:cubicBezTo>
                  <a:pt x="12372" y="321151"/>
                  <a:pt x="-20209" y="16128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err="1">
                <a:solidFill>
                  <a:srgbClr val="3F3F3F"/>
                </a:solidFill>
              </a:rPr>
              <a:t>Tuttavia</a:t>
            </a:r>
            <a:r>
              <a:rPr lang="en-GB" sz="1200" dirty="0">
                <a:solidFill>
                  <a:srgbClr val="3F3F3F"/>
                </a:solidFill>
              </a:rPr>
              <a:t>, </a:t>
            </a:r>
            <a:r>
              <a:rPr lang="en-GB" sz="1200" dirty="0" err="1">
                <a:solidFill>
                  <a:srgbClr val="3F3F3F"/>
                </a:solidFill>
              </a:rPr>
              <a:t>questa</a:t>
            </a:r>
            <a:r>
              <a:rPr lang="en-GB" sz="1200" dirty="0">
                <a:solidFill>
                  <a:srgbClr val="3F3F3F"/>
                </a:solidFill>
              </a:rPr>
              <a:t> non è una </a:t>
            </a:r>
            <a:r>
              <a:rPr lang="en-GB" sz="1200" dirty="0" err="1">
                <a:solidFill>
                  <a:srgbClr val="3F3F3F"/>
                </a:solidFill>
              </a:rPr>
              <a:t>professione</a:t>
            </a:r>
            <a:r>
              <a:rPr lang="en-GB" sz="1200" dirty="0">
                <a:solidFill>
                  <a:srgbClr val="3F3F3F"/>
                </a:solidFill>
              </a:rPr>
              <a:t> </a:t>
            </a:r>
            <a:r>
              <a:rPr lang="en-GB" sz="1200" b="1" dirty="0" err="1">
                <a:solidFill>
                  <a:srgbClr val="3F3F3F"/>
                </a:solidFill>
              </a:rPr>
              <a:t>così</a:t>
            </a:r>
            <a:r>
              <a:rPr lang="en-GB" sz="1200" b="1" dirty="0">
                <a:solidFill>
                  <a:srgbClr val="3F3F3F"/>
                </a:solidFill>
              </a:rPr>
              <a:t> facile e </a:t>
            </a:r>
            <a:r>
              <a:rPr lang="en-GB" sz="1200" b="1" dirty="0" err="1">
                <a:solidFill>
                  <a:srgbClr val="3F3F3F"/>
                </a:solidFill>
              </a:rPr>
              <a:t>meravigliosa</a:t>
            </a:r>
            <a:r>
              <a:rPr lang="en-GB" sz="1200" b="1" dirty="0">
                <a:solidFill>
                  <a:srgbClr val="3F3F3F"/>
                </a:solidFill>
              </a:rPr>
              <a:t> come </a:t>
            </a:r>
            <a:r>
              <a:rPr lang="en-GB" sz="1200" b="1" dirty="0" err="1">
                <a:solidFill>
                  <a:srgbClr val="3F3F3F"/>
                </a:solidFill>
              </a:rPr>
              <a:t>potrebbe</a:t>
            </a:r>
            <a:r>
              <a:rPr lang="en-GB" sz="1200" b="1" dirty="0">
                <a:solidFill>
                  <a:srgbClr val="3F3F3F"/>
                </a:solidFill>
              </a:rPr>
              <a:t> </a:t>
            </a:r>
            <a:r>
              <a:rPr lang="en-GB" sz="1200" b="1" dirty="0" err="1">
                <a:solidFill>
                  <a:srgbClr val="3F3F3F"/>
                </a:solidFill>
              </a:rPr>
              <a:t>sembrare</a:t>
            </a:r>
            <a:r>
              <a:rPr lang="en-GB" sz="1200" dirty="0">
                <a:solidFill>
                  <a:srgbClr val="3F3F3F"/>
                </a:solidFill>
              </a:rPr>
              <a:t>; </a:t>
            </a:r>
            <a:r>
              <a:rPr lang="it-IT" sz="1200" dirty="0">
                <a:solidFill>
                  <a:srgbClr val="3F3F3F"/>
                </a:solidFill>
              </a:rPr>
              <a:t>non tutti sono in grado di guadagnarsi da vivere, ed è anche mentalmente estenuante perché si espone tutta la propria vita quotidiana e si abbandona la propria privacy. </a:t>
            </a:r>
          </a:p>
          <a:p>
            <a:pPr lvl="0" algn="just">
              <a:lnSpc>
                <a:spcPct val="150000"/>
              </a:lnSpc>
            </a:pPr>
            <a:r>
              <a:rPr lang="it-IT" sz="1200" dirty="0">
                <a:solidFill>
                  <a:srgbClr val="3F3F3F"/>
                </a:solidFill>
              </a:rPr>
              <a:t>Potreste seguire o conoscere alcuni dei seguenti esempi:</a:t>
            </a:r>
            <a:endParaRPr sz="1200" dirty="0">
              <a:solidFill>
                <a:srgbClr val="3F3F3F"/>
              </a:solidFill>
              <a:latin typeface="Calibri"/>
              <a:ea typeface="Calibri"/>
              <a:cs typeface="Calibri"/>
              <a:sym typeface="Calibri"/>
            </a:endParaRPr>
          </a:p>
        </p:txBody>
      </p:sp>
      <p:pic>
        <p:nvPicPr>
          <p:cNvPr id="248" name="Google Shape;248;p11"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568" y="1152128"/>
            <a:ext cx="3291830" cy="32918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a:t>
            </a:r>
            <a:r>
              <a:rPr lang="en-GB" sz="2800" dirty="0" err="1"/>
              <a:t>secolo</a:t>
            </a:r>
            <a:endParaRPr sz="2800" dirty="0"/>
          </a:p>
        </p:txBody>
      </p:sp>
      <p:sp>
        <p:nvSpPr>
          <p:cNvPr id="254" name="Google Shape;254;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social media come </a:t>
            </a:r>
            <a:r>
              <a:rPr lang="en-GB" sz="1800" dirty="0" err="1"/>
              <a:t>lavoro</a:t>
            </a:r>
            <a:r>
              <a:rPr lang="en-GB" sz="1800" dirty="0"/>
              <a:t>: </a:t>
            </a:r>
            <a:r>
              <a:rPr lang="en-GB" sz="1800" dirty="0" err="1"/>
              <a:t>gli</a:t>
            </a:r>
            <a:r>
              <a:rPr lang="en-GB" sz="1800" dirty="0"/>
              <a:t> influencer</a:t>
            </a:r>
            <a:endParaRPr sz="1800" dirty="0"/>
          </a:p>
        </p:txBody>
      </p:sp>
      <p:sp>
        <p:nvSpPr>
          <p:cNvPr id="255" name="Google Shape;255;p12"/>
          <p:cNvSpPr/>
          <p:nvPr/>
        </p:nvSpPr>
        <p:spPr>
          <a:xfrm>
            <a:off x="533455" y="1834603"/>
            <a:ext cx="4248472" cy="2031285"/>
          </a:xfrm>
          <a:custGeom>
            <a:avLst/>
            <a:gdLst/>
            <a:ahLst/>
            <a:cxnLst/>
            <a:rect l="l" t="t" r="r" b="b"/>
            <a:pathLst>
              <a:path w="4248472" h="1997150"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35118" y="125035"/>
                  <a:pt x="4231434" y="417411"/>
                  <a:pt x="4248472" y="605802"/>
                </a:cubicBezTo>
                <a:cubicBezTo>
                  <a:pt x="4265510" y="794193"/>
                  <a:pt x="4277528" y="986376"/>
                  <a:pt x="4248472" y="1211604"/>
                </a:cubicBezTo>
                <a:cubicBezTo>
                  <a:pt x="4219416" y="1436832"/>
                  <a:pt x="4236520" y="1632289"/>
                  <a:pt x="4248472" y="1997150"/>
                </a:cubicBezTo>
                <a:cubicBezTo>
                  <a:pt x="4086828" y="1990434"/>
                  <a:pt x="3923972" y="2006289"/>
                  <a:pt x="3641547" y="1997150"/>
                </a:cubicBezTo>
                <a:cubicBezTo>
                  <a:pt x="3359123" y="1988011"/>
                  <a:pt x="3228453" y="1984306"/>
                  <a:pt x="2992138" y="1997150"/>
                </a:cubicBezTo>
                <a:cubicBezTo>
                  <a:pt x="2755823" y="2009994"/>
                  <a:pt x="2654725" y="2004021"/>
                  <a:pt x="2427698" y="1997150"/>
                </a:cubicBezTo>
                <a:cubicBezTo>
                  <a:pt x="2200671" y="1990279"/>
                  <a:pt x="2047433" y="1976116"/>
                  <a:pt x="1735804" y="1997150"/>
                </a:cubicBezTo>
                <a:cubicBezTo>
                  <a:pt x="1424175" y="2018184"/>
                  <a:pt x="1326872" y="2009356"/>
                  <a:pt x="1043910" y="1997150"/>
                </a:cubicBezTo>
                <a:cubicBezTo>
                  <a:pt x="760948" y="1984944"/>
                  <a:pt x="311906" y="2000873"/>
                  <a:pt x="0" y="1997150"/>
                </a:cubicBezTo>
                <a:cubicBezTo>
                  <a:pt x="14672" y="1691017"/>
                  <a:pt x="17953" y="1656758"/>
                  <a:pt x="0" y="1351405"/>
                </a:cubicBezTo>
                <a:cubicBezTo>
                  <a:pt x="-17953" y="1046053"/>
                  <a:pt x="-14219" y="877680"/>
                  <a:pt x="0" y="725631"/>
                </a:cubicBezTo>
                <a:cubicBezTo>
                  <a:pt x="14219" y="573582"/>
                  <a:pt x="-31569" y="29824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b="1" dirty="0">
                <a:solidFill>
                  <a:srgbClr val="3F3F3F"/>
                </a:solidFill>
                <a:latin typeface="Arial"/>
                <a:ea typeface="Arial"/>
                <a:cs typeface="Arial"/>
                <a:sym typeface="Arial"/>
              </a:rPr>
              <a:t>PewDiePie</a:t>
            </a:r>
            <a:r>
              <a:rPr lang="en-GB" sz="1200" dirty="0">
                <a:solidFill>
                  <a:srgbClr val="3F3F3F"/>
                </a:solidFill>
                <a:latin typeface="Arial"/>
                <a:ea typeface="Arial"/>
                <a:cs typeface="Arial"/>
                <a:sym typeface="Arial"/>
              </a:rPr>
              <a:t>. </a:t>
            </a:r>
            <a:r>
              <a:rPr lang="en-GB" sz="1200" dirty="0">
                <a:solidFill>
                  <a:srgbClr val="3F3F3F"/>
                </a:solidFill>
              </a:rPr>
              <a:t>Questo youtuber </a:t>
            </a:r>
            <a:r>
              <a:rPr lang="en-GB" sz="1200" dirty="0" err="1">
                <a:solidFill>
                  <a:srgbClr val="3F3F3F"/>
                </a:solidFill>
              </a:rPr>
              <a:t>svedese</a:t>
            </a:r>
            <a:r>
              <a:rPr lang="en-GB" sz="1200" dirty="0">
                <a:solidFill>
                  <a:srgbClr val="3F3F3F"/>
                </a:solidFill>
              </a:rPr>
              <a:t> è </a:t>
            </a:r>
            <a:r>
              <a:rPr lang="en-GB" sz="1200" dirty="0" err="1">
                <a:solidFill>
                  <a:srgbClr val="3F3F3F"/>
                </a:solidFill>
              </a:rPr>
              <a:t>attivo</a:t>
            </a:r>
            <a:r>
              <a:rPr lang="en-GB" sz="1200" dirty="0">
                <a:solidFill>
                  <a:srgbClr val="3F3F3F"/>
                </a:solidFill>
              </a:rPr>
              <a:t> dal 2010 e ha </a:t>
            </a:r>
            <a:r>
              <a:rPr lang="en-GB" sz="1200" dirty="0" err="1">
                <a:solidFill>
                  <a:srgbClr val="3F3F3F"/>
                </a:solidFill>
              </a:rPr>
              <a:t>già</a:t>
            </a:r>
            <a:r>
              <a:rPr lang="en-GB" sz="1200" dirty="0">
                <a:solidFill>
                  <a:srgbClr val="3F3F3F"/>
                </a:solidFill>
              </a:rPr>
              <a:t> </a:t>
            </a:r>
            <a:r>
              <a:rPr lang="en-GB" sz="1200" dirty="0" err="1">
                <a:solidFill>
                  <a:srgbClr val="3F3F3F"/>
                </a:solidFill>
              </a:rPr>
              <a:t>più</a:t>
            </a:r>
            <a:r>
              <a:rPr lang="en-GB" sz="1200" dirty="0">
                <a:solidFill>
                  <a:srgbClr val="3F3F3F"/>
                </a:solidFill>
              </a:rPr>
              <a:t> di 110 </a:t>
            </a:r>
            <a:r>
              <a:rPr lang="en-GB" sz="1200" dirty="0" err="1">
                <a:solidFill>
                  <a:srgbClr val="3F3F3F"/>
                </a:solidFill>
              </a:rPr>
              <a:t>milioni</a:t>
            </a:r>
            <a:r>
              <a:rPr lang="en-GB" sz="1200" dirty="0">
                <a:solidFill>
                  <a:srgbClr val="3F3F3F"/>
                </a:solidFill>
              </a:rPr>
              <a:t> di </a:t>
            </a:r>
            <a:r>
              <a:rPr lang="en-GB" sz="1200" dirty="0" err="1">
                <a:solidFill>
                  <a:srgbClr val="3F3F3F"/>
                </a:solidFill>
              </a:rPr>
              <a:t>iscritti</a:t>
            </a:r>
            <a:r>
              <a:rPr lang="en-GB" sz="1200" dirty="0">
                <a:solidFill>
                  <a:srgbClr val="3F3F3F"/>
                </a:solidFill>
              </a:rPr>
              <a:t>, </a:t>
            </a:r>
            <a:r>
              <a:rPr lang="en-GB" sz="1200" dirty="0" err="1">
                <a:solidFill>
                  <a:srgbClr val="3F3F3F"/>
                </a:solidFill>
              </a:rPr>
              <a:t>rendendolo</a:t>
            </a:r>
            <a:r>
              <a:rPr lang="en-GB" sz="1200" dirty="0">
                <a:solidFill>
                  <a:srgbClr val="3F3F3F"/>
                </a:solidFill>
              </a:rPr>
              <a:t> uno </a:t>
            </a:r>
            <a:r>
              <a:rPr lang="en-GB" sz="1200" dirty="0" err="1">
                <a:solidFill>
                  <a:srgbClr val="3F3F3F"/>
                </a:solidFill>
              </a:rPr>
              <a:t>degli</a:t>
            </a:r>
            <a:r>
              <a:rPr lang="en-GB" sz="1200" dirty="0">
                <a:solidFill>
                  <a:srgbClr val="3F3F3F"/>
                </a:solidFill>
              </a:rPr>
              <a:t> youtuber </a:t>
            </a:r>
            <a:r>
              <a:rPr lang="en-GB" sz="1200" dirty="0" err="1">
                <a:solidFill>
                  <a:srgbClr val="3F3F3F"/>
                </a:solidFill>
              </a:rPr>
              <a:t>più</a:t>
            </a:r>
            <a:r>
              <a:rPr lang="en-GB" sz="1200" dirty="0">
                <a:solidFill>
                  <a:srgbClr val="3F3F3F"/>
                </a:solidFill>
              </a:rPr>
              <a:t> anziani </a:t>
            </a:r>
            <a:r>
              <a:rPr lang="en-GB" sz="1200" dirty="0" err="1">
                <a:solidFill>
                  <a:srgbClr val="3F3F3F"/>
                </a:solidFill>
              </a:rPr>
              <a:t>sulla</a:t>
            </a:r>
            <a:r>
              <a:rPr lang="en-GB" sz="1200" dirty="0">
                <a:solidFill>
                  <a:srgbClr val="3F3F3F"/>
                </a:solidFill>
              </a:rPr>
              <a:t> </a:t>
            </a:r>
            <a:r>
              <a:rPr lang="en-GB" sz="1200" dirty="0" err="1">
                <a:solidFill>
                  <a:srgbClr val="3F3F3F"/>
                </a:solidFill>
              </a:rPr>
              <a:t>piattaforma</a:t>
            </a:r>
            <a:r>
              <a:rPr lang="en-GB" sz="1200" dirty="0">
                <a:solidFill>
                  <a:srgbClr val="3F3F3F"/>
                </a:solidFill>
              </a:rPr>
              <a:t> YouTube e </a:t>
            </a:r>
            <a:r>
              <a:rPr lang="en-GB" sz="1200" dirty="0" err="1">
                <a:solidFill>
                  <a:srgbClr val="3F3F3F"/>
                </a:solidFill>
              </a:rPr>
              <a:t>anche</a:t>
            </a:r>
            <a:r>
              <a:rPr lang="en-GB" sz="1200" dirty="0">
                <a:solidFill>
                  <a:srgbClr val="3F3F3F"/>
                </a:solidFill>
              </a:rPr>
              <a:t> uno </a:t>
            </a:r>
            <a:r>
              <a:rPr lang="en-GB" sz="1200" dirty="0" err="1">
                <a:solidFill>
                  <a:srgbClr val="3F3F3F"/>
                </a:solidFill>
              </a:rPr>
              <a:t>dei</a:t>
            </a:r>
            <a:r>
              <a:rPr lang="en-GB" sz="1200" dirty="0">
                <a:solidFill>
                  <a:srgbClr val="3F3F3F"/>
                </a:solidFill>
              </a:rPr>
              <a:t> </a:t>
            </a:r>
            <a:r>
              <a:rPr lang="en-GB" sz="1200" dirty="0" err="1">
                <a:solidFill>
                  <a:srgbClr val="3F3F3F"/>
                </a:solidFill>
              </a:rPr>
              <a:t>più</a:t>
            </a:r>
            <a:r>
              <a:rPr lang="en-GB" sz="1200" dirty="0">
                <a:solidFill>
                  <a:srgbClr val="3F3F3F"/>
                </a:solidFill>
              </a:rPr>
              <a:t> </a:t>
            </a:r>
            <a:r>
              <a:rPr lang="en-GB" sz="1200" dirty="0" err="1">
                <a:solidFill>
                  <a:srgbClr val="3F3F3F"/>
                </a:solidFill>
              </a:rPr>
              <a:t>noti</a:t>
            </a:r>
            <a:r>
              <a:rPr lang="en-GB" sz="1200" dirty="0">
                <a:solidFill>
                  <a:srgbClr val="3F3F3F"/>
                </a:solidFill>
              </a:rPr>
              <a:t>. Si </a:t>
            </a:r>
            <a:r>
              <a:rPr lang="en-GB" sz="1200" dirty="0" err="1">
                <a:solidFill>
                  <a:srgbClr val="3F3F3F"/>
                </a:solidFill>
              </a:rPr>
              <a:t>dedica</a:t>
            </a:r>
            <a:r>
              <a:rPr lang="en-GB" sz="1200" dirty="0">
                <a:solidFill>
                  <a:srgbClr val="3F3F3F"/>
                </a:solidFill>
              </a:rPr>
              <a:t> </a:t>
            </a:r>
            <a:r>
              <a:rPr lang="en-GB" sz="1200" dirty="0" err="1">
                <a:solidFill>
                  <a:srgbClr val="3F3F3F"/>
                </a:solidFill>
              </a:rPr>
              <a:t>principalmente</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creazione</a:t>
            </a:r>
            <a:r>
              <a:rPr lang="en-GB" sz="1200" dirty="0">
                <a:solidFill>
                  <a:srgbClr val="3F3F3F"/>
                </a:solidFill>
              </a:rPr>
              <a:t> di video di </a:t>
            </a:r>
            <a:r>
              <a:rPr lang="en-GB" sz="1200" dirty="0" err="1">
                <a:solidFill>
                  <a:srgbClr val="3F3F3F"/>
                </a:solidFill>
              </a:rPr>
              <a:t>intrattenimento</a:t>
            </a:r>
            <a:r>
              <a:rPr lang="en-GB" sz="1200" dirty="0">
                <a:solidFill>
                  <a:srgbClr val="3F3F3F"/>
                </a:solidFill>
              </a:rPr>
              <a:t> e </a:t>
            </a:r>
            <a:r>
              <a:rPr lang="en-GB" sz="1200" dirty="0" err="1">
                <a:solidFill>
                  <a:srgbClr val="3F3F3F"/>
                </a:solidFill>
              </a:rPr>
              <a:t>videogiochi</a:t>
            </a:r>
            <a:r>
              <a:rPr lang="en-GB" sz="1200" dirty="0">
                <a:solidFill>
                  <a:srgbClr val="3F3F3F"/>
                </a:solidFill>
              </a:rPr>
              <a:t>. Nel 2016 </a:t>
            </a:r>
            <a:r>
              <a:rPr lang="en-GB" sz="1200" dirty="0" err="1">
                <a:solidFill>
                  <a:srgbClr val="3F3F3F"/>
                </a:solidFill>
              </a:rPr>
              <a:t>è</a:t>
            </a:r>
            <a:r>
              <a:rPr lang="en-GB" sz="1200" dirty="0">
                <a:solidFill>
                  <a:srgbClr val="3F3F3F"/>
                </a:solidFill>
              </a:rPr>
              <a:t> </a:t>
            </a:r>
            <a:r>
              <a:rPr lang="en-GB" sz="1200" dirty="0" err="1">
                <a:solidFill>
                  <a:srgbClr val="3F3F3F"/>
                </a:solidFill>
              </a:rPr>
              <a:t>stato</a:t>
            </a:r>
            <a:r>
              <a:rPr lang="en-GB" sz="1200" dirty="0">
                <a:solidFill>
                  <a:srgbClr val="3F3F3F"/>
                </a:solidFill>
              </a:rPr>
              <a:t> </a:t>
            </a:r>
            <a:r>
              <a:rPr lang="en-GB" sz="1200" dirty="0" err="1">
                <a:solidFill>
                  <a:srgbClr val="3F3F3F"/>
                </a:solidFill>
              </a:rPr>
              <a:t>elencato</a:t>
            </a:r>
            <a:r>
              <a:rPr lang="en-GB" sz="1200" dirty="0">
                <a:solidFill>
                  <a:srgbClr val="3F3F3F"/>
                </a:solidFill>
              </a:rPr>
              <a:t> </a:t>
            </a:r>
            <a:r>
              <a:rPr lang="en-GB" sz="1200" dirty="0" err="1">
                <a:solidFill>
                  <a:srgbClr val="3F3F3F"/>
                </a:solidFill>
              </a:rPr>
              <a:t>dalla</a:t>
            </a:r>
            <a:r>
              <a:rPr lang="en-GB" sz="1200" dirty="0">
                <a:solidFill>
                  <a:srgbClr val="3F3F3F"/>
                </a:solidFill>
              </a:rPr>
              <a:t> </a:t>
            </a:r>
            <a:r>
              <a:rPr lang="en-GB" sz="1200" dirty="0" err="1">
                <a:solidFill>
                  <a:srgbClr val="3F3F3F"/>
                </a:solidFill>
              </a:rPr>
              <a:t>rivista</a:t>
            </a:r>
            <a:r>
              <a:rPr lang="en-GB" sz="1200" dirty="0">
                <a:solidFill>
                  <a:srgbClr val="3F3F3F"/>
                </a:solidFill>
              </a:rPr>
              <a:t> Time come una </a:t>
            </a:r>
            <a:r>
              <a:rPr lang="en-GB" sz="1200" dirty="0" err="1">
                <a:solidFill>
                  <a:srgbClr val="3F3F3F"/>
                </a:solidFill>
              </a:rPr>
              <a:t>delle</a:t>
            </a:r>
            <a:r>
              <a:rPr lang="en-GB" sz="1200" dirty="0">
                <a:solidFill>
                  <a:srgbClr val="3F3F3F"/>
                </a:solidFill>
              </a:rPr>
              <a:t> 100 </a:t>
            </a:r>
            <a:r>
              <a:rPr lang="en-GB" sz="1200" dirty="0" err="1">
                <a:solidFill>
                  <a:srgbClr val="3F3F3F"/>
                </a:solidFill>
              </a:rPr>
              <a:t>persone</a:t>
            </a:r>
            <a:r>
              <a:rPr lang="en-GB" sz="1200" dirty="0">
                <a:solidFill>
                  <a:srgbClr val="3F3F3F"/>
                </a:solidFill>
              </a:rPr>
              <a:t> </a:t>
            </a:r>
            <a:r>
              <a:rPr lang="en-GB" sz="1200" dirty="0" err="1">
                <a:solidFill>
                  <a:srgbClr val="3F3F3F"/>
                </a:solidFill>
              </a:rPr>
              <a:t>più</a:t>
            </a:r>
            <a:r>
              <a:rPr lang="en-GB" sz="1200" dirty="0">
                <a:solidFill>
                  <a:srgbClr val="3F3F3F"/>
                </a:solidFill>
              </a:rPr>
              <a:t> </a:t>
            </a:r>
            <a:r>
              <a:rPr lang="en-GB" sz="1200" dirty="0" err="1">
                <a:solidFill>
                  <a:srgbClr val="3F3F3F"/>
                </a:solidFill>
              </a:rPr>
              <a:t>influenti</a:t>
            </a:r>
            <a:r>
              <a:rPr lang="en-GB" sz="1200" dirty="0">
                <a:solidFill>
                  <a:srgbClr val="3F3F3F"/>
                </a:solidFill>
              </a:rPr>
              <a:t> al </a:t>
            </a:r>
            <a:r>
              <a:rPr lang="en-GB" sz="1200" dirty="0" err="1">
                <a:solidFill>
                  <a:srgbClr val="3F3F3F"/>
                </a:solidFill>
              </a:rPr>
              <a:t>mondo</a:t>
            </a:r>
            <a:r>
              <a:rPr lang="en-GB" sz="1200" dirty="0">
                <a:solidFill>
                  <a:srgbClr val="3F3F3F"/>
                </a:solidFill>
              </a:rPr>
              <a:t>.</a:t>
            </a:r>
            <a:endParaRPr dirty="0"/>
          </a:p>
        </p:txBody>
      </p:sp>
      <p:sp>
        <p:nvSpPr>
          <p:cNvPr id="256" name="Google Shape;256;p12"/>
          <p:cNvSpPr/>
          <p:nvPr/>
        </p:nvSpPr>
        <p:spPr>
          <a:xfrm>
            <a:off x="539552" y="1139885"/>
            <a:ext cx="2304256" cy="415458"/>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lvl="0" algn="ctr">
              <a:lnSpc>
                <a:spcPct val="150000"/>
              </a:lnSpc>
            </a:pPr>
            <a:r>
              <a:rPr lang="en-GB" b="1" dirty="0" err="1">
                <a:solidFill>
                  <a:srgbClr val="3F3F3F"/>
                </a:solidFill>
              </a:rPr>
              <a:t>Esempi</a:t>
            </a:r>
            <a:r>
              <a:rPr lang="en-GB" b="1" dirty="0">
                <a:solidFill>
                  <a:srgbClr val="3F3F3F"/>
                </a:solidFill>
              </a:rPr>
              <a:t> di influencer:</a:t>
            </a:r>
            <a:endParaRPr dirty="0"/>
          </a:p>
        </p:txBody>
      </p:sp>
      <p:pic>
        <p:nvPicPr>
          <p:cNvPr id="257" name="Google Shape;257;p12" descr="Un hombre con un micrófono&#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4128" y="1451124"/>
            <a:ext cx="2361688" cy="27982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a:t>
            </a:r>
            <a:r>
              <a:rPr lang="en-GB" sz="2800" dirty="0" err="1"/>
              <a:t>secolo</a:t>
            </a:r>
            <a:endParaRPr sz="2800" dirty="0"/>
          </a:p>
        </p:txBody>
      </p:sp>
      <p:sp>
        <p:nvSpPr>
          <p:cNvPr id="263" name="Google Shape;263;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social media come </a:t>
            </a:r>
            <a:r>
              <a:rPr lang="en-GB" sz="1800" dirty="0" err="1"/>
              <a:t>lavoro</a:t>
            </a:r>
            <a:r>
              <a:rPr lang="en-GB" sz="1800" dirty="0"/>
              <a:t>: </a:t>
            </a:r>
            <a:r>
              <a:rPr lang="en-GB" sz="1800" dirty="0" err="1"/>
              <a:t>gli</a:t>
            </a:r>
            <a:r>
              <a:rPr lang="en-GB" sz="1800" dirty="0"/>
              <a:t> influencer</a:t>
            </a:r>
          </a:p>
        </p:txBody>
      </p:sp>
      <p:sp>
        <p:nvSpPr>
          <p:cNvPr id="264" name="Google Shape;264;p13"/>
          <p:cNvSpPr/>
          <p:nvPr/>
        </p:nvSpPr>
        <p:spPr>
          <a:xfrm>
            <a:off x="539552" y="2000840"/>
            <a:ext cx="4248472" cy="1477287"/>
          </a:xfrm>
          <a:custGeom>
            <a:avLst/>
            <a:gdLst/>
            <a:ahLst/>
            <a:cxnLst/>
            <a:rect l="l" t="t" r="r" b="b"/>
            <a:pathLst>
              <a:path w="4248472" h="1720151"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29759" y="213901"/>
                  <a:pt x="4255558" y="371783"/>
                  <a:pt x="4248472" y="521779"/>
                </a:cubicBezTo>
                <a:cubicBezTo>
                  <a:pt x="4241386" y="671775"/>
                  <a:pt x="4231936" y="791543"/>
                  <a:pt x="4248472" y="1043558"/>
                </a:cubicBezTo>
                <a:cubicBezTo>
                  <a:pt x="4265008" y="1295573"/>
                  <a:pt x="4240896" y="1520472"/>
                  <a:pt x="4248472" y="1720151"/>
                </a:cubicBezTo>
                <a:cubicBezTo>
                  <a:pt x="4086828" y="1713435"/>
                  <a:pt x="3923972" y="1729290"/>
                  <a:pt x="3641547" y="1720151"/>
                </a:cubicBezTo>
                <a:cubicBezTo>
                  <a:pt x="3359123" y="1711012"/>
                  <a:pt x="3228453" y="1707307"/>
                  <a:pt x="2992138" y="1720151"/>
                </a:cubicBezTo>
                <a:cubicBezTo>
                  <a:pt x="2755823" y="1732995"/>
                  <a:pt x="2654725" y="1727022"/>
                  <a:pt x="2427698" y="1720151"/>
                </a:cubicBezTo>
                <a:cubicBezTo>
                  <a:pt x="2200671" y="1713280"/>
                  <a:pt x="2047433" y="1699117"/>
                  <a:pt x="1735804" y="1720151"/>
                </a:cubicBezTo>
                <a:cubicBezTo>
                  <a:pt x="1424175" y="1741185"/>
                  <a:pt x="1326872" y="1732357"/>
                  <a:pt x="1043910" y="1720151"/>
                </a:cubicBezTo>
                <a:cubicBezTo>
                  <a:pt x="760948" y="1707945"/>
                  <a:pt x="311906" y="1723874"/>
                  <a:pt x="0" y="1720151"/>
                </a:cubicBezTo>
                <a:cubicBezTo>
                  <a:pt x="3391" y="1569795"/>
                  <a:pt x="-6610" y="1378913"/>
                  <a:pt x="0" y="1163969"/>
                </a:cubicBezTo>
                <a:cubicBezTo>
                  <a:pt x="6610" y="949025"/>
                  <a:pt x="-6912" y="825104"/>
                  <a:pt x="0" y="624988"/>
                </a:cubicBezTo>
                <a:cubicBezTo>
                  <a:pt x="6912" y="424872"/>
                  <a:pt x="11669" y="152978"/>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b="1" dirty="0">
                <a:solidFill>
                  <a:srgbClr val="3F3F3F"/>
                </a:solidFill>
                <a:latin typeface="Arial"/>
                <a:ea typeface="Arial"/>
                <a:cs typeface="Arial"/>
                <a:sym typeface="Arial"/>
              </a:rPr>
              <a:t>Chiara </a:t>
            </a:r>
            <a:r>
              <a:rPr lang="en-GB" sz="1200" b="1" dirty="0" err="1">
                <a:solidFill>
                  <a:srgbClr val="3F3F3F"/>
                </a:solidFill>
                <a:latin typeface="Arial"/>
                <a:ea typeface="Arial"/>
                <a:cs typeface="Arial"/>
                <a:sym typeface="Arial"/>
              </a:rPr>
              <a:t>Ferragni</a:t>
            </a:r>
            <a:r>
              <a:rPr lang="en-GB" sz="1200" dirty="0">
                <a:solidFill>
                  <a:srgbClr val="3F3F3F"/>
                </a:solidFill>
                <a:latin typeface="Arial"/>
                <a:ea typeface="Arial"/>
                <a:cs typeface="Arial"/>
                <a:sym typeface="Arial"/>
              </a:rPr>
              <a:t>. </a:t>
            </a:r>
            <a:r>
              <a:rPr lang="en-GB" sz="1200" dirty="0">
                <a:solidFill>
                  <a:srgbClr val="3F3F3F"/>
                </a:solidFill>
              </a:rPr>
              <a:t>Influencer e </a:t>
            </a:r>
            <a:r>
              <a:rPr lang="en-GB" sz="1200" dirty="0" err="1">
                <a:solidFill>
                  <a:srgbClr val="3F3F3F"/>
                </a:solidFill>
              </a:rPr>
              <a:t>imprenditrice</a:t>
            </a:r>
            <a:r>
              <a:rPr lang="en-GB" sz="1200" dirty="0">
                <a:solidFill>
                  <a:srgbClr val="3F3F3F"/>
                </a:solidFill>
              </a:rPr>
              <a:t> </a:t>
            </a:r>
            <a:r>
              <a:rPr lang="en-GB" sz="1200" dirty="0" err="1">
                <a:solidFill>
                  <a:srgbClr val="3F3F3F"/>
                </a:solidFill>
              </a:rPr>
              <a:t>italiana</a:t>
            </a:r>
            <a:r>
              <a:rPr lang="en-GB" sz="1200" dirty="0">
                <a:solidFill>
                  <a:srgbClr val="3F3F3F"/>
                </a:solidFill>
              </a:rPr>
              <a:t> che </a:t>
            </a:r>
            <a:r>
              <a:rPr lang="en-GB" sz="1200" dirty="0" err="1">
                <a:solidFill>
                  <a:srgbClr val="3F3F3F"/>
                </a:solidFill>
              </a:rPr>
              <a:t>dedica</a:t>
            </a:r>
            <a:r>
              <a:rPr lang="en-GB" sz="1200" dirty="0">
                <a:solidFill>
                  <a:srgbClr val="3F3F3F"/>
                </a:solidFill>
              </a:rPr>
              <a:t> i </a:t>
            </a:r>
            <a:r>
              <a:rPr lang="en-GB" sz="1200" dirty="0" err="1">
                <a:solidFill>
                  <a:srgbClr val="3F3F3F"/>
                </a:solidFill>
              </a:rPr>
              <a:t>suoi</a:t>
            </a:r>
            <a:r>
              <a:rPr lang="en-GB" sz="1200" dirty="0">
                <a:solidFill>
                  <a:srgbClr val="3F3F3F"/>
                </a:solidFill>
              </a:rPr>
              <a:t> </a:t>
            </a:r>
            <a:r>
              <a:rPr lang="en-GB" sz="1200" dirty="0" err="1">
                <a:solidFill>
                  <a:srgbClr val="3F3F3F"/>
                </a:solidFill>
              </a:rPr>
              <a:t>contenuti</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moda</a:t>
            </a:r>
            <a:r>
              <a:rPr lang="en-GB" sz="1200" dirty="0">
                <a:solidFill>
                  <a:srgbClr val="3F3F3F"/>
                </a:solidFill>
              </a:rPr>
              <a:t> e al lifestyle, è </a:t>
            </a:r>
            <a:r>
              <a:rPr lang="en-GB" sz="1200" dirty="0" err="1">
                <a:solidFill>
                  <a:srgbClr val="3F3F3F"/>
                </a:solidFill>
              </a:rPr>
              <a:t>conosciuta</a:t>
            </a:r>
            <a:r>
              <a:rPr lang="en-GB" sz="1200" dirty="0">
                <a:solidFill>
                  <a:srgbClr val="3F3F3F"/>
                </a:solidFill>
              </a:rPr>
              <a:t> </a:t>
            </a:r>
            <a:r>
              <a:rPr lang="en-GB" sz="1200" dirty="0" err="1">
                <a:solidFill>
                  <a:srgbClr val="3F3F3F"/>
                </a:solidFill>
              </a:rPr>
              <a:t>anche</a:t>
            </a:r>
            <a:r>
              <a:rPr lang="en-GB" sz="1200" dirty="0">
                <a:solidFill>
                  <a:srgbClr val="3F3F3F"/>
                </a:solidFill>
              </a:rPr>
              <a:t> in </a:t>
            </a:r>
            <a:r>
              <a:rPr lang="en-GB" sz="1200" dirty="0" err="1">
                <a:solidFill>
                  <a:srgbClr val="3F3F3F"/>
                </a:solidFill>
              </a:rPr>
              <a:t>tutto</a:t>
            </a:r>
            <a:r>
              <a:rPr lang="en-GB" sz="1200" dirty="0">
                <a:solidFill>
                  <a:srgbClr val="3F3F3F"/>
                </a:solidFill>
              </a:rPr>
              <a:t> il </a:t>
            </a:r>
            <a:r>
              <a:rPr lang="en-GB" sz="1200" dirty="0" err="1">
                <a:solidFill>
                  <a:srgbClr val="3F3F3F"/>
                </a:solidFill>
              </a:rPr>
              <a:t>mondo</a:t>
            </a:r>
            <a:r>
              <a:rPr lang="en-GB" sz="1200" dirty="0">
                <a:solidFill>
                  <a:srgbClr val="3F3F3F"/>
                </a:solidFill>
              </a:rPr>
              <a:t>, ha quasi 28 </a:t>
            </a:r>
            <a:r>
              <a:rPr lang="en-GB" sz="1200" dirty="0" err="1">
                <a:solidFill>
                  <a:srgbClr val="3F3F3F"/>
                </a:solidFill>
              </a:rPr>
              <a:t>milioni</a:t>
            </a:r>
            <a:r>
              <a:rPr lang="en-GB" sz="1200" dirty="0">
                <a:solidFill>
                  <a:srgbClr val="3F3F3F"/>
                </a:solidFill>
              </a:rPr>
              <a:t> di follower </a:t>
            </a:r>
            <a:r>
              <a:rPr lang="en-GB" sz="1200" dirty="0" err="1">
                <a:solidFill>
                  <a:srgbClr val="3F3F3F"/>
                </a:solidFill>
              </a:rPr>
              <a:t>su</a:t>
            </a:r>
            <a:r>
              <a:rPr lang="en-GB" sz="1200" dirty="0">
                <a:solidFill>
                  <a:srgbClr val="3F3F3F"/>
                </a:solidFill>
              </a:rPr>
              <a:t> Instagram, e il </a:t>
            </a:r>
            <a:r>
              <a:rPr lang="en-GB" sz="1200" dirty="0" err="1">
                <a:solidFill>
                  <a:srgbClr val="3F3F3F"/>
                </a:solidFill>
              </a:rPr>
              <a:t>suo</a:t>
            </a:r>
            <a:r>
              <a:rPr lang="en-GB" sz="1200" dirty="0">
                <a:solidFill>
                  <a:srgbClr val="3F3F3F"/>
                </a:solidFill>
              </a:rPr>
              <a:t> blog “The Blonde Salad”, </a:t>
            </a:r>
            <a:r>
              <a:rPr lang="en-GB" sz="1200" dirty="0" err="1">
                <a:solidFill>
                  <a:srgbClr val="3F3F3F"/>
                </a:solidFill>
              </a:rPr>
              <a:t>attivo</a:t>
            </a:r>
            <a:r>
              <a:rPr lang="en-GB" sz="1200" dirty="0">
                <a:solidFill>
                  <a:srgbClr val="3F3F3F"/>
                </a:solidFill>
              </a:rPr>
              <a:t> dal 2009, </a:t>
            </a:r>
            <a:r>
              <a:rPr lang="en-GB" sz="1200" dirty="0" err="1">
                <a:solidFill>
                  <a:srgbClr val="3F3F3F"/>
                </a:solidFill>
              </a:rPr>
              <a:t>registra</a:t>
            </a:r>
            <a:r>
              <a:rPr lang="en-GB" sz="1200" dirty="0">
                <a:solidFill>
                  <a:srgbClr val="3F3F3F"/>
                </a:solidFill>
              </a:rPr>
              <a:t> </a:t>
            </a:r>
            <a:r>
              <a:rPr lang="en-GB" sz="1200" dirty="0" err="1">
                <a:solidFill>
                  <a:srgbClr val="3F3F3F"/>
                </a:solidFill>
              </a:rPr>
              <a:t>migliaia</a:t>
            </a:r>
            <a:r>
              <a:rPr lang="en-GB" sz="1200" dirty="0">
                <a:solidFill>
                  <a:srgbClr val="3F3F3F"/>
                </a:solidFill>
              </a:rPr>
              <a:t> e </a:t>
            </a:r>
            <a:r>
              <a:rPr lang="en-GB" sz="1200" dirty="0" err="1">
                <a:solidFill>
                  <a:srgbClr val="3F3F3F"/>
                </a:solidFill>
              </a:rPr>
              <a:t>migliaia</a:t>
            </a:r>
            <a:r>
              <a:rPr lang="en-GB" sz="1200" dirty="0">
                <a:solidFill>
                  <a:srgbClr val="3F3F3F"/>
                </a:solidFill>
              </a:rPr>
              <a:t> di </a:t>
            </a:r>
            <a:r>
              <a:rPr lang="en-GB" sz="1200" dirty="0" err="1">
                <a:solidFill>
                  <a:srgbClr val="3F3F3F"/>
                </a:solidFill>
              </a:rPr>
              <a:t>visite</a:t>
            </a:r>
            <a:r>
              <a:rPr lang="en-GB" sz="1200" dirty="0">
                <a:solidFill>
                  <a:srgbClr val="3F3F3F"/>
                </a:solidFill>
              </a:rPr>
              <a:t> </a:t>
            </a:r>
            <a:r>
              <a:rPr lang="en-GB" sz="1200" dirty="0" err="1">
                <a:solidFill>
                  <a:srgbClr val="3F3F3F"/>
                </a:solidFill>
              </a:rPr>
              <a:t>ogni</a:t>
            </a:r>
            <a:r>
              <a:rPr lang="en-GB" sz="1200" dirty="0">
                <a:solidFill>
                  <a:srgbClr val="3F3F3F"/>
                </a:solidFill>
              </a:rPr>
              <a:t> </a:t>
            </a:r>
            <a:r>
              <a:rPr lang="en-GB" sz="1200" dirty="0" err="1">
                <a:solidFill>
                  <a:srgbClr val="3F3F3F"/>
                </a:solidFill>
              </a:rPr>
              <a:t>giorno</a:t>
            </a:r>
            <a:r>
              <a:rPr lang="en-GB" sz="1200" dirty="0">
                <a:solidFill>
                  <a:srgbClr val="3F3F3F"/>
                </a:solidFill>
              </a:rPr>
              <a:t>.</a:t>
            </a:r>
            <a:endParaRPr sz="1200" dirty="0">
              <a:solidFill>
                <a:srgbClr val="3F3F3F"/>
              </a:solidFill>
              <a:latin typeface="Arial"/>
              <a:ea typeface="Arial"/>
              <a:cs typeface="Arial"/>
              <a:sym typeface="Arial"/>
            </a:endParaRPr>
          </a:p>
        </p:txBody>
      </p:sp>
      <p:sp>
        <p:nvSpPr>
          <p:cNvPr id="265" name="Google Shape;265;p13"/>
          <p:cNvSpPr/>
          <p:nvPr/>
        </p:nvSpPr>
        <p:spPr>
          <a:xfrm>
            <a:off x="539552" y="1139885"/>
            <a:ext cx="2304256" cy="415458"/>
          </a:xfrm>
          <a:custGeom>
            <a:avLst/>
            <a:gdLst/>
            <a:ahLst/>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a:noFill/>
          </a:ln>
        </p:spPr>
        <p:txBody>
          <a:bodyPr spcFirstLastPara="1" wrap="square" lIns="91425" tIns="45700" rIns="91425" bIns="45700" anchor="ctr" anchorCtr="0">
            <a:spAutoFit/>
          </a:bodyPr>
          <a:lstStyle/>
          <a:p>
            <a:pPr lvl="0" algn="ctr">
              <a:lnSpc>
                <a:spcPct val="150000"/>
              </a:lnSpc>
            </a:pPr>
            <a:r>
              <a:rPr lang="en-GB" b="1" dirty="0" err="1">
                <a:solidFill>
                  <a:srgbClr val="3F3F3F"/>
                </a:solidFill>
              </a:rPr>
              <a:t>Esempi</a:t>
            </a:r>
            <a:r>
              <a:rPr lang="en-GB" b="1" dirty="0">
                <a:solidFill>
                  <a:srgbClr val="3F3F3F"/>
                </a:solidFill>
              </a:rPr>
              <a:t> di influencer:</a:t>
            </a:r>
            <a:endParaRPr dirty="0"/>
          </a:p>
        </p:txBody>
      </p:sp>
      <p:pic>
        <p:nvPicPr>
          <p:cNvPr id="266" name="Google Shape;266;p13" descr="Mujer parada en la calle&#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8144" y="1262917"/>
            <a:ext cx="1968754" cy="29531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272" name="Google Shape;272;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a:t>
            </a:r>
            <a:r>
              <a:rPr lang="en-GB" sz="1800" dirty="0" err="1"/>
              <a:t>rischi</a:t>
            </a:r>
            <a:r>
              <a:rPr lang="en-GB" sz="1800" dirty="0"/>
              <a:t> </a:t>
            </a:r>
            <a:r>
              <a:rPr lang="en-GB" sz="1800" dirty="0" err="1"/>
              <a:t>dei</a:t>
            </a:r>
            <a:r>
              <a:rPr lang="en-GB" sz="1800" dirty="0"/>
              <a:t> social media</a:t>
            </a:r>
            <a:endParaRPr sz="1800" dirty="0"/>
          </a:p>
        </p:txBody>
      </p:sp>
      <p:sp>
        <p:nvSpPr>
          <p:cNvPr id="273" name="Google Shape;273;p14"/>
          <p:cNvSpPr/>
          <p:nvPr/>
        </p:nvSpPr>
        <p:spPr>
          <a:xfrm>
            <a:off x="3851920" y="1316950"/>
            <a:ext cx="4968552" cy="2862282"/>
          </a:xfrm>
          <a:custGeom>
            <a:avLst/>
            <a:gdLst/>
            <a:ahLst/>
            <a:cxnLst/>
            <a:rect l="l" t="t" r="r" b="b"/>
            <a:pathLst>
              <a:path w="4968552" h="2811988" extrusionOk="0">
                <a:moveTo>
                  <a:pt x="0" y="0"/>
                </a:moveTo>
                <a:cubicBezTo>
                  <a:pt x="218451" y="-6651"/>
                  <a:pt x="302639" y="-8017"/>
                  <a:pt x="472012" y="0"/>
                </a:cubicBezTo>
                <a:cubicBezTo>
                  <a:pt x="641385" y="8017"/>
                  <a:pt x="954716" y="-26063"/>
                  <a:pt x="1142767" y="0"/>
                </a:cubicBezTo>
                <a:cubicBezTo>
                  <a:pt x="1330819" y="26063"/>
                  <a:pt x="1515496" y="-14029"/>
                  <a:pt x="1614779" y="0"/>
                </a:cubicBezTo>
                <a:cubicBezTo>
                  <a:pt x="1714062" y="14029"/>
                  <a:pt x="1943205" y="18955"/>
                  <a:pt x="2186163" y="0"/>
                </a:cubicBezTo>
                <a:cubicBezTo>
                  <a:pt x="2429121" y="-18955"/>
                  <a:pt x="2554495" y="8361"/>
                  <a:pt x="2707861" y="0"/>
                </a:cubicBezTo>
                <a:cubicBezTo>
                  <a:pt x="2861227" y="-8361"/>
                  <a:pt x="3132360" y="-19283"/>
                  <a:pt x="3279244" y="0"/>
                </a:cubicBezTo>
                <a:cubicBezTo>
                  <a:pt x="3426128" y="19283"/>
                  <a:pt x="3666705" y="10287"/>
                  <a:pt x="3800942" y="0"/>
                </a:cubicBezTo>
                <a:cubicBezTo>
                  <a:pt x="3935179" y="-10287"/>
                  <a:pt x="4127135" y="-2665"/>
                  <a:pt x="4272955" y="0"/>
                </a:cubicBezTo>
                <a:cubicBezTo>
                  <a:pt x="4418775" y="2665"/>
                  <a:pt x="4728626" y="9687"/>
                  <a:pt x="4968552" y="0"/>
                </a:cubicBezTo>
                <a:cubicBezTo>
                  <a:pt x="4984416" y="308077"/>
                  <a:pt x="4974532" y="383624"/>
                  <a:pt x="4968552" y="618637"/>
                </a:cubicBezTo>
                <a:cubicBezTo>
                  <a:pt x="4962572" y="853650"/>
                  <a:pt x="4970497" y="907238"/>
                  <a:pt x="4968552" y="1181035"/>
                </a:cubicBezTo>
                <a:cubicBezTo>
                  <a:pt x="4966607" y="1454832"/>
                  <a:pt x="4993817" y="1667203"/>
                  <a:pt x="4968552" y="1799672"/>
                </a:cubicBezTo>
                <a:cubicBezTo>
                  <a:pt x="4943287" y="1932141"/>
                  <a:pt x="4925331" y="2579404"/>
                  <a:pt x="4968552" y="2811988"/>
                </a:cubicBezTo>
                <a:cubicBezTo>
                  <a:pt x="4721679" y="2801232"/>
                  <a:pt x="4545548" y="2826058"/>
                  <a:pt x="4347483" y="2811988"/>
                </a:cubicBezTo>
                <a:cubicBezTo>
                  <a:pt x="4149418" y="2797918"/>
                  <a:pt x="3980472" y="2803960"/>
                  <a:pt x="3627043" y="2811988"/>
                </a:cubicBezTo>
                <a:cubicBezTo>
                  <a:pt x="3273614" y="2820016"/>
                  <a:pt x="3244078" y="2808576"/>
                  <a:pt x="2956288" y="2811988"/>
                </a:cubicBezTo>
                <a:cubicBezTo>
                  <a:pt x="2668499" y="2815400"/>
                  <a:pt x="2520499" y="2801484"/>
                  <a:pt x="2384905" y="2811988"/>
                </a:cubicBezTo>
                <a:cubicBezTo>
                  <a:pt x="2249311" y="2822492"/>
                  <a:pt x="2065075" y="2837073"/>
                  <a:pt x="1863207" y="2811988"/>
                </a:cubicBezTo>
                <a:cubicBezTo>
                  <a:pt x="1661339" y="2786903"/>
                  <a:pt x="1490563" y="2806548"/>
                  <a:pt x="1291824" y="2811988"/>
                </a:cubicBezTo>
                <a:cubicBezTo>
                  <a:pt x="1093085" y="2817428"/>
                  <a:pt x="874162" y="2811220"/>
                  <a:pt x="670755" y="2811988"/>
                </a:cubicBezTo>
                <a:cubicBezTo>
                  <a:pt x="467348" y="2812756"/>
                  <a:pt x="266414" y="2823979"/>
                  <a:pt x="0" y="2811988"/>
                </a:cubicBezTo>
                <a:cubicBezTo>
                  <a:pt x="-20111" y="2597987"/>
                  <a:pt x="-207" y="2435652"/>
                  <a:pt x="0" y="2221471"/>
                </a:cubicBezTo>
                <a:cubicBezTo>
                  <a:pt x="207" y="2007290"/>
                  <a:pt x="-3411" y="1813966"/>
                  <a:pt x="0" y="1659073"/>
                </a:cubicBezTo>
                <a:cubicBezTo>
                  <a:pt x="3411" y="1504180"/>
                  <a:pt x="11148" y="1275525"/>
                  <a:pt x="0" y="1040436"/>
                </a:cubicBezTo>
                <a:cubicBezTo>
                  <a:pt x="-11148" y="805347"/>
                  <a:pt x="-25902" y="712905"/>
                  <a:pt x="0" y="506158"/>
                </a:cubicBezTo>
                <a:cubicBezTo>
                  <a:pt x="25902" y="299411"/>
                  <a:pt x="6970" y="24718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b="1" dirty="0">
                <a:solidFill>
                  <a:srgbClr val="3F3F3F"/>
                </a:solidFill>
              </a:rPr>
              <a:t>Perdita di privacy. </a:t>
            </a:r>
            <a:r>
              <a:rPr lang="en-GB" sz="1200" dirty="0" err="1">
                <a:solidFill>
                  <a:srgbClr val="3F3F3F"/>
                </a:solidFill>
              </a:rPr>
              <a:t>Ricorda</a:t>
            </a:r>
            <a:r>
              <a:rPr lang="en-GB" sz="1200" dirty="0">
                <a:solidFill>
                  <a:srgbClr val="3F3F3F"/>
                </a:solidFill>
              </a:rPr>
              <a:t> che </a:t>
            </a:r>
            <a:r>
              <a:rPr lang="en-GB" sz="1200" dirty="0" err="1">
                <a:solidFill>
                  <a:srgbClr val="3F3F3F"/>
                </a:solidFill>
              </a:rPr>
              <a:t>tutto</a:t>
            </a:r>
            <a:r>
              <a:rPr lang="en-GB" sz="1200" dirty="0">
                <a:solidFill>
                  <a:srgbClr val="3F3F3F"/>
                </a:solidFill>
              </a:rPr>
              <a:t> </a:t>
            </a:r>
            <a:r>
              <a:rPr lang="en-GB" sz="1200" dirty="0" err="1">
                <a:solidFill>
                  <a:srgbClr val="3F3F3F"/>
                </a:solidFill>
              </a:rPr>
              <a:t>ciò</a:t>
            </a:r>
            <a:r>
              <a:rPr lang="en-GB" sz="1200" dirty="0">
                <a:solidFill>
                  <a:srgbClr val="3F3F3F"/>
                </a:solidFill>
              </a:rPr>
              <a:t> che </a:t>
            </a:r>
            <a:r>
              <a:rPr lang="en-GB" sz="1200" dirty="0" err="1">
                <a:solidFill>
                  <a:srgbClr val="3F3F3F"/>
                </a:solidFill>
              </a:rPr>
              <a:t>carichi</a:t>
            </a:r>
            <a:r>
              <a:rPr lang="en-GB" sz="1200" dirty="0">
                <a:solidFill>
                  <a:srgbClr val="3F3F3F"/>
                </a:solidFill>
              </a:rPr>
              <a:t> </a:t>
            </a:r>
            <a:r>
              <a:rPr lang="en-GB" sz="1200" dirty="0" err="1">
                <a:solidFill>
                  <a:srgbClr val="3F3F3F"/>
                </a:solidFill>
              </a:rPr>
              <a:t>su</a:t>
            </a:r>
            <a:r>
              <a:rPr lang="en-GB" sz="1200" dirty="0">
                <a:solidFill>
                  <a:srgbClr val="3F3F3F"/>
                </a:solidFill>
              </a:rPr>
              <a:t> Internet </a:t>
            </a:r>
            <a:r>
              <a:rPr lang="en-GB" sz="1200" dirty="0" err="1">
                <a:solidFill>
                  <a:srgbClr val="3F3F3F"/>
                </a:solidFill>
              </a:rPr>
              <a:t>verrà</a:t>
            </a:r>
            <a:r>
              <a:rPr lang="en-GB" sz="1200" dirty="0">
                <a:solidFill>
                  <a:srgbClr val="3F3F3F"/>
                </a:solidFill>
              </a:rPr>
              <a:t> </a:t>
            </a:r>
            <a:r>
              <a:rPr lang="en-GB" sz="1200" dirty="0" err="1">
                <a:solidFill>
                  <a:srgbClr val="3F3F3F"/>
                </a:solidFill>
              </a:rPr>
              <a:t>registrato</a:t>
            </a:r>
            <a:r>
              <a:rPr lang="en-GB" sz="1200" dirty="0">
                <a:solidFill>
                  <a:srgbClr val="3F3F3F"/>
                </a:solidFill>
              </a:rPr>
              <a:t> per sempre da </a:t>
            </a:r>
            <a:r>
              <a:rPr lang="en-GB" sz="1200" dirty="0" err="1">
                <a:solidFill>
                  <a:srgbClr val="3F3F3F"/>
                </a:solidFill>
              </a:rPr>
              <a:t>qualche</a:t>
            </a:r>
            <a:r>
              <a:rPr lang="en-GB" sz="1200" dirty="0">
                <a:solidFill>
                  <a:srgbClr val="3F3F3F"/>
                </a:solidFill>
              </a:rPr>
              <a:t> </a:t>
            </a:r>
            <a:r>
              <a:rPr lang="en-GB" sz="1200" dirty="0" err="1">
                <a:solidFill>
                  <a:srgbClr val="3F3F3F"/>
                </a:solidFill>
              </a:rPr>
              <a:t>parte</a:t>
            </a:r>
            <a:r>
              <a:rPr lang="en-GB" sz="1200" dirty="0">
                <a:solidFill>
                  <a:srgbClr val="3F3F3F"/>
                </a:solidFill>
              </a:rPr>
              <a:t>, </a:t>
            </a:r>
            <a:r>
              <a:rPr lang="en-GB" sz="1200" dirty="0" err="1">
                <a:solidFill>
                  <a:srgbClr val="3F3F3F"/>
                </a:solidFill>
              </a:rPr>
              <a:t>quindi</a:t>
            </a:r>
            <a:r>
              <a:rPr lang="en-GB" sz="1200" dirty="0">
                <a:solidFill>
                  <a:srgbClr val="3F3F3F"/>
                </a:solidFill>
              </a:rPr>
              <a:t> </a:t>
            </a:r>
            <a:r>
              <a:rPr lang="en-GB" sz="1200" dirty="0" err="1">
                <a:solidFill>
                  <a:srgbClr val="3F3F3F"/>
                </a:solidFill>
              </a:rPr>
              <a:t>considera</a:t>
            </a:r>
            <a:r>
              <a:rPr lang="en-GB" sz="1200" dirty="0">
                <a:solidFill>
                  <a:srgbClr val="3F3F3F"/>
                </a:solidFill>
              </a:rPr>
              <a:t> </a:t>
            </a:r>
            <a:r>
              <a:rPr lang="en-GB" sz="1200" dirty="0" err="1">
                <a:solidFill>
                  <a:srgbClr val="3F3F3F"/>
                </a:solidFill>
              </a:rPr>
              <a:t>l’importanza</a:t>
            </a:r>
            <a:r>
              <a:rPr lang="en-GB" sz="1200" dirty="0">
                <a:solidFill>
                  <a:srgbClr val="3F3F3F"/>
                </a:solidFill>
              </a:rPr>
              <a:t> </a:t>
            </a:r>
            <a:r>
              <a:rPr lang="en-GB" sz="1200" dirty="0" err="1">
                <a:solidFill>
                  <a:srgbClr val="3F3F3F"/>
                </a:solidFill>
              </a:rPr>
              <a:t>della</a:t>
            </a:r>
            <a:r>
              <a:rPr lang="en-GB" sz="1200" dirty="0">
                <a:solidFill>
                  <a:srgbClr val="3F3F3F"/>
                </a:solidFill>
              </a:rPr>
              <a:t> </a:t>
            </a:r>
            <a:r>
              <a:rPr lang="en-GB" sz="1200" dirty="0" err="1">
                <a:solidFill>
                  <a:srgbClr val="3F3F3F"/>
                </a:solidFill>
              </a:rPr>
              <a:t>tua</a:t>
            </a:r>
            <a:r>
              <a:rPr lang="en-GB" sz="1200" dirty="0">
                <a:solidFill>
                  <a:srgbClr val="3F3F3F"/>
                </a:solidFill>
              </a:rPr>
              <a:t> privacy.
</a:t>
            </a:r>
            <a:r>
              <a:rPr lang="en-GB" sz="1200" b="1" dirty="0" err="1">
                <a:solidFill>
                  <a:srgbClr val="3F3F3F"/>
                </a:solidFill>
              </a:rPr>
              <a:t>Dipendenza</a:t>
            </a:r>
            <a:r>
              <a:rPr lang="en-GB" sz="1200" b="1" dirty="0">
                <a:solidFill>
                  <a:srgbClr val="3F3F3F"/>
                </a:solidFill>
              </a:rPr>
              <a:t> </a:t>
            </a:r>
            <a:r>
              <a:rPr lang="en-GB" sz="1200" b="1" dirty="0" err="1">
                <a:solidFill>
                  <a:srgbClr val="3F3F3F"/>
                </a:solidFill>
              </a:rPr>
              <a:t>dai</a:t>
            </a:r>
            <a:r>
              <a:rPr lang="en-GB" sz="1200" b="1" dirty="0">
                <a:solidFill>
                  <a:srgbClr val="3F3F3F"/>
                </a:solidFill>
              </a:rPr>
              <a:t> social media</a:t>
            </a:r>
            <a:r>
              <a:rPr lang="en-GB" sz="1200" dirty="0">
                <a:solidFill>
                  <a:srgbClr val="3F3F3F"/>
                </a:solidFill>
              </a:rPr>
              <a:t>. </a:t>
            </a:r>
            <a:r>
              <a:rPr lang="en-GB" sz="1200" dirty="0" err="1">
                <a:solidFill>
                  <a:srgbClr val="3F3F3F"/>
                </a:solidFill>
              </a:rPr>
              <a:t>È</a:t>
            </a:r>
            <a:r>
              <a:rPr lang="en-GB" sz="1200" dirty="0">
                <a:solidFill>
                  <a:srgbClr val="3F3F3F"/>
                </a:solidFill>
              </a:rPr>
              <a:t> </a:t>
            </a:r>
            <a:r>
              <a:rPr lang="en-GB" sz="1200" dirty="0" err="1">
                <a:solidFill>
                  <a:srgbClr val="3F3F3F"/>
                </a:solidFill>
              </a:rPr>
              <a:t>importante</a:t>
            </a:r>
            <a:r>
              <a:rPr lang="en-GB" sz="1200" dirty="0">
                <a:solidFill>
                  <a:srgbClr val="3F3F3F"/>
                </a:solidFill>
              </a:rPr>
              <a:t> </a:t>
            </a:r>
            <a:r>
              <a:rPr lang="en-GB" sz="1200" dirty="0" err="1">
                <a:solidFill>
                  <a:srgbClr val="3F3F3F"/>
                </a:solidFill>
              </a:rPr>
              <a:t>stabilire</a:t>
            </a:r>
            <a:r>
              <a:rPr lang="en-GB" sz="1200" dirty="0">
                <a:solidFill>
                  <a:srgbClr val="3F3F3F"/>
                </a:solidFill>
              </a:rPr>
              <a:t> </a:t>
            </a:r>
            <a:r>
              <a:rPr lang="en-GB" sz="1200" dirty="0" err="1">
                <a:solidFill>
                  <a:srgbClr val="3F3F3F"/>
                </a:solidFill>
              </a:rPr>
              <a:t>dei</a:t>
            </a:r>
            <a:r>
              <a:rPr lang="en-GB" sz="1200" dirty="0">
                <a:solidFill>
                  <a:srgbClr val="3F3F3F"/>
                </a:solidFill>
              </a:rPr>
              <a:t> </a:t>
            </a:r>
            <a:r>
              <a:rPr lang="en-GB" sz="1200" dirty="0" err="1">
                <a:solidFill>
                  <a:srgbClr val="3F3F3F"/>
                </a:solidFill>
              </a:rPr>
              <a:t>limiti</a:t>
            </a:r>
            <a:r>
              <a:rPr lang="en-GB" sz="1200" dirty="0">
                <a:solidFill>
                  <a:srgbClr val="3F3F3F"/>
                </a:solidFill>
              </a:rPr>
              <a:t> </a:t>
            </a:r>
            <a:r>
              <a:rPr lang="en-GB" sz="1200" dirty="0" err="1">
                <a:solidFill>
                  <a:srgbClr val="3F3F3F"/>
                </a:solidFill>
              </a:rPr>
              <a:t>quando</a:t>
            </a:r>
            <a:r>
              <a:rPr lang="en-GB" sz="1200" dirty="0">
                <a:solidFill>
                  <a:srgbClr val="3F3F3F"/>
                </a:solidFill>
              </a:rPr>
              <a:t> </a:t>
            </a:r>
            <a:r>
              <a:rPr lang="en-GB" sz="1200" dirty="0" err="1">
                <a:solidFill>
                  <a:srgbClr val="3F3F3F"/>
                </a:solidFill>
              </a:rPr>
              <a:t>si</a:t>
            </a:r>
            <a:r>
              <a:rPr lang="en-GB" sz="1200" dirty="0">
                <a:solidFill>
                  <a:srgbClr val="3F3F3F"/>
                </a:solidFill>
              </a:rPr>
              <a:t> </a:t>
            </a:r>
            <a:r>
              <a:rPr lang="en-GB" sz="1200" dirty="0" err="1">
                <a:solidFill>
                  <a:srgbClr val="3F3F3F"/>
                </a:solidFill>
              </a:rPr>
              <a:t>utilizzano</a:t>
            </a:r>
            <a:r>
              <a:rPr lang="en-GB" sz="1200" dirty="0">
                <a:solidFill>
                  <a:srgbClr val="3F3F3F"/>
                </a:solidFill>
              </a:rPr>
              <a:t> i social media, </a:t>
            </a:r>
            <a:r>
              <a:rPr lang="en-GB" sz="1200" dirty="0" err="1">
                <a:solidFill>
                  <a:srgbClr val="3F3F3F"/>
                </a:solidFill>
              </a:rPr>
              <a:t>perché</a:t>
            </a:r>
            <a:r>
              <a:rPr lang="en-GB" sz="1200" dirty="0">
                <a:solidFill>
                  <a:srgbClr val="3F3F3F"/>
                </a:solidFill>
              </a:rPr>
              <a:t> </a:t>
            </a:r>
            <a:r>
              <a:rPr lang="en-GB" sz="1200" dirty="0" err="1">
                <a:solidFill>
                  <a:srgbClr val="3F3F3F"/>
                </a:solidFill>
              </a:rPr>
              <a:t>può</a:t>
            </a:r>
            <a:r>
              <a:rPr lang="en-GB" sz="1200" dirty="0">
                <a:solidFill>
                  <a:srgbClr val="3F3F3F"/>
                </a:solidFill>
              </a:rPr>
              <a:t> </a:t>
            </a:r>
            <a:r>
              <a:rPr lang="en-GB" sz="1200" dirty="0" err="1">
                <a:solidFill>
                  <a:srgbClr val="3F3F3F"/>
                </a:solidFill>
              </a:rPr>
              <a:t>portare</a:t>
            </a:r>
            <a:r>
              <a:rPr lang="en-GB" sz="1200" dirty="0">
                <a:solidFill>
                  <a:srgbClr val="3F3F3F"/>
                </a:solidFill>
              </a:rPr>
              <a:t> a una grave </a:t>
            </a:r>
            <a:r>
              <a:rPr lang="en-GB" sz="1200" dirty="0" err="1">
                <a:solidFill>
                  <a:srgbClr val="3F3F3F"/>
                </a:solidFill>
              </a:rPr>
              <a:t>dipendenza</a:t>
            </a:r>
            <a:r>
              <a:rPr lang="en-GB" sz="1200" dirty="0">
                <a:solidFill>
                  <a:srgbClr val="3F3F3F"/>
                </a:solidFill>
              </a:rPr>
              <a:t> che </a:t>
            </a:r>
            <a:r>
              <a:rPr lang="en-GB" sz="1200" dirty="0" err="1">
                <a:solidFill>
                  <a:srgbClr val="3F3F3F"/>
                </a:solidFill>
              </a:rPr>
              <a:t>ti</a:t>
            </a:r>
            <a:r>
              <a:rPr lang="en-GB" sz="1200" dirty="0">
                <a:solidFill>
                  <a:srgbClr val="3F3F3F"/>
                </a:solidFill>
              </a:rPr>
              <a:t> </a:t>
            </a:r>
            <a:r>
              <a:rPr lang="en-GB" sz="1200" dirty="0" err="1">
                <a:solidFill>
                  <a:srgbClr val="3F3F3F"/>
                </a:solidFill>
              </a:rPr>
              <a:t>aliena</a:t>
            </a:r>
            <a:r>
              <a:rPr lang="en-GB" sz="1200" dirty="0">
                <a:solidFill>
                  <a:srgbClr val="3F3F3F"/>
                </a:solidFill>
              </a:rPr>
              <a:t> </a:t>
            </a:r>
            <a:r>
              <a:rPr lang="en-GB" sz="1200" dirty="0" err="1">
                <a:solidFill>
                  <a:srgbClr val="3F3F3F"/>
                </a:solidFill>
              </a:rPr>
              <a:t>fisicamente</a:t>
            </a:r>
            <a:r>
              <a:rPr lang="en-GB" sz="1200" dirty="0">
                <a:solidFill>
                  <a:srgbClr val="3F3F3F"/>
                </a:solidFill>
              </a:rPr>
              <a:t> </a:t>
            </a:r>
            <a:r>
              <a:rPr lang="en-GB" sz="1200" dirty="0" err="1">
                <a:solidFill>
                  <a:srgbClr val="3F3F3F"/>
                </a:solidFill>
              </a:rPr>
              <a:t>dalle</a:t>
            </a:r>
            <a:r>
              <a:rPr lang="en-GB" sz="1200" dirty="0">
                <a:solidFill>
                  <a:srgbClr val="3F3F3F"/>
                </a:solidFill>
              </a:rPr>
              <a:t> </a:t>
            </a:r>
            <a:r>
              <a:rPr lang="en-GB" sz="1200" dirty="0" err="1">
                <a:solidFill>
                  <a:srgbClr val="3F3F3F"/>
                </a:solidFill>
              </a:rPr>
              <a:t>persone</a:t>
            </a:r>
            <a:r>
              <a:rPr lang="en-GB" sz="1200" dirty="0">
                <a:solidFill>
                  <a:srgbClr val="3F3F3F"/>
                </a:solidFill>
              </a:rPr>
              <a:t> che </a:t>
            </a:r>
            <a:r>
              <a:rPr lang="en-GB" sz="1200" dirty="0" err="1">
                <a:solidFill>
                  <a:srgbClr val="3F3F3F"/>
                </a:solidFill>
              </a:rPr>
              <a:t>ti</a:t>
            </a:r>
            <a:r>
              <a:rPr lang="en-GB" sz="1200" dirty="0">
                <a:solidFill>
                  <a:srgbClr val="3F3F3F"/>
                </a:solidFill>
              </a:rPr>
              <a:t> </a:t>
            </a:r>
            <a:r>
              <a:rPr lang="en-GB" sz="1200" dirty="0" err="1">
                <a:solidFill>
                  <a:srgbClr val="3F3F3F"/>
                </a:solidFill>
              </a:rPr>
              <a:t>circondano</a:t>
            </a:r>
            <a:r>
              <a:rPr lang="en-GB" sz="1200" dirty="0">
                <a:solidFill>
                  <a:srgbClr val="3F3F3F"/>
                </a:solidFill>
              </a:rPr>
              <a:t>.
</a:t>
            </a:r>
            <a:r>
              <a:rPr lang="en-GB" sz="1200" b="1" dirty="0" err="1">
                <a:solidFill>
                  <a:srgbClr val="3F3F3F"/>
                </a:solidFill>
              </a:rPr>
              <a:t>Cyberbullismo</a:t>
            </a:r>
            <a:r>
              <a:rPr lang="en-GB" sz="1200" dirty="0">
                <a:solidFill>
                  <a:srgbClr val="3F3F3F"/>
                </a:solidFill>
                <a:latin typeface="Arial"/>
                <a:ea typeface="Arial"/>
                <a:cs typeface="Arial"/>
                <a:sym typeface="Arial"/>
              </a:rPr>
              <a:t>. </a:t>
            </a:r>
            <a:r>
              <a:rPr lang="en-GB" sz="1200" dirty="0" err="1">
                <a:solidFill>
                  <a:srgbClr val="3F3F3F"/>
                </a:solidFill>
              </a:rPr>
              <a:t>Ogni</a:t>
            </a:r>
            <a:r>
              <a:rPr lang="en-GB" sz="1200" dirty="0">
                <a:solidFill>
                  <a:srgbClr val="3F3F3F"/>
                </a:solidFill>
              </a:rPr>
              <a:t> volta che </a:t>
            </a:r>
            <a:r>
              <a:rPr lang="en-GB" sz="1200" dirty="0" err="1">
                <a:solidFill>
                  <a:srgbClr val="3F3F3F"/>
                </a:solidFill>
              </a:rPr>
              <a:t>assisti</a:t>
            </a:r>
            <a:r>
              <a:rPr lang="en-GB" sz="1200" dirty="0">
                <a:solidFill>
                  <a:srgbClr val="3F3F3F"/>
                </a:solidFill>
              </a:rPr>
              <a:t> a </a:t>
            </a:r>
            <a:r>
              <a:rPr lang="en-GB" sz="1200" dirty="0" err="1">
                <a:solidFill>
                  <a:srgbClr val="3F3F3F"/>
                </a:solidFill>
              </a:rPr>
              <a:t>qualcuno</a:t>
            </a:r>
            <a:r>
              <a:rPr lang="en-GB" sz="1200" dirty="0">
                <a:solidFill>
                  <a:srgbClr val="3F3F3F"/>
                </a:solidFill>
              </a:rPr>
              <a:t> che </a:t>
            </a:r>
            <a:r>
              <a:rPr lang="en-GB" sz="1200" dirty="0" err="1">
                <a:solidFill>
                  <a:srgbClr val="3F3F3F"/>
                </a:solidFill>
              </a:rPr>
              <a:t>bullizza</a:t>
            </a:r>
            <a:r>
              <a:rPr lang="en-GB" sz="1200" dirty="0">
                <a:solidFill>
                  <a:srgbClr val="3F3F3F"/>
                </a:solidFill>
              </a:rPr>
              <a:t> </a:t>
            </a:r>
            <a:r>
              <a:rPr lang="en-GB" sz="1200" dirty="0" err="1">
                <a:solidFill>
                  <a:srgbClr val="3F3F3F"/>
                </a:solidFill>
              </a:rPr>
              <a:t>qualcun</a:t>
            </a:r>
            <a:r>
              <a:rPr lang="en-GB" sz="1200" dirty="0">
                <a:solidFill>
                  <a:srgbClr val="3F3F3F"/>
                </a:solidFill>
              </a:rPr>
              <a:t> </a:t>
            </a:r>
            <a:r>
              <a:rPr lang="en-GB" sz="1200" dirty="0" err="1">
                <a:solidFill>
                  <a:srgbClr val="3F3F3F"/>
                </a:solidFill>
              </a:rPr>
              <a:t>altro</a:t>
            </a:r>
            <a:r>
              <a:rPr lang="en-GB" sz="1200" dirty="0">
                <a:solidFill>
                  <a:srgbClr val="3F3F3F"/>
                </a:solidFill>
              </a:rPr>
              <a:t> online (e </a:t>
            </a:r>
            <a:r>
              <a:rPr lang="en-GB" sz="1200" dirty="0" err="1">
                <a:solidFill>
                  <a:srgbClr val="3F3F3F"/>
                </a:solidFill>
              </a:rPr>
              <a:t>nella</a:t>
            </a:r>
            <a:r>
              <a:rPr lang="en-GB" sz="1200" dirty="0">
                <a:solidFill>
                  <a:srgbClr val="3F3F3F"/>
                </a:solidFill>
              </a:rPr>
              <a:t> vita </a:t>
            </a:r>
            <a:r>
              <a:rPr lang="en-GB" sz="1200" dirty="0" err="1">
                <a:solidFill>
                  <a:srgbClr val="3F3F3F"/>
                </a:solidFill>
              </a:rPr>
              <a:t>reale</a:t>
            </a:r>
            <a:r>
              <a:rPr lang="en-GB" sz="1200" dirty="0">
                <a:solidFill>
                  <a:srgbClr val="3F3F3F"/>
                </a:solidFill>
              </a:rPr>
              <a:t>), </a:t>
            </a:r>
            <a:r>
              <a:rPr lang="en-GB" sz="1200" dirty="0" err="1">
                <a:solidFill>
                  <a:srgbClr val="3F3F3F"/>
                </a:solidFill>
              </a:rPr>
              <a:t>dovresti</a:t>
            </a:r>
            <a:r>
              <a:rPr lang="en-GB" sz="1200" dirty="0">
                <a:solidFill>
                  <a:srgbClr val="3F3F3F"/>
                </a:solidFill>
              </a:rPr>
              <a:t> </a:t>
            </a:r>
            <a:r>
              <a:rPr lang="en-GB" sz="1200" dirty="0" err="1">
                <a:solidFill>
                  <a:srgbClr val="3F3F3F"/>
                </a:solidFill>
              </a:rPr>
              <a:t>segnalarlo</a:t>
            </a:r>
            <a:r>
              <a:rPr lang="en-GB" sz="1200" dirty="0">
                <a:solidFill>
                  <a:srgbClr val="3F3F3F"/>
                </a:solidFill>
              </a:rPr>
              <a:t> alle </a:t>
            </a:r>
            <a:r>
              <a:rPr lang="en-GB" sz="1200" dirty="0" err="1">
                <a:solidFill>
                  <a:srgbClr val="3F3F3F"/>
                </a:solidFill>
              </a:rPr>
              <a:t>autorità</a:t>
            </a:r>
            <a:r>
              <a:rPr lang="en-GB" sz="1200" dirty="0">
                <a:solidFill>
                  <a:srgbClr val="3F3F3F"/>
                </a:solidFill>
              </a:rPr>
              <a:t> in modo che </a:t>
            </a:r>
            <a:r>
              <a:rPr lang="en-GB" sz="1200" dirty="0" err="1">
                <a:solidFill>
                  <a:srgbClr val="3F3F3F"/>
                </a:solidFill>
              </a:rPr>
              <a:t>possano</a:t>
            </a:r>
            <a:r>
              <a:rPr lang="en-GB" sz="1200" dirty="0">
                <a:solidFill>
                  <a:srgbClr val="3F3F3F"/>
                </a:solidFill>
              </a:rPr>
              <a:t> </a:t>
            </a:r>
            <a:r>
              <a:rPr lang="en-GB" sz="1200" dirty="0" err="1">
                <a:solidFill>
                  <a:srgbClr val="3F3F3F"/>
                </a:solidFill>
              </a:rPr>
              <a:t>intraprendere</a:t>
            </a:r>
            <a:r>
              <a:rPr lang="en-GB" sz="1200" dirty="0">
                <a:solidFill>
                  <a:srgbClr val="3F3F3F"/>
                </a:solidFill>
              </a:rPr>
              <a:t> </a:t>
            </a:r>
            <a:r>
              <a:rPr lang="en-GB" sz="1200" dirty="0" err="1">
                <a:solidFill>
                  <a:srgbClr val="3F3F3F"/>
                </a:solidFill>
              </a:rPr>
              <a:t>azioni</a:t>
            </a:r>
            <a:r>
              <a:rPr lang="en-GB" sz="1200" dirty="0">
                <a:solidFill>
                  <a:srgbClr val="3F3F3F"/>
                </a:solidFill>
              </a:rPr>
              <a:t> appropriate.</a:t>
            </a:r>
            <a:endParaRPr sz="1200" dirty="0">
              <a:solidFill>
                <a:srgbClr val="3F3F3F"/>
              </a:solidFill>
              <a:latin typeface="Calibri"/>
              <a:ea typeface="Calibri"/>
              <a:cs typeface="Calibri"/>
              <a:sym typeface="Calibri"/>
            </a:endParaRPr>
          </a:p>
        </p:txBody>
      </p:sp>
      <p:sp>
        <p:nvSpPr>
          <p:cNvPr id="274" name="Google Shape;274;p14"/>
          <p:cNvSpPr txBox="1"/>
          <p:nvPr/>
        </p:nvSpPr>
        <p:spPr>
          <a:xfrm>
            <a:off x="467544" y="1140341"/>
            <a:ext cx="3233030" cy="1477287"/>
          </a:xfrm>
          <a:prstGeom prst="rect">
            <a:avLst/>
          </a:prstGeom>
          <a:noFill/>
          <a:ln>
            <a:noFill/>
          </a:ln>
        </p:spPr>
        <p:txBody>
          <a:bodyPr spcFirstLastPara="1" wrap="square" lIns="91425" tIns="45700" rIns="91425" bIns="45700" anchor="t" anchorCtr="0">
            <a:spAutoFit/>
          </a:bodyPr>
          <a:lstStyle/>
          <a:p>
            <a:pPr lvl="0" algn="just">
              <a:lnSpc>
                <a:spcPct val="150000"/>
              </a:lnSpc>
            </a:pPr>
            <a:r>
              <a:rPr lang="en-GB" sz="1200" dirty="0" err="1">
                <a:solidFill>
                  <a:srgbClr val="3F3F3F"/>
                </a:solidFill>
              </a:rPr>
              <a:t>Sebbene</a:t>
            </a:r>
            <a:r>
              <a:rPr lang="en-GB" sz="1200" dirty="0">
                <a:solidFill>
                  <a:srgbClr val="3F3F3F"/>
                </a:solidFill>
              </a:rPr>
              <a:t> i social network </a:t>
            </a:r>
            <a:r>
              <a:rPr lang="en-GB" sz="1200" dirty="0" err="1">
                <a:solidFill>
                  <a:srgbClr val="3F3F3F"/>
                </a:solidFill>
              </a:rPr>
              <a:t>possano</a:t>
            </a:r>
            <a:r>
              <a:rPr lang="en-GB" sz="1200" dirty="0">
                <a:solidFill>
                  <a:srgbClr val="3F3F3F"/>
                </a:solidFill>
              </a:rPr>
              <a:t> </a:t>
            </a:r>
            <a:r>
              <a:rPr lang="en-GB" sz="1200" dirty="0" err="1">
                <a:solidFill>
                  <a:srgbClr val="3F3F3F"/>
                </a:solidFill>
              </a:rPr>
              <a:t>portare</a:t>
            </a:r>
            <a:r>
              <a:rPr lang="en-GB" sz="1200" dirty="0">
                <a:solidFill>
                  <a:srgbClr val="3F3F3F"/>
                </a:solidFill>
              </a:rPr>
              <a:t> </a:t>
            </a:r>
            <a:r>
              <a:rPr lang="en-GB" sz="1200" dirty="0" err="1">
                <a:solidFill>
                  <a:srgbClr val="3F3F3F"/>
                </a:solidFill>
              </a:rPr>
              <a:t>molte</a:t>
            </a:r>
            <a:r>
              <a:rPr lang="en-GB" sz="1200" dirty="0">
                <a:solidFill>
                  <a:srgbClr val="3F3F3F"/>
                </a:solidFill>
              </a:rPr>
              <a:t> </a:t>
            </a:r>
            <a:r>
              <a:rPr lang="en-GB" sz="1200" dirty="0" err="1">
                <a:solidFill>
                  <a:srgbClr val="3F3F3F"/>
                </a:solidFill>
              </a:rPr>
              <a:t>cose</a:t>
            </a:r>
            <a:r>
              <a:rPr lang="en-GB" sz="1200" dirty="0">
                <a:solidFill>
                  <a:srgbClr val="3F3F3F"/>
                </a:solidFill>
              </a:rPr>
              <a:t> </a:t>
            </a:r>
            <a:r>
              <a:rPr lang="en-GB" sz="1200" dirty="0" err="1">
                <a:solidFill>
                  <a:srgbClr val="3F3F3F"/>
                </a:solidFill>
              </a:rPr>
              <a:t>buone</a:t>
            </a:r>
            <a:r>
              <a:rPr lang="en-GB" sz="1200" dirty="0">
                <a:solidFill>
                  <a:srgbClr val="3F3F3F"/>
                </a:solidFill>
              </a:rPr>
              <a:t>, non </a:t>
            </a:r>
            <a:r>
              <a:rPr lang="en-GB" sz="1200" dirty="0" err="1">
                <a:solidFill>
                  <a:srgbClr val="3F3F3F"/>
                </a:solidFill>
              </a:rPr>
              <a:t>bisogna</a:t>
            </a:r>
            <a:r>
              <a:rPr lang="en-GB" sz="1200" dirty="0">
                <a:solidFill>
                  <a:srgbClr val="3F3F3F"/>
                </a:solidFill>
              </a:rPr>
              <a:t> </a:t>
            </a:r>
            <a:r>
              <a:rPr lang="en-GB" sz="1200" dirty="0" err="1">
                <a:solidFill>
                  <a:srgbClr val="3F3F3F"/>
                </a:solidFill>
              </a:rPr>
              <a:t>dimenticare</a:t>
            </a:r>
            <a:r>
              <a:rPr lang="en-GB" sz="1200" dirty="0">
                <a:solidFill>
                  <a:srgbClr val="3F3F3F"/>
                </a:solidFill>
              </a:rPr>
              <a:t> che </a:t>
            </a:r>
            <a:r>
              <a:rPr lang="en-GB" sz="1200" dirty="0" err="1">
                <a:solidFill>
                  <a:srgbClr val="3F3F3F"/>
                </a:solidFill>
              </a:rPr>
              <a:t>hanno</a:t>
            </a:r>
            <a:r>
              <a:rPr lang="en-GB" sz="1200" dirty="0">
                <a:solidFill>
                  <a:srgbClr val="3F3F3F"/>
                </a:solidFill>
              </a:rPr>
              <a:t> un </a:t>
            </a:r>
            <a:r>
              <a:rPr lang="en-GB" sz="1200" b="1" dirty="0" err="1">
                <a:solidFill>
                  <a:srgbClr val="3F3F3F"/>
                </a:solidFill>
              </a:rPr>
              <a:t>lato</a:t>
            </a:r>
            <a:r>
              <a:rPr lang="en-GB" sz="1200" b="1" dirty="0">
                <a:solidFill>
                  <a:srgbClr val="3F3F3F"/>
                </a:solidFill>
              </a:rPr>
              <a:t> </a:t>
            </a:r>
            <a:r>
              <a:rPr lang="en-GB" sz="1200" b="1" dirty="0" err="1">
                <a:solidFill>
                  <a:srgbClr val="3F3F3F"/>
                </a:solidFill>
              </a:rPr>
              <a:t>nascosto</a:t>
            </a:r>
            <a:r>
              <a:rPr lang="en-GB" sz="1200" b="1" dirty="0">
                <a:solidFill>
                  <a:srgbClr val="3F3F3F"/>
                </a:solidFill>
              </a:rPr>
              <a:t> </a:t>
            </a:r>
            <a:r>
              <a:rPr lang="en-GB" sz="1200" dirty="0">
                <a:solidFill>
                  <a:srgbClr val="3F3F3F"/>
                </a:solidFill>
              </a:rPr>
              <a:t>in cui ci </a:t>
            </a:r>
            <a:r>
              <a:rPr lang="en-GB" sz="1200" dirty="0" err="1">
                <a:solidFill>
                  <a:srgbClr val="3F3F3F"/>
                </a:solidFill>
              </a:rPr>
              <a:t>sono</a:t>
            </a:r>
            <a:r>
              <a:rPr lang="en-GB" sz="1200" dirty="0">
                <a:solidFill>
                  <a:srgbClr val="3F3F3F"/>
                </a:solidFill>
              </a:rPr>
              <a:t> </a:t>
            </a:r>
            <a:r>
              <a:rPr lang="en-GB" sz="1200" dirty="0" err="1">
                <a:solidFill>
                  <a:srgbClr val="3F3F3F"/>
                </a:solidFill>
              </a:rPr>
              <a:t>numerosi</a:t>
            </a:r>
            <a:r>
              <a:rPr lang="en-GB" sz="1200" dirty="0">
                <a:solidFill>
                  <a:srgbClr val="3F3F3F"/>
                </a:solidFill>
              </a:rPr>
              <a:t> </a:t>
            </a:r>
            <a:r>
              <a:rPr lang="en-GB" sz="1200" dirty="0" err="1">
                <a:solidFill>
                  <a:srgbClr val="3F3F3F"/>
                </a:solidFill>
              </a:rPr>
              <a:t>rischi</a:t>
            </a:r>
            <a:r>
              <a:rPr lang="en-GB" sz="1200" dirty="0">
                <a:solidFill>
                  <a:srgbClr val="3F3F3F"/>
                </a:solidFill>
              </a:rPr>
              <a:t> e </a:t>
            </a:r>
            <a:r>
              <a:rPr lang="en-GB" sz="1200" dirty="0" err="1">
                <a:solidFill>
                  <a:srgbClr val="3F3F3F"/>
                </a:solidFill>
              </a:rPr>
              <a:t>pericoli</a:t>
            </a:r>
            <a:r>
              <a:rPr lang="en-GB" sz="1200" dirty="0">
                <a:solidFill>
                  <a:srgbClr val="3F3F3F"/>
                </a:solidFill>
              </a:rPr>
              <a:t>, come ad </a:t>
            </a:r>
            <a:r>
              <a:rPr lang="en-GB" sz="1200" dirty="0" err="1">
                <a:solidFill>
                  <a:srgbClr val="3F3F3F"/>
                </a:solidFill>
              </a:rPr>
              <a:t>esempio</a:t>
            </a:r>
            <a:r>
              <a:rPr lang="en-GB" sz="1200" dirty="0">
                <a:solidFill>
                  <a:srgbClr val="3F3F3F"/>
                </a:solidFill>
              </a:rPr>
              <a:t>:
</a:t>
            </a:r>
            <a:endParaRPr sz="1200" dirty="0">
              <a:solidFill>
                <a:srgbClr val="3F3F3F"/>
              </a:solidFill>
              <a:latin typeface="Calibri"/>
              <a:ea typeface="Calibri"/>
              <a:cs typeface="Calibri"/>
              <a:sym typeface="Calibri"/>
            </a:endParaRPr>
          </a:p>
        </p:txBody>
      </p:sp>
      <p:pic>
        <p:nvPicPr>
          <p:cNvPr id="275" name="Google Shape;275;p14" descr="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8704" y="2302983"/>
            <a:ext cx="1610710" cy="207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281" name="Google Shape;281;p1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a:t>
            </a:r>
            <a:r>
              <a:rPr lang="en-GB" sz="1800" dirty="0" err="1"/>
              <a:t>rischi</a:t>
            </a:r>
            <a:r>
              <a:rPr lang="en-GB" sz="1800" dirty="0"/>
              <a:t> </a:t>
            </a:r>
            <a:r>
              <a:rPr lang="en-GB" sz="1800" dirty="0" err="1"/>
              <a:t>dei</a:t>
            </a:r>
            <a:r>
              <a:rPr lang="en-GB" sz="1800" dirty="0"/>
              <a:t> social media</a:t>
            </a:r>
            <a:endParaRPr sz="1800" dirty="0"/>
          </a:p>
        </p:txBody>
      </p:sp>
      <p:sp>
        <p:nvSpPr>
          <p:cNvPr id="282" name="Google Shape;282;p15"/>
          <p:cNvSpPr/>
          <p:nvPr/>
        </p:nvSpPr>
        <p:spPr>
          <a:xfrm>
            <a:off x="467544" y="1532975"/>
            <a:ext cx="5184576" cy="2308284"/>
          </a:xfrm>
          <a:custGeom>
            <a:avLst/>
            <a:gdLst/>
            <a:ahLst/>
            <a:cxnLst/>
            <a:rect l="l" t="t" r="r" b="b"/>
            <a:pathLst>
              <a:path w="5184576" h="2534989" extrusionOk="0">
                <a:moveTo>
                  <a:pt x="0" y="0"/>
                </a:moveTo>
                <a:cubicBezTo>
                  <a:pt x="231220" y="-9225"/>
                  <a:pt x="290002" y="-10641"/>
                  <a:pt x="492535" y="0"/>
                </a:cubicBezTo>
                <a:cubicBezTo>
                  <a:pt x="695068" y="10641"/>
                  <a:pt x="945427" y="3930"/>
                  <a:pt x="1192452" y="0"/>
                </a:cubicBezTo>
                <a:cubicBezTo>
                  <a:pt x="1439477" y="-3930"/>
                  <a:pt x="1559890" y="14120"/>
                  <a:pt x="1684987" y="0"/>
                </a:cubicBezTo>
                <a:cubicBezTo>
                  <a:pt x="1810085" y="-14120"/>
                  <a:pt x="2043318" y="2784"/>
                  <a:pt x="2281213" y="0"/>
                </a:cubicBezTo>
                <a:cubicBezTo>
                  <a:pt x="2519108" y="-2784"/>
                  <a:pt x="2686607" y="14865"/>
                  <a:pt x="2825594" y="0"/>
                </a:cubicBezTo>
                <a:cubicBezTo>
                  <a:pt x="2964581" y="-14865"/>
                  <a:pt x="3277241" y="-20544"/>
                  <a:pt x="3421820" y="0"/>
                </a:cubicBezTo>
                <a:cubicBezTo>
                  <a:pt x="3566399" y="20544"/>
                  <a:pt x="3725011" y="10504"/>
                  <a:pt x="3966201" y="0"/>
                </a:cubicBezTo>
                <a:cubicBezTo>
                  <a:pt x="4207391" y="-10504"/>
                  <a:pt x="4291542" y="-5609"/>
                  <a:pt x="4458735" y="0"/>
                </a:cubicBezTo>
                <a:cubicBezTo>
                  <a:pt x="4625928" y="5609"/>
                  <a:pt x="5009808" y="28674"/>
                  <a:pt x="5184576" y="0"/>
                </a:cubicBezTo>
                <a:cubicBezTo>
                  <a:pt x="5212008" y="275072"/>
                  <a:pt x="5200325" y="378297"/>
                  <a:pt x="5184576" y="684447"/>
                </a:cubicBezTo>
                <a:cubicBezTo>
                  <a:pt x="5168827" y="990597"/>
                  <a:pt x="5169103" y="1044499"/>
                  <a:pt x="5184576" y="1318194"/>
                </a:cubicBezTo>
                <a:cubicBezTo>
                  <a:pt x="5200049" y="1591889"/>
                  <a:pt x="5127981" y="2187995"/>
                  <a:pt x="5184576" y="2534989"/>
                </a:cubicBezTo>
                <a:cubicBezTo>
                  <a:pt x="4820554" y="2508405"/>
                  <a:pt x="4693149" y="2525698"/>
                  <a:pt x="4432812" y="2534989"/>
                </a:cubicBezTo>
                <a:cubicBezTo>
                  <a:pt x="4172475" y="2544280"/>
                  <a:pt x="3870317" y="2532035"/>
                  <a:pt x="3681049" y="2534989"/>
                </a:cubicBezTo>
                <a:cubicBezTo>
                  <a:pt x="3491781" y="2537943"/>
                  <a:pt x="3196933" y="2543194"/>
                  <a:pt x="2929285" y="2534989"/>
                </a:cubicBezTo>
                <a:cubicBezTo>
                  <a:pt x="2661637" y="2526784"/>
                  <a:pt x="2542203" y="2543050"/>
                  <a:pt x="2229368" y="2534989"/>
                </a:cubicBezTo>
                <a:cubicBezTo>
                  <a:pt x="1916533" y="2526928"/>
                  <a:pt x="1899469" y="2544412"/>
                  <a:pt x="1633141" y="2534989"/>
                </a:cubicBezTo>
                <a:cubicBezTo>
                  <a:pt x="1366813" y="2525566"/>
                  <a:pt x="1243504" y="2551503"/>
                  <a:pt x="1088761" y="2534989"/>
                </a:cubicBezTo>
                <a:cubicBezTo>
                  <a:pt x="934018" y="2518475"/>
                  <a:pt x="268157" y="2560509"/>
                  <a:pt x="0" y="2534989"/>
                </a:cubicBezTo>
                <a:cubicBezTo>
                  <a:pt x="-11288" y="2304641"/>
                  <a:pt x="-2732" y="2104609"/>
                  <a:pt x="0" y="1901242"/>
                </a:cubicBezTo>
                <a:cubicBezTo>
                  <a:pt x="2732" y="1697875"/>
                  <a:pt x="-30747" y="1537563"/>
                  <a:pt x="0" y="1242145"/>
                </a:cubicBezTo>
                <a:cubicBezTo>
                  <a:pt x="30747" y="946727"/>
                  <a:pt x="-194" y="770515"/>
                  <a:pt x="0" y="583047"/>
                </a:cubicBezTo>
                <a:cubicBezTo>
                  <a:pt x="194" y="395579"/>
                  <a:pt x="-20751" y="152811"/>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b="1" dirty="0" err="1">
                <a:solidFill>
                  <a:srgbClr val="3F3F3F"/>
                </a:solidFill>
              </a:rPr>
              <a:t>Estorsione</a:t>
            </a:r>
            <a:r>
              <a:rPr lang="en-GB" sz="1200" b="1" dirty="0">
                <a:solidFill>
                  <a:srgbClr val="3F3F3F"/>
                </a:solidFill>
              </a:rPr>
              <a:t> di </a:t>
            </a:r>
            <a:r>
              <a:rPr lang="en-GB" sz="1200" b="1" dirty="0" err="1">
                <a:solidFill>
                  <a:srgbClr val="3F3F3F"/>
                </a:solidFill>
              </a:rPr>
              <a:t>qualsiasi</a:t>
            </a:r>
            <a:r>
              <a:rPr lang="en-GB" sz="1200" b="1" dirty="0">
                <a:solidFill>
                  <a:srgbClr val="3F3F3F"/>
                </a:solidFill>
              </a:rPr>
              <a:t> </a:t>
            </a:r>
            <a:r>
              <a:rPr lang="en-GB" sz="1200" b="1" dirty="0" err="1">
                <a:solidFill>
                  <a:srgbClr val="3F3F3F"/>
                </a:solidFill>
              </a:rPr>
              <a:t>tipo</a:t>
            </a:r>
            <a:r>
              <a:rPr lang="en-GB" sz="1200" dirty="0">
                <a:solidFill>
                  <a:srgbClr val="3F3F3F"/>
                </a:solidFill>
                <a:latin typeface="Arial"/>
                <a:ea typeface="Arial"/>
                <a:cs typeface="Arial"/>
                <a:sym typeface="Arial"/>
              </a:rPr>
              <a:t>. </a:t>
            </a:r>
            <a:r>
              <a:rPr lang="en-GB" sz="1200" dirty="0">
                <a:solidFill>
                  <a:srgbClr val="3F3F3F"/>
                </a:solidFill>
              </a:rPr>
              <a:t>Fai </a:t>
            </a:r>
            <a:r>
              <a:rPr lang="en-GB" sz="1200" dirty="0" err="1">
                <a:solidFill>
                  <a:srgbClr val="3F3F3F"/>
                </a:solidFill>
              </a:rPr>
              <a:t>attenzione</a:t>
            </a:r>
            <a:r>
              <a:rPr lang="en-GB" sz="1200" dirty="0">
                <a:solidFill>
                  <a:srgbClr val="3F3F3F"/>
                </a:solidFill>
              </a:rPr>
              <a:t> a </a:t>
            </a:r>
            <a:r>
              <a:rPr lang="en-GB" sz="1200" dirty="0" err="1">
                <a:solidFill>
                  <a:srgbClr val="3F3F3F"/>
                </a:solidFill>
              </a:rPr>
              <a:t>ciò</a:t>
            </a:r>
            <a:r>
              <a:rPr lang="en-GB" sz="1200" dirty="0">
                <a:solidFill>
                  <a:srgbClr val="3F3F3F"/>
                </a:solidFill>
              </a:rPr>
              <a:t> che </a:t>
            </a:r>
            <a:r>
              <a:rPr lang="en-GB" sz="1200" dirty="0" err="1">
                <a:solidFill>
                  <a:srgbClr val="3F3F3F"/>
                </a:solidFill>
              </a:rPr>
              <a:t>pubblichi</a:t>
            </a:r>
            <a:r>
              <a:rPr lang="en-GB" sz="1200" dirty="0">
                <a:solidFill>
                  <a:srgbClr val="3F3F3F"/>
                </a:solidFill>
              </a:rPr>
              <a:t> sui social media per </a:t>
            </a:r>
            <a:r>
              <a:rPr lang="en-GB" sz="1200" dirty="0" err="1">
                <a:solidFill>
                  <a:srgbClr val="3F3F3F"/>
                </a:solidFill>
              </a:rPr>
              <a:t>evitare</a:t>
            </a:r>
            <a:r>
              <a:rPr lang="en-GB" sz="1200" dirty="0">
                <a:solidFill>
                  <a:srgbClr val="3F3F3F"/>
                </a:solidFill>
              </a:rPr>
              <a:t> di </a:t>
            </a:r>
            <a:r>
              <a:rPr lang="en-GB" sz="1200" dirty="0" err="1">
                <a:solidFill>
                  <a:srgbClr val="3F3F3F"/>
                </a:solidFill>
              </a:rPr>
              <a:t>essere</a:t>
            </a:r>
            <a:r>
              <a:rPr lang="en-GB" sz="1200" dirty="0">
                <a:solidFill>
                  <a:srgbClr val="3F3F3F"/>
                </a:solidFill>
              </a:rPr>
              <a:t> </a:t>
            </a:r>
            <a:r>
              <a:rPr lang="en-GB" sz="1200" dirty="0" err="1">
                <a:solidFill>
                  <a:srgbClr val="3F3F3F"/>
                </a:solidFill>
              </a:rPr>
              <a:t>estorto</a:t>
            </a:r>
            <a:r>
              <a:rPr lang="en-GB" sz="1200" dirty="0">
                <a:solidFill>
                  <a:srgbClr val="3F3F3F"/>
                </a:solidFill>
              </a:rPr>
              <a:t>. Se questo </a:t>
            </a:r>
            <a:r>
              <a:rPr lang="en-GB" sz="1200" dirty="0" err="1">
                <a:solidFill>
                  <a:srgbClr val="3F3F3F"/>
                </a:solidFill>
              </a:rPr>
              <a:t>accade</a:t>
            </a:r>
            <a:r>
              <a:rPr lang="en-GB" sz="1200" dirty="0">
                <a:solidFill>
                  <a:srgbClr val="3F3F3F"/>
                </a:solidFill>
              </a:rPr>
              <a:t> a te, </a:t>
            </a:r>
            <a:r>
              <a:rPr lang="en-GB" sz="1200" dirty="0" err="1">
                <a:solidFill>
                  <a:srgbClr val="3F3F3F"/>
                </a:solidFill>
              </a:rPr>
              <a:t>segnalalo</a:t>
            </a:r>
            <a:r>
              <a:rPr lang="en-GB" sz="1200" dirty="0">
                <a:solidFill>
                  <a:srgbClr val="3F3F3F"/>
                </a:solidFill>
              </a:rPr>
              <a:t> alle </a:t>
            </a:r>
            <a:r>
              <a:rPr lang="en-GB" sz="1200" dirty="0" err="1">
                <a:solidFill>
                  <a:srgbClr val="3F3F3F"/>
                </a:solidFill>
              </a:rPr>
              <a:t>autorità</a:t>
            </a:r>
            <a:r>
              <a:rPr lang="en-GB" sz="1200" dirty="0">
                <a:solidFill>
                  <a:srgbClr val="3F3F3F"/>
                </a:solidFill>
              </a:rPr>
              <a:t>.
</a:t>
            </a:r>
            <a:r>
              <a:rPr lang="en-GB" sz="1200" b="1" dirty="0" err="1">
                <a:solidFill>
                  <a:srgbClr val="3F3F3F"/>
                </a:solidFill>
              </a:rPr>
              <a:t>Notizie</a:t>
            </a:r>
            <a:r>
              <a:rPr lang="en-GB" sz="1200" b="1" dirty="0">
                <a:solidFill>
                  <a:srgbClr val="3F3F3F"/>
                </a:solidFill>
              </a:rPr>
              <a:t> false. </a:t>
            </a:r>
            <a:r>
              <a:rPr lang="en-GB" sz="1200" dirty="0">
                <a:solidFill>
                  <a:srgbClr val="3F3F3F"/>
                </a:solidFill>
              </a:rPr>
              <a:t>Non </a:t>
            </a:r>
            <a:r>
              <a:rPr lang="en-GB" sz="1200" dirty="0" err="1">
                <a:solidFill>
                  <a:srgbClr val="3F3F3F"/>
                </a:solidFill>
              </a:rPr>
              <a:t>lasciarti</a:t>
            </a:r>
            <a:r>
              <a:rPr lang="en-GB" sz="1200" dirty="0">
                <a:solidFill>
                  <a:srgbClr val="3F3F3F"/>
                </a:solidFill>
              </a:rPr>
              <a:t> </a:t>
            </a:r>
            <a:r>
              <a:rPr lang="en-GB" sz="1200" dirty="0" err="1">
                <a:solidFill>
                  <a:srgbClr val="3F3F3F"/>
                </a:solidFill>
              </a:rPr>
              <a:t>influenzare</a:t>
            </a:r>
            <a:r>
              <a:rPr lang="en-GB" sz="1200" dirty="0">
                <a:solidFill>
                  <a:srgbClr val="3F3F3F"/>
                </a:solidFill>
              </a:rPr>
              <a:t> </a:t>
            </a:r>
            <a:r>
              <a:rPr lang="en-GB" sz="1200" dirty="0" err="1">
                <a:solidFill>
                  <a:srgbClr val="3F3F3F"/>
                </a:solidFill>
              </a:rPr>
              <a:t>dai</a:t>
            </a:r>
            <a:r>
              <a:rPr lang="en-GB" sz="1200" dirty="0">
                <a:solidFill>
                  <a:srgbClr val="3F3F3F"/>
                </a:solidFill>
              </a:rPr>
              <a:t> </a:t>
            </a:r>
            <a:r>
              <a:rPr lang="en-GB" sz="1200" dirty="0" err="1">
                <a:solidFill>
                  <a:srgbClr val="3F3F3F"/>
                </a:solidFill>
              </a:rPr>
              <a:t>resoconti</a:t>
            </a:r>
            <a:r>
              <a:rPr lang="en-GB" sz="1200" dirty="0">
                <a:solidFill>
                  <a:srgbClr val="3F3F3F"/>
                </a:solidFill>
              </a:rPr>
              <a:t> </a:t>
            </a:r>
            <a:r>
              <a:rPr lang="en-GB" sz="1200" dirty="0" err="1">
                <a:solidFill>
                  <a:srgbClr val="3F3F3F"/>
                </a:solidFill>
              </a:rPr>
              <a:t>dei</a:t>
            </a:r>
            <a:r>
              <a:rPr lang="en-GB" sz="1200" dirty="0">
                <a:solidFill>
                  <a:srgbClr val="3F3F3F"/>
                </a:solidFill>
              </a:rPr>
              <a:t> media </a:t>
            </a:r>
            <a:r>
              <a:rPr lang="en-GB" sz="1200" dirty="0" err="1">
                <a:solidFill>
                  <a:srgbClr val="3F3F3F"/>
                </a:solidFill>
              </a:rPr>
              <a:t>inaffidabili</a:t>
            </a:r>
            <a:r>
              <a:rPr lang="en-GB" sz="1200" dirty="0">
                <a:solidFill>
                  <a:srgbClr val="3F3F3F"/>
                </a:solidFill>
              </a:rPr>
              <a:t>, </a:t>
            </a:r>
            <a:r>
              <a:rPr lang="en-GB" sz="1200" dirty="0" err="1">
                <a:solidFill>
                  <a:srgbClr val="3F3F3F"/>
                </a:solidFill>
              </a:rPr>
              <a:t>cerca</a:t>
            </a:r>
            <a:r>
              <a:rPr lang="en-GB" sz="1200" dirty="0">
                <a:solidFill>
                  <a:srgbClr val="3F3F3F"/>
                </a:solidFill>
              </a:rPr>
              <a:t> sempre di </a:t>
            </a:r>
            <a:r>
              <a:rPr lang="en-GB" sz="1200" dirty="0" err="1">
                <a:solidFill>
                  <a:srgbClr val="3F3F3F"/>
                </a:solidFill>
              </a:rPr>
              <a:t>controllare</a:t>
            </a:r>
            <a:r>
              <a:rPr lang="en-GB" sz="1200" dirty="0">
                <a:solidFill>
                  <a:srgbClr val="3F3F3F"/>
                </a:solidFill>
              </a:rPr>
              <a:t> le </a:t>
            </a:r>
            <a:r>
              <a:rPr lang="en-GB" sz="1200" dirty="0" err="1">
                <a:solidFill>
                  <a:srgbClr val="3F3F3F"/>
                </a:solidFill>
              </a:rPr>
              <a:t>informazioni</a:t>
            </a:r>
            <a:r>
              <a:rPr lang="en-GB" sz="1200" dirty="0">
                <a:solidFill>
                  <a:srgbClr val="3F3F3F"/>
                </a:solidFill>
              </a:rPr>
              <a:t>.
</a:t>
            </a:r>
            <a:r>
              <a:rPr lang="en-GB" sz="1200" b="1" dirty="0" err="1">
                <a:solidFill>
                  <a:srgbClr val="3F3F3F"/>
                </a:solidFill>
              </a:rPr>
              <a:t>Distorsione</a:t>
            </a:r>
            <a:r>
              <a:rPr lang="en-GB" sz="1200" b="1" dirty="0">
                <a:solidFill>
                  <a:srgbClr val="3F3F3F"/>
                </a:solidFill>
              </a:rPr>
              <a:t> </a:t>
            </a:r>
            <a:r>
              <a:rPr lang="en-GB" sz="1200" b="1" dirty="0" err="1">
                <a:solidFill>
                  <a:srgbClr val="3F3F3F"/>
                </a:solidFill>
              </a:rPr>
              <a:t>della</a:t>
            </a:r>
            <a:r>
              <a:rPr lang="en-GB" sz="1200" b="1" dirty="0">
                <a:solidFill>
                  <a:srgbClr val="3F3F3F"/>
                </a:solidFill>
              </a:rPr>
              <a:t> </a:t>
            </a:r>
            <a:r>
              <a:rPr lang="en-GB" sz="1200" b="1" dirty="0" err="1">
                <a:solidFill>
                  <a:srgbClr val="3F3F3F"/>
                </a:solidFill>
              </a:rPr>
              <a:t>realtà</a:t>
            </a:r>
            <a:r>
              <a:rPr lang="en-GB" sz="1200" b="1" dirty="0">
                <a:solidFill>
                  <a:srgbClr val="3F3F3F"/>
                </a:solidFill>
              </a:rPr>
              <a:t>. </a:t>
            </a:r>
            <a:r>
              <a:rPr lang="en-GB" sz="1200" dirty="0">
                <a:solidFill>
                  <a:srgbClr val="3F3F3F"/>
                </a:solidFill>
              </a:rPr>
              <a:t>A volte, i social network </a:t>
            </a:r>
            <a:r>
              <a:rPr lang="en-GB" sz="1200" dirty="0" err="1">
                <a:solidFill>
                  <a:srgbClr val="3F3F3F"/>
                </a:solidFill>
              </a:rPr>
              <a:t>forniscono</a:t>
            </a:r>
            <a:r>
              <a:rPr lang="en-GB" sz="1200" dirty="0">
                <a:solidFill>
                  <a:srgbClr val="3F3F3F"/>
                </a:solidFill>
              </a:rPr>
              <a:t> una falsa </a:t>
            </a:r>
            <a:r>
              <a:rPr lang="en-GB" sz="1200" dirty="0" err="1">
                <a:solidFill>
                  <a:srgbClr val="3F3F3F"/>
                </a:solidFill>
              </a:rPr>
              <a:t>immagine</a:t>
            </a:r>
            <a:r>
              <a:rPr lang="en-GB" sz="1200" dirty="0">
                <a:solidFill>
                  <a:srgbClr val="3F3F3F"/>
                </a:solidFill>
              </a:rPr>
              <a:t> di </a:t>
            </a:r>
            <a:r>
              <a:rPr lang="en-GB" sz="1200" dirty="0" err="1">
                <a:solidFill>
                  <a:srgbClr val="3F3F3F"/>
                </a:solidFill>
              </a:rPr>
              <a:t>felicità</a:t>
            </a:r>
            <a:r>
              <a:rPr lang="en-GB" sz="1200" dirty="0">
                <a:solidFill>
                  <a:srgbClr val="3F3F3F"/>
                </a:solidFill>
              </a:rPr>
              <a:t> </a:t>
            </a:r>
            <a:r>
              <a:rPr lang="en-GB" sz="1200" dirty="0" err="1">
                <a:solidFill>
                  <a:srgbClr val="3F3F3F"/>
                </a:solidFill>
              </a:rPr>
              <a:t>costante</a:t>
            </a:r>
            <a:r>
              <a:rPr lang="en-GB" sz="1200" dirty="0">
                <a:solidFill>
                  <a:srgbClr val="3F3F3F"/>
                </a:solidFill>
              </a:rPr>
              <a:t> che non </a:t>
            </a:r>
            <a:r>
              <a:rPr lang="en-GB" sz="1200" dirty="0" err="1">
                <a:solidFill>
                  <a:srgbClr val="3F3F3F"/>
                </a:solidFill>
              </a:rPr>
              <a:t>è</a:t>
            </a:r>
            <a:r>
              <a:rPr lang="en-GB" sz="1200" dirty="0">
                <a:solidFill>
                  <a:srgbClr val="3F3F3F"/>
                </a:solidFill>
              </a:rPr>
              <a:t> </a:t>
            </a:r>
            <a:r>
              <a:rPr lang="en-GB" sz="1200" dirty="0" err="1">
                <a:solidFill>
                  <a:srgbClr val="3F3F3F"/>
                </a:solidFill>
              </a:rPr>
              <a:t>realistica</a:t>
            </a:r>
            <a:r>
              <a:rPr lang="en-GB" sz="1200" dirty="0">
                <a:solidFill>
                  <a:srgbClr val="3F3F3F"/>
                </a:solidFill>
              </a:rPr>
              <a:t> e </a:t>
            </a:r>
            <a:r>
              <a:rPr lang="en-GB" sz="1200" dirty="0" err="1">
                <a:solidFill>
                  <a:srgbClr val="3F3F3F"/>
                </a:solidFill>
              </a:rPr>
              <a:t>può</a:t>
            </a:r>
            <a:r>
              <a:rPr lang="en-GB" sz="1200" dirty="0">
                <a:solidFill>
                  <a:srgbClr val="3F3F3F"/>
                </a:solidFill>
              </a:rPr>
              <a:t> </a:t>
            </a:r>
            <a:r>
              <a:rPr lang="en-GB" sz="1200" dirty="0" err="1">
                <a:solidFill>
                  <a:srgbClr val="3F3F3F"/>
                </a:solidFill>
              </a:rPr>
              <a:t>portare</a:t>
            </a:r>
            <a:r>
              <a:rPr lang="en-GB" sz="1200" dirty="0">
                <a:solidFill>
                  <a:srgbClr val="3F3F3F"/>
                </a:solidFill>
              </a:rPr>
              <a:t> a </a:t>
            </a:r>
            <a:r>
              <a:rPr lang="en-GB" sz="1200" dirty="0" err="1">
                <a:solidFill>
                  <a:srgbClr val="3F3F3F"/>
                </a:solidFill>
              </a:rPr>
              <a:t>disturbi</a:t>
            </a:r>
            <a:r>
              <a:rPr lang="en-GB" sz="1200" dirty="0">
                <a:solidFill>
                  <a:srgbClr val="3F3F3F"/>
                </a:solidFill>
              </a:rPr>
              <a:t> che </a:t>
            </a:r>
            <a:r>
              <a:rPr lang="en-GB" sz="1200" dirty="0" err="1">
                <a:solidFill>
                  <a:srgbClr val="3F3F3F"/>
                </a:solidFill>
              </a:rPr>
              <a:t>distorcono</a:t>
            </a:r>
            <a:r>
              <a:rPr lang="en-GB" sz="1200" dirty="0">
                <a:solidFill>
                  <a:srgbClr val="3F3F3F"/>
                </a:solidFill>
              </a:rPr>
              <a:t> la </a:t>
            </a:r>
            <a:r>
              <a:rPr lang="en-GB" sz="1200" dirty="0" err="1">
                <a:solidFill>
                  <a:srgbClr val="3F3F3F"/>
                </a:solidFill>
              </a:rPr>
              <a:t>realtà</a:t>
            </a:r>
            <a:r>
              <a:rPr lang="en-GB" sz="1200" dirty="0">
                <a:solidFill>
                  <a:srgbClr val="3F3F3F"/>
                </a:solidFill>
              </a:rPr>
              <a:t> che </a:t>
            </a:r>
            <a:r>
              <a:rPr lang="en-GB" sz="1200" dirty="0" err="1">
                <a:solidFill>
                  <a:srgbClr val="3F3F3F"/>
                </a:solidFill>
              </a:rPr>
              <a:t>percepisci</a:t>
            </a:r>
            <a:r>
              <a:rPr lang="en-GB" sz="1200" dirty="0">
                <a:solidFill>
                  <a:srgbClr val="3F3F3F"/>
                </a:solidFill>
              </a:rPr>
              <a:t>.</a:t>
            </a:r>
            <a:endParaRPr sz="1200" dirty="0">
              <a:solidFill>
                <a:srgbClr val="3F3F3F"/>
              </a:solidFill>
              <a:latin typeface="Calibri"/>
              <a:ea typeface="Calibri"/>
              <a:cs typeface="Calibri"/>
              <a:sym typeface="Calibri"/>
            </a:endParaRPr>
          </a:p>
        </p:txBody>
      </p:sp>
      <p:pic>
        <p:nvPicPr>
          <p:cNvPr id="283" name="Google Shape;283;p15" descr="Icono&#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00192" y="1218434"/>
            <a:ext cx="2103984" cy="27066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289" name="Google Shape;289;p1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Reati</a:t>
            </a:r>
            <a:r>
              <a:rPr lang="en-GB" sz="1800" dirty="0"/>
              <a:t> che </a:t>
            </a:r>
            <a:r>
              <a:rPr lang="en-GB" sz="1800" dirty="0" err="1"/>
              <a:t>si</a:t>
            </a:r>
            <a:r>
              <a:rPr lang="en-GB" sz="1800" dirty="0"/>
              <a:t> </a:t>
            </a:r>
            <a:r>
              <a:rPr lang="en-GB" sz="1800" dirty="0" err="1"/>
              <a:t>possono</a:t>
            </a:r>
            <a:r>
              <a:rPr lang="en-GB" sz="1800" dirty="0"/>
              <a:t> </a:t>
            </a:r>
            <a:r>
              <a:rPr lang="en-GB" sz="1800" dirty="0" err="1"/>
              <a:t>commettere</a:t>
            </a:r>
            <a:r>
              <a:rPr lang="en-GB" sz="1800" dirty="0"/>
              <a:t> con i social media</a:t>
            </a:r>
            <a:endParaRPr sz="1800" dirty="0"/>
          </a:p>
        </p:txBody>
      </p:sp>
      <p:sp>
        <p:nvSpPr>
          <p:cNvPr id="290" name="Google Shape;290;p16"/>
          <p:cNvSpPr/>
          <p:nvPr/>
        </p:nvSpPr>
        <p:spPr>
          <a:xfrm>
            <a:off x="5364088" y="1541055"/>
            <a:ext cx="3219822" cy="2585283"/>
          </a:xfrm>
          <a:custGeom>
            <a:avLst/>
            <a:gdLst/>
            <a:ahLst/>
            <a:cxnLst/>
            <a:rect l="l" t="t" r="r" b="b"/>
            <a:pathLst>
              <a:path w="3219822" h="2555508" extrusionOk="0">
                <a:moveTo>
                  <a:pt x="0" y="0"/>
                </a:moveTo>
                <a:cubicBezTo>
                  <a:pt x="167953" y="-13143"/>
                  <a:pt x="361316" y="-3037"/>
                  <a:pt x="547370" y="0"/>
                </a:cubicBezTo>
                <a:cubicBezTo>
                  <a:pt x="733424" y="3037"/>
                  <a:pt x="972096" y="12766"/>
                  <a:pt x="1223532" y="0"/>
                </a:cubicBezTo>
                <a:cubicBezTo>
                  <a:pt x="1474968" y="-12766"/>
                  <a:pt x="1545741" y="-14186"/>
                  <a:pt x="1770902" y="0"/>
                </a:cubicBezTo>
                <a:cubicBezTo>
                  <a:pt x="1996063" y="14186"/>
                  <a:pt x="2247518" y="-5256"/>
                  <a:pt x="2382668" y="0"/>
                </a:cubicBezTo>
                <a:cubicBezTo>
                  <a:pt x="2517818" y="5256"/>
                  <a:pt x="2923373" y="36014"/>
                  <a:pt x="3219822" y="0"/>
                </a:cubicBezTo>
                <a:cubicBezTo>
                  <a:pt x="3233522" y="292498"/>
                  <a:pt x="3238489" y="467263"/>
                  <a:pt x="3219822" y="613322"/>
                </a:cubicBezTo>
                <a:cubicBezTo>
                  <a:pt x="3201155" y="759381"/>
                  <a:pt x="3186124" y="1012275"/>
                  <a:pt x="3219822" y="1303309"/>
                </a:cubicBezTo>
                <a:cubicBezTo>
                  <a:pt x="3253520" y="1594343"/>
                  <a:pt x="3228505" y="1669738"/>
                  <a:pt x="3219822" y="1891076"/>
                </a:cubicBezTo>
                <a:cubicBezTo>
                  <a:pt x="3211139" y="2112414"/>
                  <a:pt x="3243831" y="2364751"/>
                  <a:pt x="3219822" y="2555508"/>
                </a:cubicBezTo>
                <a:cubicBezTo>
                  <a:pt x="2935554" y="2566052"/>
                  <a:pt x="2720387" y="2541296"/>
                  <a:pt x="2543659" y="2555508"/>
                </a:cubicBezTo>
                <a:cubicBezTo>
                  <a:pt x="2366931" y="2569720"/>
                  <a:pt x="2117812" y="2539111"/>
                  <a:pt x="1964091" y="2555508"/>
                </a:cubicBezTo>
                <a:cubicBezTo>
                  <a:pt x="1810370" y="2571905"/>
                  <a:pt x="1447993" y="2571866"/>
                  <a:pt x="1287929" y="2555508"/>
                </a:cubicBezTo>
                <a:cubicBezTo>
                  <a:pt x="1127865" y="2539150"/>
                  <a:pt x="973381" y="2566765"/>
                  <a:pt x="676163" y="2555508"/>
                </a:cubicBezTo>
                <a:cubicBezTo>
                  <a:pt x="378945" y="2544251"/>
                  <a:pt x="181940" y="2582105"/>
                  <a:pt x="0" y="2555508"/>
                </a:cubicBezTo>
                <a:cubicBezTo>
                  <a:pt x="-10512" y="2324095"/>
                  <a:pt x="21020" y="2038379"/>
                  <a:pt x="0" y="1865521"/>
                </a:cubicBezTo>
                <a:cubicBezTo>
                  <a:pt x="-21020" y="1692663"/>
                  <a:pt x="2134" y="1405950"/>
                  <a:pt x="0" y="1252199"/>
                </a:cubicBezTo>
                <a:cubicBezTo>
                  <a:pt x="-2134" y="1098448"/>
                  <a:pt x="-9527" y="949403"/>
                  <a:pt x="0" y="664432"/>
                </a:cubicBezTo>
                <a:cubicBezTo>
                  <a:pt x="9527" y="379461"/>
                  <a:pt x="7764" y="234830"/>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b="1" dirty="0">
                <a:solidFill>
                  <a:srgbClr val="3F3F3F"/>
                </a:solidFill>
              </a:rPr>
              <a:t>Phishing o </a:t>
            </a:r>
            <a:r>
              <a:rPr lang="en-GB" sz="1200" b="1" dirty="0" err="1">
                <a:solidFill>
                  <a:srgbClr val="3F3F3F"/>
                </a:solidFill>
              </a:rPr>
              <a:t>furto</a:t>
            </a:r>
            <a:r>
              <a:rPr lang="en-GB" sz="1200" b="1" dirty="0">
                <a:solidFill>
                  <a:srgbClr val="3F3F3F"/>
                </a:solidFill>
              </a:rPr>
              <a:t> </a:t>
            </a:r>
            <a:r>
              <a:rPr lang="en-GB" sz="1200" b="1" dirty="0" err="1">
                <a:solidFill>
                  <a:srgbClr val="3F3F3F"/>
                </a:solidFill>
              </a:rPr>
              <a:t>d’identità</a:t>
            </a:r>
            <a:r>
              <a:rPr lang="en-GB" sz="1200" b="1" dirty="0">
                <a:solidFill>
                  <a:srgbClr val="3F3F3F"/>
                </a:solidFill>
              </a:rPr>
              <a:t>. </a:t>
            </a:r>
            <a:r>
              <a:rPr lang="it-IT" sz="1200" dirty="0">
                <a:solidFill>
                  <a:srgbClr val="3F3F3F"/>
                </a:solidFill>
              </a:rPr>
              <a:t>Quando fornisci informazioni personali sui social network, le persone possono usarle per impersonare voi o qualcun altro e ottenere informazioni private su altre persone. Ad esempio, ci sono persone che usano questa tecnica per ottenere fotografie sessuali per estorcere denaro alla persona in questione.</a:t>
            </a:r>
            <a:endParaRPr sz="1200" dirty="0">
              <a:solidFill>
                <a:srgbClr val="3F3F3F"/>
              </a:solidFill>
              <a:latin typeface="Calibri"/>
              <a:ea typeface="Calibri"/>
              <a:cs typeface="Calibri"/>
              <a:sym typeface="Calibri"/>
            </a:endParaRPr>
          </a:p>
        </p:txBody>
      </p:sp>
      <p:sp>
        <p:nvSpPr>
          <p:cNvPr id="291" name="Google Shape;291;p16"/>
          <p:cNvSpPr txBox="1"/>
          <p:nvPr/>
        </p:nvSpPr>
        <p:spPr>
          <a:xfrm>
            <a:off x="432048" y="1374268"/>
            <a:ext cx="4572000" cy="923289"/>
          </a:xfrm>
          <a:prstGeom prst="rect">
            <a:avLst/>
          </a:prstGeom>
          <a:noFill/>
          <a:ln>
            <a:noFill/>
          </a:ln>
        </p:spPr>
        <p:txBody>
          <a:bodyPr spcFirstLastPara="1" wrap="square" lIns="91425" tIns="45700" rIns="91425" bIns="45700" anchor="t" anchorCtr="0">
            <a:spAutoFit/>
          </a:bodyPr>
          <a:lstStyle/>
          <a:p>
            <a:pPr lvl="0" algn="just">
              <a:lnSpc>
                <a:spcPct val="150000"/>
              </a:lnSpc>
            </a:pPr>
            <a:r>
              <a:rPr lang="it-IT" sz="1200" dirty="0">
                <a:solidFill>
                  <a:schemeClr val="dk1"/>
                </a:solidFill>
              </a:rPr>
              <a:t>Poiché i pericoli sono molteplici, esistono anche reati sui social network che ogni Paese contempla nella propria legislazione, ma che in generale possono essere riassunti come segue:</a:t>
            </a:r>
            <a:endParaRPr sz="1200" dirty="0">
              <a:solidFill>
                <a:schemeClr val="dk1"/>
              </a:solidFill>
              <a:latin typeface="Calibri"/>
              <a:ea typeface="Calibri"/>
              <a:cs typeface="Calibri"/>
              <a:sym typeface="Calibri"/>
            </a:endParaRPr>
          </a:p>
        </p:txBody>
      </p:sp>
      <p:pic>
        <p:nvPicPr>
          <p:cNvPr id="292" name="Google Shape;292;p16" descr="Imagen que contiene señal&#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9592" y="2589012"/>
            <a:ext cx="3528392" cy="15298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298" name="Google Shape;298;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Reati</a:t>
            </a:r>
            <a:r>
              <a:rPr lang="en-GB" sz="1800" dirty="0"/>
              <a:t> che </a:t>
            </a:r>
            <a:r>
              <a:rPr lang="en-GB" sz="1800" dirty="0" err="1"/>
              <a:t>si</a:t>
            </a:r>
            <a:r>
              <a:rPr lang="en-GB" sz="1800" dirty="0"/>
              <a:t> </a:t>
            </a:r>
            <a:r>
              <a:rPr lang="en-GB" sz="1800" dirty="0" err="1"/>
              <a:t>possono</a:t>
            </a:r>
            <a:r>
              <a:rPr lang="en-GB" sz="1800" dirty="0"/>
              <a:t> </a:t>
            </a:r>
            <a:r>
              <a:rPr lang="en-GB" sz="1800" dirty="0" err="1"/>
              <a:t>commettere</a:t>
            </a:r>
            <a:r>
              <a:rPr lang="en-GB" sz="1800" dirty="0"/>
              <a:t> con i social media</a:t>
            </a:r>
          </a:p>
        </p:txBody>
      </p:sp>
      <p:sp>
        <p:nvSpPr>
          <p:cNvPr id="299" name="Google Shape;299;p17"/>
          <p:cNvSpPr/>
          <p:nvPr/>
        </p:nvSpPr>
        <p:spPr>
          <a:xfrm>
            <a:off x="539552" y="1357479"/>
            <a:ext cx="5020022" cy="2862282"/>
          </a:xfrm>
          <a:custGeom>
            <a:avLst/>
            <a:gdLst/>
            <a:ahLst/>
            <a:cxnLst/>
            <a:rect l="l" t="t" r="r" b="b"/>
            <a:pathLst>
              <a:path w="5020022" h="2683748" extrusionOk="0">
                <a:moveTo>
                  <a:pt x="0" y="0"/>
                </a:moveTo>
                <a:cubicBezTo>
                  <a:pt x="219923" y="-16660"/>
                  <a:pt x="333089" y="22277"/>
                  <a:pt x="476902" y="0"/>
                </a:cubicBezTo>
                <a:cubicBezTo>
                  <a:pt x="620715" y="-22277"/>
                  <a:pt x="858137" y="2331"/>
                  <a:pt x="1154605" y="0"/>
                </a:cubicBezTo>
                <a:cubicBezTo>
                  <a:pt x="1451073" y="-2331"/>
                  <a:pt x="1468415" y="-9987"/>
                  <a:pt x="1631507" y="0"/>
                </a:cubicBezTo>
                <a:cubicBezTo>
                  <a:pt x="1794599" y="9987"/>
                  <a:pt x="1937872" y="16824"/>
                  <a:pt x="2208810" y="0"/>
                </a:cubicBezTo>
                <a:cubicBezTo>
                  <a:pt x="2479748" y="-16824"/>
                  <a:pt x="2518848" y="4899"/>
                  <a:pt x="2735912" y="0"/>
                </a:cubicBezTo>
                <a:cubicBezTo>
                  <a:pt x="2952976" y="-4899"/>
                  <a:pt x="3187325" y="1815"/>
                  <a:pt x="3313215" y="0"/>
                </a:cubicBezTo>
                <a:cubicBezTo>
                  <a:pt x="3439105" y="-1815"/>
                  <a:pt x="3734139" y="-498"/>
                  <a:pt x="3840317" y="0"/>
                </a:cubicBezTo>
                <a:cubicBezTo>
                  <a:pt x="3946495" y="498"/>
                  <a:pt x="4091001" y="-2081"/>
                  <a:pt x="4317219" y="0"/>
                </a:cubicBezTo>
                <a:cubicBezTo>
                  <a:pt x="4543437" y="2081"/>
                  <a:pt x="4805633" y="-8449"/>
                  <a:pt x="5020022" y="0"/>
                </a:cubicBezTo>
                <a:cubicBezTo>
                  <a:pt x="5016487" y="202098"/>
                  <a:pt x="5004989" y="495798"/>
                  <a:pt x="5020022" y="724612"/>
                </a:cubicBezTo>
                <a:cubicBezTo>
                  <a:pt x="5035055" y="953426"/>
                  <a:pt x="5018715" y="1179179"/>
                  <a:pt x="5020022" y="1395549"/>
                </a:cubicBezTo>
                <a:cubicBezTo>
                  <a:pt x="5021329" y="1611919"/>
                  <a:pt x="4997524" y="2232070"/>
                  <a:pt x="5020022" y="2683748"/>
                </a:cubicBezTo>
                <a:cubicBezTo>
                  <a:pt x="4852505" y="2701971"/>
                  <a:pt x="4545111" y="2709118"/>
                  <a:pt x="4292119" y="2683748"/>
                </a:cubicBezTo>
                <a:cubicBezTo>
                  <a:pt x="4039127" y="2658378"/>
                  <a:pt x="3849172" y="2664081"/>
                  <a:pt x="3564216" y="2683748"/>
                </a:cubicBezTo>
                <a:cubicBezTo>
                  <a:pt x="3279260" y="2703415"/>
                  <a:pt x="3028662" y="2701005"/>
                  <a:pt x="2836312" y="2683748"/>
                </a:cubicBezTo>
                <a:cubicBezTo>
                  <a:pt x="2643962" y="2666491"/>
                  <a:pt x="2329771" y="2683809"/>
                  <a:pt x="2158609" y="2683748"/>
                </a:cubicBezTo>
                <a:cubicBezTo>
                  <a:pt x="1987447" y="2683687"/>
                  <a:pt x="1776456" y="2655594"/>
                  <a:pt x="1581307" y="2683748"/>
                </a:cubicBezTo>
                <a:cubicBezTo>
                  <a:pt x="1386158" y="2711902"/>
                  <a:pt x="1173489" y="2689595"/>
                  <a:pt x="1054205" y="2683748"/>
                </a:cubicBezTo>
                <a:cubicBezTo>
                  <a:pt x="934921" y="2677901"/>
                  <a:pt x="323597" y="2655116"/>
                  <a:pt x="0" y="2683748"/>
                </a:cubicBezTo>
                <a:cubicBezTo>
                  <a:pt x="7064" y="2540658"/>
                  <a:pt x="10719" y="2165974"/>
                  <a:pt x="0" y="2012811"/>
                </a:cubicBezTo>
                <a:cubicBezTo>
                  <a:pt x="-10719" y="1859648"/>
                  <a:pt x="-16140" y="1464181"/>
                  <a:pt x="0" y="1315037"/>
                </a:cubicBezTo>
                <a:cubicBezTo>
                  <a:pt x="16140" y="1165893"/>
                  <a:pt x="157" y="780083"/>
                  <a:pt x="0" y="617262"/>
                </a:cubicBezTo>
                <a:cubicBezTo>
                  <a:pt x="-157" y="454442"/>
                  <a:pt x="-23320" y="148887"/>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b="1" dirty="0" err="1">
                <a:solidFill>
                  <a:srgbClr val="3F3F3F"/>
                </a:solidFill>
              </a:rPr>
              <a:t>Molestie</a:t>
            </a:r>
            <a:r>
              <a:rPr lang="en-GB" sz="1200" b="1" dirty="0">
                <a:solidFill>
                  <a:srgbClr val="3F3F3F"/>
                </a:solidFill>
              </a:rPr>
              <a:t> e </a:t>
            </a:r>
            <a:r>
              <a:rPr lang="en-GB" sz="1200" b="1" dirty="0" err="1">
                <a:solidFill>
                  <a:srgbClr val="3F3F3F"/>
                </a:solidFill>
              </a:rPr>
              <a:t>cyberbullismo</a:t>
            </a:r>
            <a:r>
              <a:rPr lang="en-GB" sz="1200" b="1" dirty="0">
                <a:solidFill>
                  <a:srgbClr val="3F3F3F"/>
                </a:solidFill>
              </a:rPr>
              <a:t>. </a:t>
            </a:r>
            <a:r>
              <a:rPr lang="en-GB" sz="1200" dirty="0">
                <a:solidFill>
                  <a:srgbClr val="3F3F3F"/>
                </a:solidFill>
              </a:rPr>
              <a:t>Questo </a:t>
            </a:r>
            <a:r>
              <a:rPr lang="en-GB" sz="1200" dirty="0" err="1">
                <a:solidFill>
                  <a:srgbClr val="3F3F3F"/>
                </a:solidFill>
              </a:rPr>
              <a:t>è</a:t>
            </a:r>
            <a:r>
              <a:rPr lang="en-GB" sz="1200" dirty="0">
                <a:solidFill>
                  <a:srgbClr val="3F3F3F"/>
                </a:solidFill>
              </a:rPr>
              <a:t> un </a:t>
            </a:r>
            <a:r>
              <a:rPr lang="en-GB" sz="1200" dirty="0" err="1">
                <a:solidFill>
                  <a:srgbClr val="3F3F3F"/>
                </a:solidFill>
              </a:rPr>
              <a:t>crimine</a:t>
            </a:r>
            <a:r>
              <a:rPr lang="en-GB" sz="1200" dirty="0">
                <a:solidFill>
                  <a:srgbClr val="3F3F3F"/>
                </a:solidFill>
              </a:rPr>
              <a:t> che </a:t>
            </a:r>
            <a:r>
              <a:rPr lang="en-GB" sz="1200" dirty="0" err="1">
                <a:solidFill>
                  <a:srgbClr val="3F3F3F"/>
                </a:solidFill>
              </a:rPr>
              <a:t>accade</a:t>
            </a:r>
            <a:r>
              <a:rPr lang="en-GB" sz="1200" dirty="0">
                <a:solidFill>
                  <a:srgbClr val="3F3F3F"/>
                </a:solidFill>
              </a:rPr>
              <a:t> </a:t>
            </a:r>
            <a:r>
              <a:rPr lang="en-GB" sz="1200" dirty="0" err="1">
                <a:solidFill>
                  <a:srgbClr val="3F3F3F"/>
                </a:solidFill>
              </a:rPr>
              <a:t>più</a:t>
            </a:r>
            <a:r>
              <a:rPr lang="en-GB" sz="1200" dirty="0">
                <a:solidFill>
                  <a:srgbClr val="3F3F3F"/>
                </a:solidFill>
              </a:rPr>
              <a:t> </a:t>
            </a:r>
            <a:r>
              <a:rPr lang="en-GB" sz="1200" dirty="0" err="1">
                <a:solidFill>
                  <a:srgbClr val="3F3F3F"/>
                </a:solidFill>
              </a:rPr>
              <a:t>spesso</a:t>
            </a:r>
            <a:r>
              <a:rPr lang="en-GB" sz="1200" dirty="0">
                <a:solidFill>
                  <a:srgbClr val="3F3F3F"/>
                </a:solidFill>
              </a:rPr>
              <a:t> di </a:t>
            </a:r>
            <a:r>
              <a:rPr lang="en-GB" sz="1200" dirty="0" err="1">
                <a:solidFill>
                  <a:srgbClr val="3F3F3F"/>
                </a:solidFill>
              </a:rPr>
              <a:t>quanto</a:t>
            </a:r>
            <a:r>
              <a:rPr lang="en-GB" sz="1200" dirty="0">
                <a:solidFill>
                  <a:srgbClr val="3F3F3F"/>
                </a:solidFill>
              </a:rPr>
              <a:t> </a:t>
            </a:r>
            <a:r>
              <a:rPr lang="en-GB" sz="1200" dirty="0" err="1">
                <a:solidFill>
                  <a:srgbClr val="3F3F3F"/>
                </a:solidFill>
              </a:rPr>
              <a:t>dovrebbe</a:t>
            </a:r>
            <a:r>
              <a:rPr lang="en-GB" sz="1200" dirty="0">
                <a:solidFill>
                  <a:srgbClr val="3F3F3F"/>
                </a:solidFill>
              </a:rPr>
              <a:t>, </a:t>
            </a:r>
            <a:r>
              <a:rPr lang="en-GB" sz="1200" dirty="0" err="1">
                <a:solidFill>
                  <a:srgbClr val="3F3F3F"/>
                </a:solidFill>
              </a:rPr>
              <a:t>attraverso</a:t>
            </a:r>
            <a:r>
              <a:rPr lang="en-GB" sz="1200" dirty="0">
                <a:solidFill>
                  <a:srgbClr val="3F3F3F"/>
                </a:solidFill>
              </a:rPr>
              <a:t> dure </a:t>
            </a:r>
            <a:r>
              <a:rPr lang="en-GB" sz="1200" dirty="0" err="1">
                <a:solidFill>
                  <a:srgbClr val="3F3F3F"/>
                </a:solidFill>
              </a:rPr>
              <a:t>critiche</a:t>
            </a:r>
            <a:r>
              <a:rPr lang="en-GB" sz="1200" dirty="0">
                <a:solidFill>
                  <a:srgbClr val="3F3F3F"/>
                </a:solidFill>
              </a:rPr>
              <a:t>, </a:t>
            </a:r>
            <a:r>
              <a:rPr lang="en-GB" sz="1200" dirty="0" err="1">
                <a:solidFill>
                  <a:srgbClr val="3F3F3F"/>
                </a:solidFill>
              </a:rPr>
              <a:t>minacce</a:t>
            </a:r>
            <a:r>
              <a:rPr lang="en-GB" sz="1200" dirty="0">
                <a:solidFill>
                  <a:srgbClr val="3F3F3F"/>
                </a:solidFill>
              </a:rPr>
              <a:t>, </a:t>
            </a:r>
            <a:r>
              <a:rPr lang="en-GB" sz="1200" dirty="0" err="1">
                <a:solidFill>
                  <a:srgbClr val="3F3F3F"/>
                </a:solidFill>
              </a:rPr>
              <a:t>commenti</a:t>
            </a:r>
            <a:r>
              <a:rPr lang="en-GB" sz="1200" dirty="0">
                <a:solidFill>
                  <a:srgbClr val="3F3F3F"/>
                </a:solidFill>
              </a:rPr>
              <a:t> </a:t>
            </a:r>
            <a:r>
              <a:rPr lang="en-GB" sz="1200" dirty="0" err="1">
                <a:solidFill>
                  <a:srgbClr val="3F3F3F"/>
                </a:solidFill>
              </a:rPr>
              <a:t>offensivi</a:t>
            </a:r>
            <a:r>
              <a:rPr lang="en-GB" sz="1200" dirty="0">
                <a:solidFill>
                  <a:srgbClr val="3F3F3F"/>
                </a:solidFill>
              </a:rPr>
              <a:t> e continue </a:t>
            </a:r>
            <a:r>
              <a:rPr lang="en-GB" sz="1200" dirty="0" err="1">
                <a:solidFill>
                  <a:srgbClr val="3F3F3F"/>
                </a:solidFill>
              </a:rPr>
              <a:t>molestie</a:t>
            </a:r>
            <a:r>
              <a:rPr lang="en-GB" sz="1200" dirty="0">
                <a:solidFill>
                  <a:srgbClr val="3F3F3F"/>
                </a:solidFill>
              </a:rPr>
              <a:t>. </a:t>
            </a:r>
            <a:r>
              <a:rPr lang="en-GB" sz="1200" dirty="0" err="1">
                <a:solidFill>
                  <a:srgbClr val="3F3F3F"/>
                </a:solidFill>
              </a:rPr>
              <a:t>Considera</a:t>
            </a:r>
            <a:r>
              <a:rPr lang="en-GB" sz="1200" dirty="0">
                <a:solidFill>
                  <a:srgbClr val="3F3F3F"/>
                </a:solidFill>
              </a:rPr>
              <a:t> sempre che </a:t>
            </a:r>
            <a:r>
              <a:rPr lang="en-GB" sz="1200" dirty="0" err="1">
                <a:solidFill>
                  <a:srgbClr val="3F3F3F"/>
                </a:solidFill>
              </a:rPr>
              <a:t>dietro</a:t>
            </a:r>
            <a:r>
              <a:rPr lang="en-GB" sz="1200" dirty="0">
                <a:solidFill>
                  <a:srgbClr val="3F3F3F"/>
                </a:solidFill>
              </a:rPr>
              <a:t> lo </a:t>
            </a:r>
            <a:r>
              <a:rPr lang="en-GB" sz="1200" dirty="0" err="1">
                <a:solidFill>
                  <a:srgbClr val="3F3F3F"/>
                </a:solidFill>
              </a:rPr>
              <a:t>schermo</a:t>
            </a:r>
            <a:r>
              <a:rPr lang="en-GB" sz="1200" dirty="0">
                <a:solidFill>
                  <a:srgbClr val="3F3F3F"/>
                </a:solidFill>
              </a:rPr>
              <a:t>, </a:t>
            </a:r>
            <a:r>
              <a:rPr lang="en-GB" sz="1200" dirty="0" err="1">
                <a:solidFill>
                  <a:srgbClr val="3F3F3F"/>
                </a:solidFill>
              </a:rPr>
              <a:t>potrebbe</a:t>
            </a:r>
            <a:r>
              <a:rPr lang="en-GB" sz="1200" dirty="0">
                <a:solidFill>
                  <a:srgbClr val="3F3F3F"/>
                </a:solidFill>
              </a:rPr>
              <a:t> </a:t>
            </a:r>
            <a:r>
              <a:rPr lang="en-GB" sz="1200" dirty="0" err="1">
                <a:solidFill>
                  <a:srgbClr val="3F3F3F"/>
                </a:solidFill>
              </a:rPr>
              <a:t>esserci</a:t>
            </a:r>
            <a:r>
              <a:rPr lang="en-GB" sz="1200" dirty="0">
                <a:solidFill>
                  <a:srgbClr val="3F3F3F"/>
                </a:solidFill>
              </a:rPr>
              <a:t> una persona che </a:t>
            </a:r>
            <a:r>
              <a:rPr lang="en-GB" sz="1200" dirty="0" err="1">
                <a:solidFill>
                  <a:srgbClr val="3F3F3F"/>
                </a:solidFill>
              </a:rPr>
              <a:t>soffre</a:t>
            </a:r>
            <a:r>
              <a:rPr lang="en-GB" sz="1200" dirty="0">
                <a:solidFill>
                  <a:srgbClr val="3F3F3F"/>
                </a:solidFill>
              </a:rPr>
              <a:t> di questo </a:t>
            </a:r>
            <a:r>
              <a:rPr lang="en-GB" sz="1200" dirty="0" err="1">
                <a:solidFill>
                  <a:srgbClr val="3F3F3F"/>
                </a:solidFill>
              </a:rPr>
              <a:t>tipo</a:t>
            </a:r>
            <a:r>
              <a:rPr lang="en-GB" sz="1200" dirty="0">
                <a:solidFill>
                  <a:srgbClr val="3F3F3F"/>
                </a:solidFill>
              </a:rPr>
              <a:t> di </a:t>
            </a:r>
            <a:r>
              <a:rPr lang="en-GB" sz="1200" dirty="0" err="1">
                <a:solidFill>
                  <a:srgbClr val="3F3F3F"/>
                </a:solidFill>
              </a:rPr>
              <a:t>commenti</a:t>
            </a:r>
            <a:r>
              <a:rPr lang="en-GB" sz="1200" dirty="0">
                <a:solidFill>
                  <a:srgbClr val="3F3F3F"/>
                </a:solidFill>
              </a:rPr>
              <a:t>.</a:t>
            </a:r>
            <a:r>
              <a:rPr lang="en-GB" sz="1200" b="1" dirty="0">
                <a:solidFill>
                  <a:srgbClr val="3F3F3F"/>
                </a:solidFill>
              </a:rPr>
              <a:t>
</a:t>
            </a:r>
            <a:r>
              <a:rPr lang="en-GB" sz="1200" b="1" dirty="0" err="1">
                <a:solidFill>
                  <a:srgbClr val="3F3F3F"/>
                </a:solidFill>
              </a:rPr>
              <a:t>Diffamazione</a:t>
            </a:r>
            <a:r>
              <a:rPr lang="en-GB" sz="1200" b="1" dirty="0">
                <a:solidFill>
                  <a:srgbClr val="3F3F3F"/>
                </a:solidFill>
              </a:rPr>
              <a:t> e </a:t>
            </a:r>
            <a:r>
              <a:rPr lang="en-GB" sz="1200" b="1" dirty="0" err="1">
                <a:solidFill>
                  <a:srgbClr val="3F3F3F"/>
                </a:solidFill>
              </a:rPr>
              <a:t>calunnia</a:t>
            </a:r>
            <a:r>
              <a:rPr lang="en-GB" sz="1200" b="1" dirty="0">
                <a:solidFill>
                  <a:srgbClr val="3F3F3F"/>
                </a:solidFill>
              </a:rPr>
              <a:t>. </a:t>
            </a:r>
            <a:r>
              <a:rPr lang="en-GB" sz="1200" dirty="0">
                <a:solidFill>
                  <a:srgbClr val="3F3F3F"/>
                </a:solidFill>
              </a:rPr>
              <a:t>Questo </a:t>
            </a:r>
            <a:r>
              <a:rPr lang="en-GB" sz="1200" dirty="0" err="1">
                <a:solidFill>
                  <a:srgbClr val="3F3F3F"/>
                </a:solidFill>
              </a:rPr>
              <a:t>reato</a:t>
            </a:r>
            <a:r>
              <a:rPr lang="en-GB" sz="1200" dirty="0">
                <a:solidFill>
                  <a:srgbClr val="3F3F3F"/>
                </a:solidFill>
              </a:rPr>
              <a:t> </a:t>
            </a:r>
            <a:r>
              <a:rPr lang="en-GB" sz="1200" dirty="0" err="1">
                <a:solidFill>
                  <a:srgbClr val="3F3F3F"/>
                </a:solidFill>
              </a:rPr>
              <a:t>riguarda</a:t>
            </a:r>
            <a:r>
              <a:rPr lang="en-GB" sz="1200" dirty="0">
                <a:solidFill>
                  <a:srgbClr val="3F3F3F"/>
                </a:solidFill>
              </a:rPr>
              <a:t> </a:t>
            </a:r>
            <a:r>
              <a:rPr lang="en-GB" sz="1200" dirty="0" err="1">
                <a:solidFill>
                  <a:srgbClr val="3F3F3F"/>
                </a:solidFill>
              </a:rPr>
              <a:t>gli</a:t>
            </a:r>
            <a:r>
              <a:rPr lang="en-GB" sz="1200" dirty="0">
                <a:solidFill>
                  <a:srgbClr val="3F3F3F"/>
                </a:solidFill>
              </a:rPr>
              <a:t> </a:t>
            </a:r>
            <a:r>
              <a:rPr lang="en-GB" sz="1200" dirty="0" err="1">
                <a:solidFill>
                  <a:srgbClr val="3F3F3F"/>
                </a:solidFill>
              </a:rPr>
              <a:t>attacchi</a:t>
            </a:r>
            <a:r>
              <a:rPr lang="en-GB" sz="1200" dirty="0">
                <a:solidFill>
                  <a:srgbClr val="3F3F3F"/>
                </a:solidFill>
              </a:rPr>
              <a:t> </a:t>
            </a:r>
            <a:r>
              <a:rPr lang="en-GB" sz="1200" dirty="0" err="1">
                <a:solidFill>
                  <a:srgbClr val="3F3F3F"/>
                </a:solidFill>
              </a:rPr>
              <a:t>all’onore</a:t>
            </a:r>
            <a:r>
              <a:rPr lang="en-GB" sz="1200" dirty="0">
                <a:solidFill>
                  <a:srgbClr val="3F3F3F"/>
                </a:solidFill>
              </a:rPr>
              <a:t> e </a:t>
            </a:r>
            <a:r>
              <a:rPr lang="en-GB" sz="1200" dirty="0" err="1">
                <a:solidFill>
                  <a:srgbClr val="3F3F3F"/>
                </a:solidFill>
              </a:rPr>
              <a:t>alla</a:t>
            </a:r>
            <a:r>
              <a:rPr lang="en-GB" sz="1200" dirty="0">
                <a:solidFill>
                  <a:srgbClr val="3F3F3F"/>
                </a:solidFill>
              </a:rPr>
              <a:t> </a:t>
            </a:r>
            <a:r>
              <a:rPr lang="en-GB" sz="1200" dirty="0" err="1">
                <a:solidFill>
                  <a:srgbClr val="3F3F3F"/>
                </a:solidFill>
              </a:rPr>
              <a:t>diffamazione</a:t>
            </a:r>
            <a:r>
              <a:rPr lang="en-GB" sz="1200" dirty="0">
                <a:solidFill>
                  <a:srgbClr val="3F3F3F"/>
                </a:solidFill>
              </a:rPr>
              <a:t> di una persona o di </a:t>
            </a:r>
            <a:r>
              <a:rPr lang="en-GB" sz="1200" dirty="0" err="1">
                <a:solidFill>
                  <a:srgbClr val="3F3F3F"/>
                </a:solidFill>
              </a:rPr>
              <a:t>un’azienda</a:t>
            </a:r>
            <a:r>
              <a:rPr lang="en-GB" sz="1200" dirty="0">
                <a:solidFill>
                  <a:srgbClr val="3F3F3F"/>
                </a:solidFill>
              </a:rPr>
              <a:t>. La </a:t>
            </a:r>
            <a:r>
              <a:rPr lang="en-GB" sz="1200" dirty="0" err="1">
                <a:solidFill>
                  <a:srgbClr val="3F3F3F"/>
                </a:solidFill>
              </a:rPr>
              <a:t>libertà</a:t>
            </a:r>
            <a:r>
              <a:rPr lang="en-GB" sz="1200" dirty="0">
                <a:solidFill>
                  <a:srgbClr val="3F3F3F"/>
                </a:solidFill>
              </a:rPr>
              <a:t> di </a:t>
            </a:r>
            <a:r>
              <a:rPr lang="en-GB" sz="1200" dirty="0" err="1">
                <a:solidFill>
                  <a:srgbClr val="3F3F3F"/>
                </a:solidFill>
              </a:rPr>
              <a:t>espressione</a:t>
            </a:r>
            <a:r>
              <a:rPr lang="en-GB" sz="1200" dirty="0">
                <a:solidFill>
                  <a:srgbClr val="3F3F3F"/>
                </a:solidFill>
              </a:rPr>
              <a:t> </a:t>
            </a:r>
            <a:r>
              <a:rPr lang="en-GB" sz="1200" dirty="0" err="1">
                <a:solidFill>
                  <a:srgbClr val="3F3F3F"/>
                </a:solidFill>
              </a:rPr>
              <a:t>deve</a:t>
            </a:r>
            <a:r>
              <a:rPr lang="en-GB" sz="1200" dirty="0">
                <a:solidFill>
                  <a:srgbClr val="3F3F3F"/>
                </a:solidFill>
              </a:rPr>
              <a:t> </a:t>
            </a:r>
            <a:r>
              <a:rPr lang="en-GB" sz="1200" dirty="0" err="1">
                <a:solidFill>
                  <a:srgbClr val="3F3F3F"/>
                </a:solidFill>
              </a:rPr>
              <a:t>essere</a:t>
            </a:r>
            <a:r>
              <a:rPr lang="en-GB" sz="1200" dirty="0">
                <a:solidFill>
                  <a:srgbClr val="3F3F3F"/>
                </a:solidFill>
              </a:rPr>
              <a:t> </a:t>
            </a:r>
            <a:r>
              <a:rPr lang="en-GB" sz="1200" dirty="0" err="1">
                <a:solidFill>
                  <a:srgbClr val="3F3F3F"/>
                </a:solidFill>
              </a:rPr>
              <a:t>considerata</a:t>
            </a:r>
            <a:r>
              <a:rPr lang="en-GB" sz="1200" dirty="0">
                <a:solidFill>
                  <a:srgbClr val="3F3F3F"/>
                </a:solidFill>
              </a:rPr>
              <a:t> come un </a:t>
            </a:r>
            <a:r>
              <a:rPr lang="en-GB" sz="1200" dirty="0" err="1">
                <a:solidFill>
                  <a:srgbClr val="3F3F3F"/>
                </a:solidFill>
              </a:rPr>
              <a:t>limite</a:t>
            </a:r>
            <a:r>
              <a:rPr lang="en-GB" sz="1200" dirty="0">
                <a:solidFill>
                  <a:srgbClr val="3F3F3F"/>
                </a:solidFill>
              </a:rPr>
              <a:t>, in </a:t>
            </a:r>
            <a:r>
              <a:rPr lang="en-GB" sz="1200" dirty="0" err="1">
                <a:solidFill>
                  <a:srgbClr val="3F3F3F"/>
                </a:solidFill>
              </a:rPr>
              <a:t>quanto</a:t>
            </a:r>
            <a:r>
              <a:rPr lang="en-GB" sz="1200" dirty="0">
                <a:solidFill>
                  <a:srgbClr val="3F3F3F"/>
                </a:solidFill>
              </a:rPr>
              <a:t> non </a:t>
            </a:r>
            <a:r>
              <a:rPr lang="en-GB" sz="1200" dirty="0" err="1">
                <a:solidFill>
                  <a:srgbClr val="3F3F3F"/>
                </a:solidFill>
              </a:rPr>
              <a:t>può</a:t>
            </a:r>
            <a:r>
              <a:rPr lang="en-GB" sz="1200" dirty="0">
                <a:solidFill>
                  <a:srgbClr val="3F3F3F"/>
                </a:solidFill>
              </a:rPr>
              <a:t> </a:t>
            </a:r>
            <a:r>
              <a:rPr lang="en-GB" sz="1200" dirty="0" err="1">
                <a:solidFill>
                  <a:srgbClr val="3F3F3F"/>
                </a:solidFill>
              </a:rPr>
              <a:t>essere</a:t>
            </a:r>
            <a:r>
              <a:rPr lang="en-GB" sz="1200" dirty="0">
                <a:solidFill>
                  <a:srgbClr val="3F3F3F"/>
                </a:solidFill>
              </a:rPr>
              <a:t> </a:t>
            </a:r>
            <a:r>
              <a:rPr lang="en-GB" sz="1200" dirty="0" err="1">
                <a:solidFill>
                  <a:srgbClr val="3F3F3F"/>
                </a:solidFill>
              </a:rPr>
              <a:t>usata</a:t>
            </a:r>
            <a:r>
              <a:rPr lang="en-GB" sz="1200" dirty="0">
                <a:solidFill>
                  <a:srgbClr val="3F3F3F"/>
                </a:solidFill>
              </a:rPr>
              <a:t> come </a:t>
            </a:r>
            <a:r>
              <a:rPr lang="en-GB" sz="1200" dirty="0" err="1">
                <a:solidFill>
                  <a:srgbClr val="3F3F3F"/>
                </a:solidFill>
              </a:rPr>
              <a:t>scusa</a:t>
            </a:r>
            <a:r>
              <a:rPr lang="en-GB" sz="1200" dirty="0">
                <a:solidFill>
                  <a:srgbClr val="3F3F3F"/>
                </a:solidFill>
              </a:rPr>
              <a:t> per </a:t>
            </a:r>
            <a:r>
              <a:rPr lang="en-GB" sz="1200" dirty="0" err="1">
                <a:solidFill>
                  <a:srgbClr val="3F3F3F"/>
                </a:solidFill>
              </a:rPr>
              <a:t>attaccare</a:t>
            </a:r>
            <a:r>
              <a:rPr lang="en-GB" sz="1200" dirty="0">
                <a:solidFill>
                  <a:srgbClr val="3F3F3F"/>
                </a:solidFill>
              </a:rPr>
              <a:t> </a:t>
            </a:r>
            <a:r>
              <a:rPr lang="en-GB" sz="1200" dirty="0" err="1">
                <a:solidFill>
                  <a:srgbClr val="3F3F3F"/>
                </a:solidFill>
              </a:rPr>
              <a:t>gli</a:t>
            </a:r>
            <a:r>
              <a:rPr lang="en-GB" sz="1200" dirty="0">
                <a:solidFill>
                  <a:srgbClr val="3F3F3F"/>
                </a:solidFill>
              </a:rPr>
              <a:t> </a:t>
            </a:r>
            <a:r>
              <a:rPr lang="en-GB" sz="1200" dirty="0" err="1">
                <a:solidFill>
                  <a:srgbClr val="3F3F3F"/>
                </a:solidFill>
              </a:rPr>
              <a:t>altri</a:t>
            </a:r>
            <a:r>
              <a:rPr lang="en-GB" sz="1200" dirty="0">
                <a:solidFill>
                  <a:srgbClr val="3F3F3F"/>
                </a:solidFill>
              </a:rPr>
              <a:t> senza </a:t>
            </a:r>
            <a:r>
              <a:rPr lang="en-GB" sz="1200" dirty="0" err="1">
                <a:solidFill>
                  <a:srgbClr val="3F3F3F"/>
                </a:solidFill>
              </a:rPr>
              <a:t>conseguenze</a:t>
            </a:r>
            <a:r>
              <a:rPr lang="en-GB" sz="1200" dirty="0">
                <a:solidFill>
                  <a:srgbClr val="3F3F3F"/>
                </a:solidFill>
              </a:rPr>
              <a:t>.</a:t>
            </a:r>
            <a:endParaRPr sz="1200" dirty="0">
              <a:solidFill>
                <a:srgbClr val="3F3F3F"/>
              </a:solidFill>
              <a:latin typeface="Calibri"/>
              <a:ea typeface="Calibri"/>
              <a:cs typeface="Calibri"/>
              <a:sym typeface="Calibri"/>
            </a:endParaRPr>
          </a:p>
        </p:txBody>
      </p:sp>
      <p:pic>
        <p:nvPicPr>
          <p:cNvPr id="300" name="Google Shape;300;p17" descr="Forma,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0814" y="1538748"/>
            <a:ext cx="2668615" cy="24997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18" descr="Interfaz de usuario gráfica, Aplicación,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65950" y="1052886"/>
            <a:ext cx="2347119" cy="3037728"/>
          </a:xfrm>
          <a:prstGeom prst="rect">
            <a:avLst/>
          </a:prstGeom>
          <a:noFill/>
          <a:ln>
            <a:noFill/>
          </a:ln>
        </p:spPr>
      </p:pic>
      <p:sp>
        <p:nvSpPr>
          <p:cNvPr id="306" name="Google Shape;306;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307" name="Google Shape;307;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Raccomandazioni</a:t>
            </a:r>
            <a:endParaRPr sz="1800" dirty="0"/>
          </a:p>
        </p:txBody>
      </p:sp>
      <p:sp>
        <p:nvSpPr>
          <p:cNvPr id="308" name="Google Shape;308;p18"/>
          <p:cNvSpPr/>
          <p:nvPr/>
        </p:nvSpPr>
        <p:spPr>
          <a:xfrm>
            <a:off x="611560" y="1603175"/>
            <a:ext cx="5112568" cy="2308284"/>
          </a:xfrm>
          <a:custGeom>
            <a:avLst/>
            <a:gdLst/>
            <a:ahLst/>
            <a:cxnLst/>
            <a:rect l="l" t="t" r="r" b="b"/>
            <a:pathLst>
              <a:path w="5112568" h="2663230" extrusionOk="0">
                <a:moveTo>
                  <a:pt x="0" y="0"/>
                </a:moveTo>
                <a:cubicBezTo>
                  <a:pt x="126369" y="-2928"/>
                  <a:pt x="273650" y="14807"/>
                  <a:pt x="485694" y="0"/>
                </a:cubicBezTo>
                <a:cubicBezTo>
                  <a:pt x="697738" y="-14807"/>
                  <a:pt x="839715" y="24242"/>
                  <a:pt x="1175891" y="0"/>
                </a:cubicBezTo>
                <a:cubicBezTo>
                  <a:pt x="1512067" y="-24242"/>
                  <a:pt x="1532748" y="-6242"/>
                  <a:pt x="1661585" y="0"/>
                </a:cubicBezTo>
                <a:cubicBezTo>
                  <a:pt x="1790422" y="6242"/>
                  <a:pt x="2107799" y="2904"/>
                  <a:pt x="2249530" y="0"/>
                </a:cubicBezTo>
                <a:cubicBezTo>
                  <a:pt x="2391261" y="-2904"/>
                  <a:pt x="2676580" y="-926"/>
                  <a:pt x="2786350" y="0"/>
                </a:cubicBezTo>
                <a:cubicBezTo>
                  <a:pt x="2896120" y="926"/>
                  <a:pt x="3094795" y="-17640"/>
                  <a:pt x="3374295" y="0"/>
                </a:cubicBezTo>
                <a:cubicBezTo>
                  <a:pt x="3653796" y="17640"/>
                  <a:pt x="3748670" y="19496"/>
                  <a:pt x="3911115" y="0"/>
                </a:cubicBezTo>
                <a:cubicBezTo>
                  <a:pt x="4073560" y="-19496"/>
                  <a:pt x="4218841" y="13742"/>
                  <a:pt x="4396808" y="0"/>
                </a:cubicBezTo>
                <a:cubicBezTo>
                  <a:pt x="4574775" y="-13742"/>
                  <a:pt x="4836516" y="34508"/>
                  <a:pt x="5112568" y="0"/>
                </a:cubicBezTo>
                <a:cubicBezTo>
                  <a:pt x="5106856" y="320704"/>
                  <a:pt x="5081995" y="414989"/>
                  <a:pt x="5112568" y="719072"/>
                </a:cubicBezTo>
                <a:cubicBezTo>
                  <a:pt x="5143141" y="1023155"/>
                  <a:pt x="5102894" y="1186562"/>
                  <a:pt x="5112568" y="1384880"/>
                </a:cubicBezTo>
                <a:cubicBezTo>
                  <a:pt x="5122242" y="1583198"/>
                  <a:pt x="5140719" y="2032145"/>
                  <a:pt x="5112568" y="2663230"/>
                </a:cubicBezTo>
                <a:cubicBezTo>
                  <a:pt x="4952112" y="2678097"/>
                  <a:pt x="4654386" y="2686783"/>
                  <a:pt x="4371246" y="2663230"/>
                </a:cubicBezTo>
                <a:cubicBezTo>
                  <a:pt x="4088106" y="2639677"/>
                  <a:pt x="3828053" y="2699555"/>
                  <a:pt x="3629923" y="2663230"/>
                </a:cubicBezTo>
                <a:cubicBezTo>
                  <a:pt x="3431793" y="2626905"/>
                  <a:pt x="3172009" y="2667451"/>
                  <a:pt x="2888601" y="2663230"/>
                </a:cubicBezTo>
                <a:cubicBezTo>
                  <a:pt x="2605193" y="2659009"/>
                  <a:pt x="2535371" y="2645977"/>
                  <a:pt x="2198404" y="2663230"/>
                </a:cubicBezTo>
                <a:cubicBezTo>
                  <a:pt x="1861437" y="2680483"/>
                  <a:pt x="1819383" y="2658223"/>
                  <a:pt x="1610459" y="2663230"/>
                </a:cubicBezTo>
                <a:cubicBezTo>
                  <a:pt x="1401535" y="2668237"/>
                  <a:pt x="1284430" y="2644854"/>
                  <a:pt x="1073639" y="2663230"/>
                </a:cubicBezTo>
                <a:cubicBezTo>
                  <a:pt x="862848" y="2681606"/>
                  <a:pt x="337712" y="2681831"/>
                  <a:pt x="0" y="2663230"/>
                </a:cubicBezTo>
                <a:cubicBezTo>
                  <a:pt x="-32679" y="2435456"/>
                  <a:pt x="-19388" y="2264478"/>
                  <a:pt x="0" y="1997423"/>
                </a:cubicBezTo>
                <a:cubicBezTo>
                  <a:pt x="19388" y="1730368"/>
                  <a:pt x="-26067" y="1609654"/>
                  <a:pt x="0" y="1304983"/>
                </a:cubicBezTo>
                <a:cubicBezTo>
                  <a:pt x="26067" y="1000312"/>
                  <a:pt x="8675" y="923306"/>
                  <a:pt x="0" y="612543"/>
                </a:cubicBezTo>
                <a:cubicBezTo>
                  <a:pt x="-8675" y="301780"/>
                  <a:pt x="-26107" y="244104"/>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dirty="0" err="1">
                <a:solidFill>
                  <a:srgbClr val="3F3F3F"/>
                </a:solidFill>
              </a:rPr>
              <a:t>Diffidare</a:t>
            </a:r>
            <a:r>
              <a:rPr lang="en-GB" sz="1200" dirty="0">
                <a:solidFill>
                  <a:srgbClr val="3F3F3F"/>
                </a:solidFill>
              </a:rPr>
              <a:t> </a:t>
            </a:r>
            <a:r>
              <a:rPr lang="en-GB" sz="1200" dirty="0" err="1">
                <a:solidFill>
                  <a:srgbClr val="3F3F3F"/>
                </a:solidFill>
              </a:rPr>
              <a:t>degli</a:t>
            </a:r>
            <a:r>
              <a:rPr lang="en-GB" sz="1200" dirty="0">
                <a:solidFill>
                  <a:srgbClr val="3F3F3F"/>
                </a:solidFill>
              </a:rPr>
              <a:t> </a:t>
            </a:r>
            <a:r>
              <a:rPr lang="en-GB" sz="1200" b="1" dirty="0" err="1">
                <a:solidFill>
                  <a:srgbClr val="3F3F3F"/>
                </a:solidFill>
              </a:rPr>
              <a:t>estranei</a:t>
            </a:r>
            <a:r>
              <a:rPr lang="en-GB" sz="1200" b="1" dirty="0">
                <a:solidFill>
                  <a:srgbClr val="3F3F3F"/>
                </a:solidFill>
              </a:rPr>
              <a:t>.</a:t>
            </a:r>
            <a:r>
              <a:rPr lang="en-GB" sz="1200" dirty="0">
                <a:solidFill>
                  <a:srgbClr val="3F3F3F"/>
                </a:solidFill>
              </a:rPr>
              <a:t>
Non </a:t>
            </a:r>
            <a:r>
              <a:rPr lang="en-GB" sz="1200" dirty="0" err="1">
                <a:solidFill>
                  <a:srgbClr val="3F3F3F"/>
                </a:solidFill>
              </a:rPr>
              <a:t>fornire</a:t>
            </a:r>
            <a:r>
              <a:rPr lang="en-GB" sz="1200" dirty="0">
                <a:solidFill>
                  <a:srgbClr val="3F3F3F"/>
                </a:solidFill>
              </a:rPr>
              <a:t> </a:t>
            </a:r>
            <a:r>
              <a:rPr lang="en-GB" sz="1200" b="1" dirty="0" err="1">
                <a:solidFill>
                  <a:srgbClr val="3F3F3F"/>
                </a:solidFill>
              </a:rPr>
              <a:t>informazioni</a:t>
            </a:r>
            <a:r>
              <a:rPr lang="en-GB" sz="1200" b="1" dirty="0">
                <a:solidFill>
                  <a:srgbClr val="3F3F3F"/>
                </a:solidFill>
              </a:rPr>
              <a:t> </a:t>
            </a:r>
            <a:r>
              <a:rPr lang="en-GB" sz="1200" b="1" dirty="0" err="1">
                <a:solidFill>
                  <a:srgbClr val="3F3F3F"/>
                </a:solidFill>
              </a:rPr>
              <a:t>personali</a:t>
            </a:r>
            <a:r>
              <a:rPr lang="en-GB" sz="1200" b="1" dirty="0">
                <a:solidFill>
                  <a:srgbClr val="3F3F3F"/>
                </a:solidFill>
              </a:rPr>
              <a:t> </a:t>
            </a:r>
            <a:r>
              <a:rPr lang="en-GB" sz="1200" dirty="0">
                <a:solidFill>
                  <a:srgbClr val="3F3F3F"/>
                </a:solidFill>
              </a:rPr>
              <a:t>come il </a:t>
            </a:r>
            <a:r>
              <a:rPr lang="en-GB" sz="1200" dirty="0" err="1">
                <a:solidFill>
                  <a:srgbClr val="3F3F3F"/>
                </a:solidFill>
              </a:rPr>
              <a:t>tuo</a:t>
            </a:r>
            <a:r>
              <a:rPr lang="en-GB" sz="1200" dirty="0">
                <a:solidFill>
                  <a:srgbClr val="3F3F3F"/>
                </a:solidFill>
              </a:rPr>
              <a:t> </a:t>
            </a:r>
            <a:r>
              <a:rPr lang="en-GB" sz="1200" dirty="0" err="1">
                <a:solidFill>
                  <a:srgbClr val="3F3F3F"/>
                </a:solidFill>
              </a:rPr>
              <a:t>indirizzo</a:t>
            </a:r>
            <a:r>
              <a:rPr lang="en-GB" sz="1200" dirty="0">
                <a:solidFill>
                  <a:srgbClr val="3F3F3F"/>
                </a:solidFill>
              </a:rPr>
              <a:t> o </a:t>
            </a:r>
            <a:r>
              <a:rPr lang="en-GB" sz="1200" dirty="0" err="1">
                <a:solidFill>
                  <a:srgbClr val="3F3F3F"/>
                </a:solidFill>
              </a:rPr>
              <a:t>numero</a:t>
            </a:r>
            <a:r>
              <a:rPr lang="en-GB" sz="1200" dirty="0">
                <a:solidFill>
                  <a:srgbClr val="3F3F3F"/>
                </a:solidFill>
              </a:rPr>
              <a:t> di </a:t>
            </a:r>
            <a:r>
              <a:rPr lang="en-GB" sz="1200" dirty="0" err="1">
                <a:solidFill>
                  <a:srgbClr val="3F3F3F"/>
                </a:solidFill>
              </a:rPr>
              <a:t>telefono</a:t>
            </a:r>
            <a:r>
              <a:rPr lang="en-GB" sz="1200" dirty="0">
                <a:solidFill>
                  <a:srgbClr val="3F3F3F"/>
                </a:solidFill>
              </a:rPr>
              <a:t>.
Per </a:t>
            </a:r>
            <a:r>
              <a:rPr lang="en-GB" sz="1200" dirty="0" err="1">
                <a:solidFill>
                  <a:srgbClr val="3F3F3F"/>
                </a:solidFill>
              </a:rPr>
              <a:t>quanto</a:t>
            </a:r>
            <a:r>
              <a:rPr lang="en-GB" sz="1200" dirty="0">
                <a:solidFill>
                  <a:srgbClr val="3F3F3F"/>
                </a:solidFill>
              </a:rPr>
              <a:t> </a:t>
            </a:r>
            <a:r>
              <a:rPr lang="en-GB" sz="1200" dirty="0" err="1">
                <a:solidFill>
                  <a:srgbClr val="3F3F3F"/>
                </a:solidFill>
              </a:rPr>
              <a:t>possibile</a:t>
            </a:r>
            <a:r>
              <a:rPr lang="en-GB" sz="1200" dirty="0">
                <a:solidFill>
                  <a:srgbClr val="3F3F3F"/>
                </a:solidFill>
              </a:rPr>
              <a:t>, </a:t>
            </a:r>
            <a:r>
              <a:rPr lang="en-GB" sz="1200" dirty="0" err="1">
                <a:solidFill>
                  <a:srgbClr val="3F3F3F"/>
                </a:solidFill>
              </a:rPr>
              <a:t>mantieni</a:t>
            </a:r>
            <a:r>
              <a:rPr lang="en-GB" sz="1200" dirty="0">
                <a:solidFill>
                  <a:srgbClr val="3F3F3F"/>
                </a:solidFill>
              </a:rPr>
              <a:t> i </a:t>
            </a:r>
            <a:r>
              <a:rPr lang="en-GB" sz="1200" dirty="0" err="1">
                <a:solidFill>
                  <a:srgbClr val="3F3F3F"/>
                </a:solidFill>
              </a:rPr>
              <a:t>tuoi</a:t>
            </a:r>
            <a:r>
              <a:rPr lang="en-GB" sz="1200" dirty="0">
                <a:solidFill>
                  <a:srgbClr val="3F3F3F"/>
                </a:solidFill>
              </a:rPr>
              <a:t> account </a:t>
            </a:r>
            <a:r>
              <a:rPr lang="en-GB" sz="1200" dirty="0" err="1">
                <a:solidFill>
                  <a:srgbClr val="3F3F3F"/>
                </a:solidFill>
              </a:rPr>
              <a:t>visibili</a:t>
            </a:r>
            <a:r>
              <a:rPr lang="en-GB" sz="1200" dirty="0">
                <a:solidFill>
                  <a:srgbClr val="3F3F3F"/>
                </a:solidFill>
              </a:rPr>
              <a:t> solo alle </a:t>
            </a:r>
            <a:r>
              <a:rPr lang="en-GB" sz="1200" dirty="0" err="1">
                <a:solidFill>
                  <a:srgbClr val="3F3F3F"/>
                </a:solidFill>
              </a:rPr>
              <a:t>persone</a:t>
            </a:r>
            <a:r>
              <a:rPr lang="en-GB" sz="1200" dirty="0">
                <a:solidFill>
                  <a:srgbClr val="3F3F3F"/>
                </a:solidFill>
              </a:rPr>
              <a:t> che </a:t>
            </a:r>
            <a:r>
              <a:rPr lang="en-GB" sz="1200" dirty="0" err="1">
                <a:solidFill>
                  <a:srgbClr val="3F3F3F"/>
                </a:solidFill>
              </a:rPr>
              <a:t>conosci</a:t>
            </a:r>
            <a:r>
              <a:rPr lang="en-GB" sz="1200" dirty="0">
                <a:solidFill>
                  <a:srgbClr val="3F3F3F"/>
                </a:solidFill>
              </a:rPr>
              <a:t> </a:t>
            </a:r>
            <a:r>
              <a:rPr lang="en-GB" sz="1200" dirty="0" err="1">
                <a:solidFill>
                  <a:srgbClr val="3F3F3F"/>
                </a:solidFill>
              </a:rPr>
              <a:t>modificando</a:t>
            </a:r>
            <a:r>
              <a:rPr lang="en-GB" sz="1200" dirty="0">
                <a:solidFill>
                  <a:srgbClr val="3F3F3F"/>
                </a:solidFill>
              </a:rPr>
              <a:t> le </a:t>
            </a:r>
            <a:r>
              <a:rPr lang="en-GB" sz="1200" b="1" dirty="0" err="1">
                <a:solidFill>
                  <a:srgbClr val="3F3F3F"/>
                </a:solidFill>
              </a:rPr>
              <a:t>impostazioni</a:t>
            </a:r>
            <a:r>
              <a:rPr lang="en-GB" sz="1200" b="1" dirty="0">
                <a:solidFill>
                  <a:srgbClr val="3F3F3F"/>
                </a:solidFill>
              </a:rPr>
              <a:t> </a:t>
            </a:r>
            <a:r>
              <a:rPr lang="en-GB" sz="1200" b="1" dirty="0" err="1">
                <a:solidFill>
                  <a:srgbClr val="3F3F3F"/>
                </a:solidFill>
              </a:rPr>
              <a:t>sulla</a:t>
            </a:r>
            <a:r>
              <a:rPr lang="en-GB" sz="1200" b="1" dirty="0">
                <a:solidFill>
                  <a:srgbClr val="3F3F3F"/>
                </a:solidFill>
              </a:rPr>
              <a:t> privacy.</a:t>
            </a:r>
            <a:r>
              <a:rPr lang="en-GB" sz="1200" dirty="0">
                <a:solidFill>
                  <a:srgbClr val="3F3F3F"/>
                </a:solidFill>
              </a:rPr>
              <a:t>
</a:t>
            </a:r>
            <a:r>
              <a:rPr lang="en-GB" sz="1200" dirty="0" err="1">
                <a:solidFill>
                  <a:srgbClr val="3F3F3F"/>
                </a:solidFill>
              </a:rPr>
              <a:t>Controlla</a:t>
            </a:r>
            <a:r>
              <a:rPr lang="en-GB" sz="1200" dirty="0">
                <a:solidFill>
                  <a:srgbClr val="3F3F3F"/>
                </a:solidFill>
              </a:rPr>
              <a:t> le </a:t>
            </a:r>
            <a:r>
              <a:rPr lang="en-GB" sz="1200" b="1" dirty="0" err="1">
                <a:solidFill>
                  <a:srgbClr val="3F3F3F"/>
                </a:solidFill>
              </a:rPr>
              <a:t>regole</a:t>
            </a:r>
            <a:r>
              <a:rPr lang="en-GB" sz="1200" dirty="0">
                <a:solidFill>
                  <a:srgbClr val="3F3F3F"/>
                </a:solidFill>
              </a:rPr>
              <a:t> di </a:t>
            </a:r>
            <a:r>
              <a:rPr lang="en-GB" sz="1200" dirty="0" err="1">
                <a:solidFill>
                  <a:srgbClr val="3F3F3F"/>
                </a:solidFill>
              </a:rPr>
              <a:t>ogni</a:t>
            </a:r>
            <a:r>
              <a:rPr lang="en-GB" sz="1200" dirty="0">
                <a:solidFill>
                  <a:srgbClr val="3F3F3F"/>
                </a:solidFill>
              </a:rPr>
              <a:t> social network; </a:t>
            </a:r>
            <a:r>
              <a:rPr lang="en-GB" sz="1200" dirty="0" err="1">
                <a:solidFill>
                  <a:srgbClr val="3F3F3F"/>
                </a:solidFill>
              </a:rPr>
              <a:t>spesso</a:t>
            </a:r>
            <a:r>
              <a:rPr lang="en-GB" sz="1200" dirty="0">
                <a:solidFill>
                  <a:srgbClr val="3F3F3F"/>
                </a:solidFill>
              </a:rPr>
              <a:t> le </a:t>
            </a:r>
            <a:r>
              <a:rPr lang="en-GB" sz="1200" dirty="0" err="1">
                <a:solidFill>
                  <a:srgbClr val="3F3F3F"/>
                </a:solidFill>
              </a:rPr>
              <a:t>regole</a:t>
            </a:r>
            <a:r>
              <a:rPr lang="en-GB" sz="1200" dirty="0">
                <a:solidFill>
                  <a:srgbClr val="3F3F3F"/>
                </a:solidFill>
              </a:rPr>
              <a:t> </a:t>
            </a:r>
            <a:r>
              <a:rPr lang="en-GB" sz="1200" dirty="0" err="1">
                <a:solidFill>
                  <a:srgbClr val="3F3F3F"/>
                </a:solidFill>
              </a:rPr>
              <a:t>vengono</a:t>
            </a:r>
            <a:r>
              <a:rPr lang="en-GB" sz="1200" dirty="0">
                <a:solidFill>
                  <a:srgbClr val="3F3F3F"/>
                </a:solidFill>
              </a:rPr>
              <a:t> </a:t>
            </a:r>
            <a:r>
              <a:rPr lang="en-GB" sz="1200" dirty="0" err="1">
                <a:solidFill>
                  <a:srgbClr val="3F3F3F"/>
                </a:solidFill>
              </a:rPr>
              <a:t>infrante</a:t>
            </a:r>
            <a:r>
              <a:rPr lang="en-GB" sz="1200" dirty="0">
                <a:solidFill>
                  <a:srgbClr val="3F3F3F"/>
                </a:solidFill>
              </a:rPr>
              <a:t> a causa </a:t>
            </a:r>
            <a:r>
              <a:rPr lang="en-GB" sz="1200" dirty="0" err="1">
                <a:solidFill>
                  <a:srgbClr val="3F3F3F"/>
                </a:solidFill>
              </a:rPr>
              <a:t>dell’ignoranza</a:t>
            </a:r>
            <a:r>
              <a:rPr lang="en-GB" sz="1200" dirty="0">
                <a:solidFill>
                  <a:srgbClr val="3F3F3F"/>
                </a:solidFill>
              </a:rPr>
              <a:t>, ad </a:t>
            </a:r>
            <a:r>
              <a:rPr lang="en-GB" sz="1200" dirty="0" err="1">
                <a:solidFill>
                  <a:srgbClr val="3F3F3F"/>
                </a:solidFill>
              </a:rPr>
              <a:t>esempio</a:t>
            </a:r>
            <a:r>
              <a:rPr lang="en-GB" sz="1200" dirty="0">
                <a:solidFill>
                  <a:srgbClr val="3F3F3F"/>
                </a:solidFill>
              </a:rPr>
              <a:t> con </a:t>
            </a:r>
            <a:r>
              <a:rPr lang="en-GB" sz="1200" dirty="0" err="1">
                <a:solidFill>
                  <a:srgbClr val="3F3F3F"/>
                </a:solidFill>
              </a:rPr>
              <a:t>l’età</a:t>
            </a:r>
            <a:r>
              <a:rPr lang="en-GB" sz="1200" dirty="0">
                <a:solidFill>
                  <a:srgbClr val="3F3F3F"/>
                </a:solidFill>
              </a:rPr>
              <a:t> minima per la </a:t>
            </a:r>
            <a:r>
              <a:rPr lang="en-GB" sz="1200" dirty="0" err="1">
                <a:solidFill>
                  <a:srgbClr val="3F3F3F"/>
                </a:solidFill>
              </a:rPr>
              <a:t>registrazione</a:t>
            </a:r>
            <a:r>
              <a:rPr lang="en-GB" sz="1200" dirty="0">
                <a:solidFill>
                  <a:srgbClr val="3F3F3F"/>
                </a:solidFill>
              </a:rPr>
              <a:t>. </a:t>
            </a:r>
            <a:r>
              <a:rPr lang="en-GB" sz="1200" dirty="0" err="1">
                <a:solidFill>
                  <a:srgbClr val="3F3F3F"/>
                </a:solidFill>
              </a:rPr>
              <a:t>Conosci</a:t>
            </a:r>
            <a:r>
              <a:rPr lang="en-GB" sz="1200" dirty="0">
                <a:solidFill>
                  <a:srgbClr val="3F3F3F"/>
                </a:solidFill>
              </a:rPr>
              <a:t> i </a:t>
            </a:r>
            <a:r>
              <a:rPr lang="en-GB" sz="1200" dirty="0" err="1">
                <a:solidFill>
                  <a:srgbClr val="3F3F3F"/>
                </a:solidFill>
              </a:rPr>
              <a:t>tuoi</a:t>
            </a:r>
            <a:r>
              <a:rPr lang="en-GB" sz="1200" dirty="0">
                <a:solidFill>
                  <a:srgbClr val="3F3F3F"/>
                </a:solidFill>
              </a:rPr>
              <a:t> </a:t>
            </a:r>
            <a:r>
              <a:rPr lang="en-GB" sz="1200" b="1" dirty="0" err="1">
                <a:solidFill>
                  <a:srgbClr val="3F3F3F"/>
                </a:solidFill>
              </a:rPr>
              <a:t>diritti</a:t>
            </a:r>
            <a:r>
              <a:rPr lang="en-GB" sz="1200" dirty="0">
                <a:solidFill>
                  <a:srgbClr val="3F3F3F"/>
                </a:solidFill>
              </a:rPr>
              <a:t> e </a:t>
            </a:r>
            <a:r>
              <a:rPr lang="en-GB" sz="1200" b="1" dirty="0" err="1">
                <a:solidFill>
                  <a:srgbClr val="3F3F3F"/>
                </a:solidFill>
              </a:rPr>
              <a:t>doveri</a:t>
            </a:r>
            <a:r>
              <a:rPr lang="en-GB" sz="1200" dirty="0">
                <a:solidFill>
                  <a:srgbClr val="3F3F3F"/>
                </a:solidFill>
              </a:rPr>
              <a:t>.</a:t>
            </a:r>
            <a:endParaRPr sz="1200" dirty="0">
              <a:solidFill>
                <a:srgbClr val="3F3F3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Il </a:t>
            </a:r>
            <a:r>
              <a:rPr lang="en-GB" sz="2800" dirty="0" err="1"/>
              <a:t>lato</a:t>
            </a:r>
            <a:r>
              <a:rPr lang="en-GB" sz="2800" dirty="0"/>
              <a:t> </a:t>
            </a:r>
            <a:r>
              <a:rPr lang="en-GB" sz="2800" dirty="0" err="1"/>
              <a:t>nascosto</a:t>
            </a:r>
            <a:r>
              <a:rPr lang="en-GB" sz="2800" dirty="0"/>
              <a:t> </a:t>
            </a:r>
            <a:r>
              <a:rPr lang="en-GB" sz="2800" dirty="0" err="1"/>
              <a:t>dei</a:t>
            </a:r>
            <a:r>
              <a:rPr lang="en-GB" sz="2800" dirty="0"/>
              <a:t> social media</a:t>
            </a:r>
            <a:endParaRPr sz="2800" dirty="0"/>
          </a:p>
        </p:txBody>
      </p:sp>
      <p:sp>
        <p:nvSpPr>
          <p:cNvPr id="314" name="Google Shape;314;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it-IT" sz="2400" dirty="0"/>
              <a:t>Raccomandazioni</a:t>
            </a:r>
            <a:endParaRPr sz="1800" dirty="0"/>
          </a:p>
        </p:txBody>
      </p:sp>
      <p:sp>
        <p:nvSpPr>
          <p:cNvPr id="315" name="Google Shape;315;p19"/>
          <p:cNvSpPr/>
          <p:nvPr/>
        </p:nvSpPr>
        <p:spPr>
          <a:xfrm>
            <a:off x="4529463" y="1538683"/>
            <a:ext cx="4032448" cy="2436524"/>
          </a:xfrm>
          <a:custGeom>
            <a:avLst/>
            <a:gdLst/>
            <a:ahLst/>
            <a:cxnLst/>
            <a:rect l="l" t="t" r="r" b="b"/>
            <a:pathLst>
              <a:path w="4032448" h="2530629" extrusionOk="0">
                <a:moveTo>
                  <a:pt x="0" y="0"/>
                </a:moveTo>
                <a:cubicBezTo>
                  <a:pt x="219844" y="278"/>
                  <a:pt x="307376" y="907"/>
                  <a:pt x="551101" y="0"/>
                </a:cubicBezTo>
                <a:cubicBezTo>
                  <a:pt x="794826" y="-907"/>
                  <a:pt x="1096600" y="-10950"/>
                  <a:pt x="1263500" y="0"/>
                </a:cubicBezTo>
                <a:cubicBezTo>
                  <a:pt x="1430400" y="10950"/>
                  <a:pt x="1631683" y="-2750"/>
                  <a:pt x="1814602" y="0"/>
                </a:cubicBezTo>
                <a:cubicBezTo>
                  <a:pt x="1997521" y="2750"/>
                  <a:pt x="2173469" y="-10821"/>
                  <a:pt x="2446352" y="0"/>
                </a:cubicBezTo>
                <a:cubicBezTo>
                  <a:pt x="2719235" y="10821"/>
                  <a:pt x="2784946" y="1912"/>
                  <a:pt x="3037777" y="0"/>
                </a:cubicBezTo>
                <a:cubicBezTo>
                  <a:pt x="3290609" y="-1912"/>
                  <a:pt x="3758717" y="-2004"/>
                  <a:pt x="4032448" y="0"/>
                </a:cubicBezTo>
                <a:cubicBezTo>
                  <a:pt x="4035361" y="205896"/>
                  <a:pt x="4054201" y="453475"/>
                  <a:pt x="4032448" y="582045"/>
                </a:cubicBezTo>
                <a:cubicBezTo>
                  <a:pt x="4010695" y="710615"/>
                  <a:pt x="4052210" y="939156"/>
                  <a:pt x="4032448" y="1164089"/>
                </a:cubicBezTo>
                <a:cubicBezTo>
                  <a:pt x="4012686" y="1389022"/>
                  <a:pt x="4041572" y="1453235"/>
                  <a:pt x="4032448" y="1720828"/>
                </a:cubicBezTo>
                <a:cubicBezTo>
                  <a:pt x="4023324" y="1988421"/>
                  <a:pt x="4052190" y="2285839"/>
                  <a:pt x="4032448" y="2530629"/>
                </a:cubicBezTo>
                <a:cubicBezTo>
                  <a:pt x="3867109" y="2551146"/>
                  <a:pt x="3692621" y="2550885"/>
                  <a:pt x="3360373" y="2530629"/>
                </a:cubicBezTo>
                <a:cubicBezTo>
                  <a:pt x="3028125" y="2510373"/>
                  <a:pt x="2868152" y="2542382"/>
                  <a:pt x="2647974" y="2530629"/>
                </a:cubicBezTo>
                <a:cubicBezTo>
                  <a:pt x="2427796" y="2518876"/>
                  <a:pt x="2184568" y="2544868"/>
                  <a:pt x="2016224" y="2530629"/>
                </a:cubicBezTo>
                <a:cubicBezTo>
                  <a:pt x="1847880" y="2516391"/>
                  <a:pt x="1551162" y="2539494"/>
                  <a:pt x="1263500" y="2530629"/>
                </a:cubicBezTo>
                <a:cubicBezTo>
                  <a:pt x="975838" y="2521764"/>
                  <a:pt x="595984" y="2467742"/>
                  <a:pt x="0" y="2530629"/>
                </a:cubicBezTo>
                <a:cubicBezTo>
                  <a:pt x="-25285" y="2292641"/>
                  <a:pt x="-12951" y="2086626"/>
                  <a:pt x="0" y="1872665"/>
                </a:cubicBezTo>
                <a:cubicBezTo>
                  <a:pt x="12951" y="1658704"/>
                  <a:pt x="5392" y="1498856"/>
                  <a:pt x="0" y="1290621"/>
                </a:cubicBezTo>
                <a:cubicBezTo>
                  <a:pt x="-5392" y="1082386"/>
                  <a:pt x="16322" y="959662"/>
                  <a:pt x="0" y="708576"/>
                </a:cubicBezTo>
                <a:cubicBezTo>
                  <a:pt x="-16322" y="457491"/>
                  <a:pt x="-11340" y="324858"/>
                  <a:pt x="0" y="0"/>
                </a:cubicBezTo>
                <a:close/>
              </a:path>
            </a:pathLst>
          </a:custGeom>
          <a:noFill/>
          <a:ln w="12700" cap="flat" cmpd="sng">
            <a:solidFill>
              <a:srgbClr val="86BD70"/>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lnSpc>
                <a:spcPct val="150000"/>
              </a:lnSpc>
              <a:buClr>
                <a:srgbClr val="3F3F3F"/>
              </a:buClr>
              <a:buSzPts val="1200"/>
              <a:buFont typeface="Noto Sans Symbols"/>
              <a:buChar char="∙"/>
            </a:pPr>
            <a:r>
              <a:rPr lang="en-GB" sz="1200" b="1" dirty="0">
                <a:solidFill>
                  <a:srgbClr val="3F3F3F"/>
                </a:solidFill>
              </a:rPr>
              <a:t>Non </a:t>
            </a:r>
            <a:r>
              <a:rPr lang="en-GB" sz="1200" b="1" dirty="0" err="1">
                <a:solidFill>
                  <a:srgbClr val="3F3F3F"/>
                </a:solidFill>
              </a:rPr>
              <a:t>pubblicare</a:t>
            </a:r>
            <a:r>
              <a:rPr lang="en-GB" sz="1200" b="1" dirty="0">
                <a:solidFill>
                  <a:srgbClr val="3F3F3F"/>
                </a:solidFill>
              </a:rPr>
              <a:t> </a:t>
            </a:r>
            <a:r>
              <a:rPr lang="en-GB" sz="1200" b="1" dirty="0" err="1">
                <a:solidFill>
                  <a:srgbClr val="3F3F3F"/>
                </a:solidFill>
              </a:rPr>
              <a:t>foto</a:t>
            </a:r>
            <a:r>
              <a:rPr lang="en-GB" sz="1200" b="1" dirty="0">
                <a:solidFill>
                  <a:srgbClr val="3F3F3F"/>
                </a:solidFill>
              </a:rPr>
              <a:t> intime o private, </a:t>
            </a:r>
            <a:r>
              <a:rPr lang="en-GB" sz="1200" dirty="0">
                <a:solidFill>
                  <a:srgbClr val="3F3F3F"/>
                </a:solidFill>
              </a:rPr>
              <a:t>o </a:t>
            </a:r>
            <a:r>
              <a:rPr lang="en-GB" sz="1200" dirty="0" err="1">
                <a:solidFill>
                  <a:srgbClr val="3F3F3F"/>
                </a:solidFill>
              </a:rPr>
              <a:t>foto</a:t>
            </a:r>
            <a:r>
              <a:rPr lang="en-GB" sz="1200" dirty="0">
                <a:solidFill>
                  <a:srgbClr val="3F3F3F"/>
                </a:solidFill>
              </a:rPr>
              <a:t> di </a:t>
            </a:r>
            <a:r>
              <a:rPr lang="en-GB" sz="1200" dirty="0" err="1">
                <a:solidFill>
                  <a:srgbClr val="3F3F3F"/>
                </a:solidFill>
              </a:rPr>
              <a:t>altre</a:t>
            </a:r>
            <a:r>
              <a:rPr lang="en-GB" sz="1200" dirty="0">
                <a:solidFill>
                  <a:srgbClr val="3F3F3F"/>
                </a:solidFill>
              </a:rPr>
              <a:t> </a:t>
            </a:r>
            <a:r>
              <a:rPr lang="en-GB" sz="1200" dirty="0" err="1">
                <a:solidFill>
                  <a:srgbClr val="3F3F3F"/>
                </a:solidFill>
              </a:rPr>
              <a:t>persone</a:t>
            </a:r>
            <a:r>
              <a:rPr lang="en-GB" sz="1200" dirty="0">
                <a:solidFill>
                  <a:srgbClr val="3F3F3F"/>
                </a:solidFill>
              </a:rPr>
              <a:t> senza il </a:t>
            </a:r>
            <a:r>
              <a:rPr lang="en-GB" sz="1200" dirty="0" err="1">
                <a:solidFill>
                  <a:srgbClr val="3F3F3F"/>
                </a:solidFill>
              </a:rPr>
              <a:t>loro</a:t>
            </a:r>
            <a:r>
              <a:rPr lang="en-GB" sz="1200" dirty="0">
                <a:solidFill>
                  <a:srgbClr val="3F3F3F"/>
                </a:solidFill>
              </a:rPr>
              <a:t> </a:t>
            </a:r>
            <a:r>
              <a:rPr lang="en-GB" sz="1200" b="1" dirty="0" err="1">
                <a:solidFill>
                  <a:srgbClr val="3F3F3F"/>
                </a:solidFill>
              </a:rPr>
              <a:t>consenso</a:t>
            </a:r>
            <a:r>
              <a:rPr lang="en-GB" sz="1200" b="1" dirty="0">
                <a:solidFill>
                  <a:srgbClr val="3F3F3F"/>
                </a:solidFill>
              </a:rPr>
              <a:t>.</a:t>
            </a:r>
            <a:r>
              <a:rPr lang="en-GB" sz="1200" dirty="0">
                <a:solidFill>
                  <a:srgbClr val="3F3F3F"/>
                </a:solidFill>
              </a:rPr>
              <a:t>
</a:t>
            </a:r>
            <a:r>
              <a:rPr lang="en-GB" sz="1200" dirty="0" err="1">
                <a:solidFill>
                  <a:srgbClr val="3F3F3F"/>
                </a:solidFill>
              </a:rPr>
              <a:t>Scopri</a:t>
            </a:r>
            <a:r>
              <a:rPr lang="en-GB" sz="1200" dirty="0">
                <a:solidFill>
                  <a:srgbClr val="3F3F3F"/>
                </a:solidFill>
              </a:rPr>
              <a:t> </a:t>
            </a:r>
            <a:r>
              <a:rPr lang="en-GB" sz="1200" dirty="0" err="1">
                <a:solidFill>
                  <a:srgbClr val="3F3F3F"/>
                </a:solidFill>
              </a:rPr>
              <a:t>quali</a:t>
            </a:r>
            <a:r>
              <a:rPr lang="en-GB" sz="1200" dirty="0">
                <a:solidFill>
                  <a:srgbClr val="3F3F3F"/>
                </a:solidFill>
              </a:rPr>
              <a:t> </a:t>
            </a:r>
            <a:r>
              <a:rPr lang="en-GB" sz="1200" b="1" dirty="0" err="1">
                <a:solidFill>
                  <a:srgbClr val="3F3F3F"/>
                </a:solidFill>
              </a:rPr>
              <a:t>autorità</a:t>
            </a:r>
            <a:r>
              <a:rPr lang="en-GB" sz="1200" dirty="0">
                <a:solidFill>
                  <a:srgbClr val="3F3F3F"/>
                </a:solidFill>
                <a:latin typeface="Arial"/>
                <a:ea typeface="Arial"/>
                <a:cs typeface="Arial"/>
                <a:sym typeface="Arial"/>
              </a:rPr>
              <a:t> </a:t>
            </a:r>
            <a:r>
              <a:rPr lang="en-GB" sz="1200" dirty="0" err="1">
                <a:solidFill>
                  <a:srgbClr val="3F3F3F"/>
                </a:solidFill>
                <a:latin typeface="Arial"/>
                <a:ea typeface="Arial"/>
                <a:cs typeface="Arial"/>
                <a:sym typeface="Arial"/>
              </a:rPr>
              <a:t>d</a:t>
            </a:r>
            <a:r>
              <a:rPr lang="en-GB" sz="1200" dirty="0" err="1">
                <a:solidFill>
                  <a:srgbClr val="3F3F3F"/>
                </a:solidFill>
              </a:rPr>
              <a:t>ovresti</a:t>
            </a:r>
            <a:r>
              <a:rPr lang="en-GB" sz="1200" dirty="0">
                <a:solidFill>
                  <a:srgbClr val="3F3F3F"/>
                </a:solidFill>
              </a:rPr>
              <a:t> </a:t>
            </a:r>
            <a:r>
              <a:rPr lang="en-GB" sz="1200" dirty="0" err="1">
                <a:solidFill>
                  <a:srgbClr val="3F3F3F"/>
                </a:solidFill>
              </a:rPr>
              <a:t>contattare</a:t>
            </a:r>
            <a:r>
              <a:rPr lang="en-GB" sz="1200" dirty="0">
                <a:solidFill>
                  <a:srgbClr val="3F3F3F"/>
                </a:solidFill>
              </a:rPr>
              <a:t> se sei </a:t>
            </a:r>
            <a:r>
              <a:rPr lang="en-GB" sz="1200" dirty="0" err="1">
                <a:solidFill>
                  <a:srgbClr val="3F3F3F"/>
                </a:solidFill>
              </a:rPr>
              <a:t>testimone</a:t>
            </a:r>
            <a:r>
              <a:rPr lang="en-GB" sz="1200" dirty="0">
                <a:solidFill>
                  <a:srgbClr val="3F3F3F"/>
                </a:solidFill>
              </a:rPr>
              <a:t> di un </a:t>
            </a:r>
            <a:r>
              <a:rPr lang="en-GB" sz="1200" dirty="0" err="1">
                <a:solidFill>
                  <a:srgbClr val="3F3F3F"/>
                </a:solidFill>
              </a:rPr>
              <a:t>crimine</a:t>
            </a:r>
            <a:r>
              <a:rPr lang="en-GB" sz="1200" dirty="0">
                <a:solidFill>
                  <a:srgbClr val="3F3F3F"/>
                </a:solidFill>
              </a:rPr>
              <a:t> sui social media. </a:t>
            </a:r>
            <a:endParaRPr sz="1200" dirty="0">
              <a:solidFill>
                <a:srgbClr val="3F3F3F"/>
              </a:solidFill>
              <a:latin typeface="Calibri"/>
              <a:ea typeface="Calibri"/>
              <a:cs typeface="Calibri"/>
              <a:sym typeface="Calibri"/>
            </a:endParaRPr>
          </a:p>
          <a:p>
            <a:pPr marL="342900" lvl="0" indent="-342900" algn="just">
              <a:lnSpc>
                <a:spcPct val="150000"/>
              </a:lnSpc>
              <a:spcBef>
                <a:spcPts val="1000"/>
              </a:spcBef>
              <a:buClr>
                <a:srgbClr val="3F3F3F"/>
              </a:buClr>
              <a:buSzPts val="1200"/>
              <a:buFont typeface="Noto Sans Symbols"/>
              <a:buChar char="∙"/>
            </a:pPr>
            <a:r>
              <a:rPr lang="en-GB" sz="1200" b="1" dirty="0" err="1">
                <a:solidFill>
                  <a:srgbClr val="3F3F3F"/>
                </a:solidFill>
              </a:rPr>
              <a:t>Segnalare</a:t>
            </a:r>
            <a:r>
              <a:rPr lang="en-GB" sz="1200" b="1" dirty="0">
                <a:solidFill>
                  <a:srgbClr val="3F3F3F"/>
                </a:solidFill>
              </a:rPr>
              <a:t> </a:t>
            </a:r>
            <a:r>
              <a:rPr lang="en-GB" sz="1200" b="1" dirty="0" err="1">
                <a:solidFill>
                  <a:srgbClr val="3F3F3F"/>
                </a:solidFill>
              </a:rPr>
              <a:t>eventuali</a:t>
            </a:r>
            <a:r>
              <a:rPr lang="en-GB" sz="1200" b="1" dirty="0">
                <a:solidFill>
                  <a:srgbClr val="3F3F3F"/>
                </a:solidFill>
              </a:rPr>
              <a:t> </a:t>
            </a:r>
            <a:r>
              <a:rPr lang="en-GB" sz="1200" b="1" dirty="0" err="1">
                <a:solidFill>
                  <a:srgbClr val="3F3F3F"/>
                </a:solidFill>
              </a:rPr>
              <a:t>atti</a:t>
            </a:r>
            <a:r>
              <a:rPr lang="en-GB" sz="1200" b="1" dirty="0">
                <a:solidFill>
                  <a:srgbClr val="3F3F3F"/>
                </a:solidFill>
              </a:rPr>
              <a:t> </a:t>
            </a:r>
            <a:r>
              <a:rPr lang="en-GB" sz="1200" b="1" dirty="0" err="1">
                <a:solidFill>
                  <a:srgbClr val="3F3F3F"/>
                </a:solidFill>
              </a:rPr>
              <a:t>offensivi</a:t>
            </a:r>
            <a:r>
              <a:rPr lang="en-GB" sz="1200" b="1" dirty="0">
                <a:solidFill>
                  <a:srgbClr val="3F3F3F"/>
                </a:solidFill>
              </a:rPr>
              <a:t> o </a:t>
            </a:r>
            <a:r>
              <a:rPr lang="en-GB" sz="1200" b="1" dirty="0" err="1">
                <a:solidFill>
                  <a:srgbClr val="3F3F3F"/>
                </a:solidFill>
              </a:rPr>
              <a:t>possibili</a:t>
            </a:r>
            <a:r>
              <a:rPr lang="en-GB" sz="1200" b="1" dirty="0">
                <a:solidFill>
                  <a:srgbClr val="3F3F3F"/>
                </a:solidFill>
              </a:rPr>
              <a:t> </a:t>
            </a:r>
            <a:r>
              <a:rPr lang="en-GB" sz="1200" b="1" dirty="0" err="1">
                <a:solidFill>
                  <a:srgbClr val="3F3F3F"/>
                </a:solidFill>
              </a:rPr>
              <a:t>reati</a:t>
            </a:r>
            <a:r>
              <a:rPr lang="en-GB" sz="1200" dirty="0">
                <a:solidFill>
                  <a:srgbClr val="3F3F3F"/>
                </a:solidFill>
                <a:latin typeface="Arial"/>
                <a:ea typeface="Arial"/>
                <a:cs typeface="Arial"/>
                <a:sym typeface="Arial"/>
              </a:rPr>
              <a:t>.</a:t>
            </a:r>
            <a:r>
              <a:rPr lang="en-GB" sz="1200" b="1" dirty="0">
                <a:solidFill>
                  <a:srgbClr val="3F3F3F"/>
                </a:solidFill>
                <a:latin typeface="Arial"/>
                <a:ea typeface="Arial"/>
                <a:cs typeface="Arial"/>
                <a:sym typeface="Arial"/>
              </a:rPr>
              <a:t> </a:t>
            </a:r>
            <a:r>
              <a:rPr lang="en-GB" sz="1200" dirty="0">
                <a:solidFill>
                  <a:srgbClr val="3F3F3F"/>
                </a:solidFill>
              </a:rPr>
              <a:t>I social network </a:t>
            </a:r>
            <a:r>
              <a:rPr lang="en-GB" sz="1200" dirty="0" err="1">
                <a:solidFill>
                  <a:srgbClr val="3F3F3F"/>
                </a:solidFill>
              </a:rPr>
              <a:t>hanno</a:t>
            </a:r>
            <a:r>
              <a:rPr lang="en-GB" sz="1200" dirty="0">
                <a:solidFill>
                  <a:srgbClr val="3F3F3F"/>
                </a:solidFill>
              </a:rPr>
              <a:t> </a:t>
            </a:r>
            <a:r>
              <a:rPr lang="en-GB" sz="1200" dirty="0" err="1">
                <a:solidFill>
                  <a:srgbClr val="3F3F3F"/>
                </a:solidFill>
              </a:rPr>
              <a:t>anche</a:t>
            </a:r>
            <a:r>
              <a:rPr lang="en-GB" sz="1200" dirty="0">
                <a:solidFill>
                  <a:srgbClr val="3F3F3F"/>
                </a:solidFill>
              </a:rPr>
              <a:t> la </a:t>
            </a:r>
            <a:r>
              <a:rPr lang="en-GB" sz="1200" dirty="0" err="1">
                <a:solidFill>
                  <a:srgbClr val="3F3F3F"/>
                </a:solidFill>
              </a:rPr>
              <a:t>possibilità</a:t>
            </a:r>
            <a:r>
              <a:rPr lang="en-GB" sz="1200" dirty="0">
                <a:solidFill>
                  <a:srgbClr val="3F3F3F"/>
                </a:solidFill>
              </a:rPr>
              <a:t> di </a:t>
            </a:r>
            <a:r>
              <a:rPr lang="en-GB" sz="1200" dirty="0" err="1">
                <a:solidFill>
                  <a:srgbClr val="3F3F3F"/>
                </a:solidFill>
              </a:rPr>
              <a:t>bloccare</a:t>
            </a:r>
            <a:r>
              <a:rPr lang="en-GB" sz="1200" dirty="0">
                <a:solidFill>
                  <a:srgbClr val="3F3F3F"/>
                </a:solidFill>
              </a:rPr>
              <a:t> </a:t>
            </a:r>
            <a:r>
              <a:rPr lang="en-GB" sz="1200" dirty="0" err="1">
                <a:solidFill>
                  <a:srgbClr val="3F3F3F"/>
                </a:solidFill>
              </a:rPr>
              <a:t>gli</a:t>
            </a:r>
            <a:r>
              <a:rPr lang="en-GB" sz="1200" dirty="0">
                <a:solidFill>
                  <a:srgbClr val="3F3F3F"/>
                </a:solidFill>
              </a:rPr>
              <a:t> account se </a:t>
            </a:r>
            <a:r>
              <a:rPr lang="en-GB" sz="1200" dirty="0" err="1">
                <a:solidFill>
                  <a:srgbClr val="3F3F3F"/>
                </a:solidFill>
              </a:rPr>
              <a:t>ritieni</a:t>
            </a:r>
            <a:r>
              <a:rPr lang="en-GB" sz="1200" dirty="0">
                <a:solidFill>
                  <a:srgbClr val="3F3F3F"/>
                </a:solidFill>
              </a:rPr>
              <a:t> di </a:t>
            </a:r>
            <a:r>
              <a:rPr lang="en-GB" sz="1200" dirty="0" err="1">
                <a:solidFill>
                  <a:srgbClr val="3F3F3F"/>
                </a:solidFill>
              </a:rPr>
              <a:t>essere</a:t>
            </a:r>
            <a:r>
              <a:rPr lang="en-GB" sz="1200" dirty="0">
                <a:solidFill>
                  <a:srgbClr val="3F3F3F"/>
                </a:solidFill>
              </a:rPr>
              <a:t> </a:t>
            </a:r>
            <a:r>
              <a:rPr lang="en-GB" sz="1200" dirty="0" err="1">
                <a:solidFill>
                  <a:srgbClr val="3F3F3F"/>
                </a:solidFill>
              </a:rPr>
              <a:t>molestato</a:t>
            </a:r>
            <a:r>
              <a:rPr lang="en-GB" sz="1200" dirty="0">
                <a:solidFill>
                  <a:srgbClr val="3F3F3F"/>
                </a:solidFill>
              </a:rPr>
              <a:t> o </a:t>
            </a:r>
            <a:r>
              <a:rPr lang="en-GB" sz="1200" dirty="0" err="1">
                <a:solidFill>
                  <a:srgbClr val="3F3F3F"/>
                </a:solidFill>
              </a:rPr>
              <a:t>attaccato</a:t>
            </a:r>
            <a:r>
              <a:rPr lang="en-GB" sz="1200" dirty="0">
                <a:solidFill>
                  <a:srgbClr val="3F3F3F"/>
                </a:solidFill>
              </a:rPr>
              <a:t>.</a:t>
            </a:r>
            <a:endParaRPr sz="1200" dirty="0">
              <a:solidFill>
                <a:srgbClr val="3F3F3F"/>
              </a:solidFill>
              <a:latin typeface="Arial"/>
              <a:ea typeface="Arial"/>
              <a:cs typeface="Arial"/>
              <a:sym typeface="Arial"/>
            </a:endParaRPr>
          </a:p>
        </p:txBody>
      </p:sp>
      <p:pic>
        <p:nvPicPr>
          <p:cNvPr id="316" name="Google Shape;316;p19" descr="Una caricatura de una persona&#10;&#10;Descripción generada automáticamente con confianza med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544" y="1678063"/>
            <a:ext cx="3619834" cy="21577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b="0" i="0" u="none" strike="noStrike" cap="none">
                <a:solidFill>
                  <a:schemeClr val="dk1"/>
                </a:solidFill>
                <a:latin typeface="Arial"/>
                <a:ea typeface="Arial"/>
                <a:cs typeface="Arial"/>
                <a:sym typeface="Arial"/>
              </a:rPr>
              <a:t>Index</a:t>
            </a:r>
            <a:endParaRPr sz="3600" b="0" i="0" u="none" strike="noStrike" cap="none">
              <a:solidFill>
                <a:schemeClr val="dk1"/>
              </a:solidFill>
              <a:latin typeface="Arial"/>
              <a:ea typeface="Arial"/>
              <a:cs typeface="Arial"/>
              <a:sym typeface="Arial"/>
            </a:endParaRPr>
          </a:p>
        </p:txBody>
      </p:sp>
      <p:grpSp>
        <p:nvGrpSpPr>
          <p:cNvPr id="128" name="Google Shape;128;p2"/>
          <p:cNvGrpSpPr/>
          <p:nvPr/>
        </p:nvGrpSpPr>
        <p:grpSpPr>
          <a:xfrm>
            <a:off x="1974037" y="1275606"/>
            <a:ext cx="5256584" cy="736499"/>
            <a:chOff x="3131840" y="1491630"/>
            <a:chExt cx="5256584" cy="576064"/>
          </a:xfrm>
        </p:grpSpPr>
        <p:sp>
          <p:nvSpPr>
            <p:cNvPr id="129" name="Google Shape;129;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2"/>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1" name="Google Shape;131;p2"/>
          <p:cNvGrpSpPr/>
          <p:nvPr/>
        </p:nvGrpSpPr>
        <p:grpSpPr>
          <a:xfrm>
            <a:off x="1968282" y="2163706"/>
            <a:ext cx="5256584" cy="720000"/>
            <a:chOff x="3131840" y="1491630"/>
            <a:chExt cx="5256584" cy="576064"/>
          </a:xfrm>
        </p:grpSpPr>
        <p:sp>
          <p:nvSpPr>
            <p:cNvPr id="132" name="Google Shape;132;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2"/>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4" name="Google Shape;134;p2"/>
          <p:cNvGrpSpPr/>
          <p:nvPr/>
        </p:nvGrpSpPr>
        <p:grpSpPr>
          <a:xfrm>
            <a:off x="1958294" y="3051725"/>
            <a:ext cx="5256584" cy="720000"/>
            <a:chOff x="3131840" y="1491630"/>
            <a:chExt cx="5256584" cy="576064"/>
          </a:xfrm>
        </p:grpSpPr>
        <p:sp>
          <p:nvSpPr>
            <p:cNvPr id="135" name="Google Shape;135;p2"/>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2"/>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7" name="Google Shape;137;p2"/>
          <p:cNvSpPr txBox="1"/>
          <p:nvPr/>
        </p:nvSpPr>
        <p:spPr>
          <a:xfrm>
            <a:off x="1974037" y="1275607"/>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38" name="Google Shape;138;p2"/>
          <p:cNvSpPr txBox="1"/>
          <p:nvPr/>
        </p:nvSpPr>
        <p:spPr>
          <a:xfrm>
            <a:off x="1962527" y="21637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39" name="Google Shape;139;p2"/>
          <p:cNvSpPr txBox="1"/>
          <p:nvPr/>
        </p:nvSpPr>
        <p:spPr>
          <a:xfrm>
            <a:off x="1946784" y="305172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grpSp>
        <p:nvGrpSpPr>
          <p:cNvPr id="140" name="Google Shape;140;p2"/>
          <p:cNvGrpSpPr/>
          <p:nvPr/>
        </p:nvGrpSpPr>
        <p:grpSpPr>
          <a:xfrm>
            <a:off x="2694037" y="1356249"/>
            <a:ext cx="4392568" cy="730849"/>
            <a:chOff x="3851840" y="1356248"/>
            <a:chExt cx="4392568" cy="730849"/>
          </a:xfrm>
        </p:grpSpPr>
        <p:sp>
          <p:nvSpPr>
            <p:cNvPr id="141" name="Google Shape;141;p2"/>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3F3F3F"/>
                  </a:solidFill>
                  <a:latin typeface="Arial"/>
                  <a:ea typeface="Arial"/>
                  <a:cs typeface="Arial"/>
                  <a:sym typeface="Arial"/>
                </a:rPr>
                <a:t>Social media</a:t>
              </a:r>
              <a:endParaRPr sz="1400" b="1">
                <a:solidFill>
                  <a:srgbClr val="3F3F3F"/>
                </a:solidFill>
                <a:latin typeface="Arial"/>
                <a:ea typeface="Arial"/>
                <a:cs typeface="Arial"/>
                <a:sym typeface="Arial"/>
              </a:endParaRPr>
            </a:p>
          </p:txBody>
        </p:sp>
        <p:sp>
          <p:nvSpPr>
            <p:cNvPr id="142" name="Google Shape;142;p2"/>
            <p:cNvSpPr txBox="1"/>
            <p:nvPr/>
          </p:nvSpPr>
          <p:spPr>
            <a:xfrm>
              <a:off x="3851840" y="1625473"/>
              <a:ext cx="4392568" cy="461624"/>
            </a:xfrm>
            <a:prstGeom prst="rect">
              <a:avLst/>
            </a:prstGeom>
            <a:noFill/>
            <a:ln>
              <a:noFill/>
            </a:ln>
          </p:spPr>
          <p:txBody>
            <a:bodyPr spcFirstLastPara="1" wrap="square" lIns="91425" tIns="45700" rIns="91425" bIns="45700" anchor="t" anchorCtr="0">
              <a:spAutoFit/>
            </a:bodyPr>
            <a:lstStyle/>
            <a:p>
              <a:pPr lvl="0"/>
              <a:r>
                <a:rPr lang="en-GB" sz="1200" dirty="0">
                  <a:solidFill>
                    <a:srgbClr val="3F3F3F"/>
                  </a:solidFill>
                </a:rPr>
                <a:t>Cosa </a:t>
              </a:r>
              <a:r>
                <a:rPr lang="en-GB" sz="1200" dirty="0" err="1">
                  <a:solidFill>
                    <a:srgbClr val="3F3F3F"/>
                  </a:solidFill>
                </a:rPr>
                <a:t>sono</a:t>
              </a:r>
              <a:r>
                <a:rPr lang="en-GB" sz="1200" dirty="0">
                  <a:solidFill>
                    <a:srgbClr val="3F3F3F"/>
                  </a:solidFill>
                </a:rPr>
                <a:t>, tipi e </a:t>
              </a:r>
              <a:r>
                <a:rPr lang="en-GB" sz="1200" dirty="0" err="1">
                  <a:solidFill>
                    <a:srgbClr val="3F3F3F"/>
                  </a:solidFill>
                </a:rPr>
                <a:t>quali</a:t>
              </a:r>
              <a:r>
                <a:rPr lang="en-GB" sz="1200" dirty="0">
                  <a:solidFill>
                    <a:srgbClr val="3F3F3F"/>
                  </a:solidFill>
                </a:rPr>
                <a:t> </a:t>
              </a:r>
              <a:r>
                <a:rPr lang="en-GB" sz="1200" dirty="0" err="1">
                  <a:solidFill>
                    <a:srgbClr val="3F3F3F"/>
                  </a:solidFill>
                </a:rPr>
                <a:t>sono</a:t>
              </a:r>
              <a:r>
                <a:rPr lang="en-GB" sz="1200" dirty="0">
                  <a:solidFill>
                    <a:srgbClr val="3F3F3F"/>
                  </a:solidFill>
                </a:rPr>
                <a:t> i </a:t>
              </a:r>
              <a:r>
                <a:rPr lang="en-GB" sz="1200" dirty="0" err="1">
                  <a:solidFill>
                    <a:srgbClr val="3F3F3F"/>
                  </a:solidFill>
                </a:rPr>
                <a:t>più</a:t>
              </a:r>
              <a:r>
                <a:rPr lang="en-GB" sz="1200" dirty="0">
                  <a:solidFill>
                    <a:srgbClr val="3F3F3F"/>
                  </a:solidFill>
                </a:rPr>
                <a:t> </a:t>
              </a:r>
              <a:r>
                <a:rPr lang="en-GB" sz="1200" dirty="0" err="1">
                  <a:solidFill>
                    <a:srgbClr val="3F3F3F"/>
                  </a:solidFill>
                </a:rPr>
                <a:t>popolari</a:t>
              </a:r>
              <a:r>
                <a:rPr lang="en-GB" sz="1200" dirty="0">
                  <a:solidFill>
                    <a:srgbClr val="3F3F3F"/>
                  </a:solidFill>
                </a:rPr>
                <a:t>.
</a:t>
              </a:r>
              <a:endParaRPr sz="1200" dirty="0">
                <a:solidFill>
                  <a:srgbClr val="3F3F3F"/>
                </a:solidFill>
                <a:latin typeface="Arial"/>
                <a:ea typeface="Arial"/>
                <a:cs typeface="Arial"/>
                <a:sym typeface="Arial"/>
              </a:endParaRPr>
            </a:p>
          </p:txBody>
        </p:sp>
      </p:grpSp>
      <p:grpSp>
        <p:nvGrpSpPr>
          <p:cNvPr id="143" name="Google Shape;143;p2"/>
          <p:cNvGrpSpPr/>
          <p:nvPr/>
        </p:nvGrpSpPr>
        <p:grpSpPr>
          <a:xfrm>
            <a:off x="2694037" y="2250555"/>
            <a:ext cx="4392568" cy="730850"/>
            <a:chOff x="3851840" y="1356248"/>
            <a:chExt cx="4392568" cy="730851"/>
          </a:xfrm>
        </p:grpSpPr>
        <p:sp>
          <p:nvSpPr>
            <p:cNvPr id="144" name="Google Shape;144;p2"/>
            <p:cNvSpPr txBox="1"/>
            <p:nvPr/>
          </p:nvSpPr>
          <p:spPr>
            <a:xfrm>
              <a:off x="3851840" y="1356248"/>
              <a:ext cx="4392567" cy="523181"/>
            </a:xfrm>
            <a:prstGeom prst="rect">
              <a:avLst/>
            </a:prstGeom>
            <a:noFill/>
            <a:ln>
              <a:noFill/>
            </a:ln>
          </p:spPr>
          <p:txBody>
            <a:bodyPr spcFirstLastPara="1" wrap="square" lIns="91425" tIns="45700" rIns="91425" bIns="45700" anchor="t" anchorCtr="0">
              <a:spAutoFit/>
            </a:bodyPr>
            <a:lstStyle/>
            <a:p>
              <a:pPr lvl="0"/>
              <a:r>
                <a:rPr lang="en-GB" b="1" dirty="0" err="1">
                  <a:solidFill>
                    <a:srgbClr val="3F3F3F"/>
                  </a:solidFill>
                </a:rPr>
                <a:t>Usi</a:t>
              </a:r>
              <a:r>
                <a:rPr lang="en-GB" b="1" dirty="0">
                  <a:solidFill>
                    <a:srgbClr val="3F3F3F"/>
                  </a:solidFill>
                </a:rPr>
                <a:t> </a:t>
              </a:r>
              <a:r>
                <a:rPr lang="en-GB" b="1" dirty="0" err="1">
                  <a:solidFill>
                    <a:srgbClr val="3F3F3F"/>
                  </a:solidFill>
                </a:rPr>
                <a:t>dei</a:t>
              </a:r>
              <a:r>
                <a:rPr lang="en-GB" b="1" dirty="0">
                  <a:solidFill>
                    <a:srgbClr val="3F3F3F"/>
                  </a:solidFill>
                </a:rPr>
                <a:t> social media </a:t>
              </a:r>
              <a:r>
                <a:rPr lang="en-GB" b="1" dirty="0" err="1">
                  <a:solidFill>
                    <a:srgbClr val="3F3F3F"/>
                  </a:solidFill>
                </a:rPr>
                <a:t>nel</a:t>
              </a:r>
              <a:r>
                <a:rPr lang="en-GB" b="1" dirty="0">
                  <a:solidFill>
                    <a:srgbClr val="3F3F3F"/>
                  </a:solidFill>
                </a:rPr>
                <a:t> 21° </a:t>
              </a:r>
              <a:r>
                <a:rPr lang="en-GB" b="1" dirty="0" err="1">
                  <a:solidFill>
                    <a:srgbClr val="3F3F3F"/>
                  </a:solidFill>
                </a:rPr>
                <a:t>secolo</a:t>
              </a:r>
              <a:r>
                <a:rPr lang="en-GB" b="1" dirty="0">
                  <a:solidFill>
                    <a:srgbClr val="3F3F3F"/>
                  </a:solidFill>
                </a:rPr>
                <a:t>
</a:t>
              </a:r>
              <a:endParaRPr sz="1400" b="1" dirty="0">
                <a:solidFill>
                  <a:srgbClr val="3F3F3F"/>
                </a:solidFill>
                <a:latin typeface="Arial"/>
                <a:ea typeface="Arial"/>
                <a:cs typeface="Arial"/>
                <a:sym typeface="Arial"/>
              </a:endParaRPr>
            </a:p>
          </p:txBody>
        </p:sp>
        <p:sp>
          <p:nvSpPr>
            <p:cNvPr id="145" name="Google Shape;145;p2"/>
            <p:cNvSpPr txBox="1"/>
            <p:nvPr/>
          </p:nvSpPr>
          <p:spPr>
            <a:xfrm>
              <a:off x="3851840" y="1625474"/>
              <a:ext cx="4392568" cy="461625"/>
            </a:xfrm>
            <a:prstGeom prst="rect">
              <a:avLst/>
            </a:prstGeom>
            <a:noFill/>
            <a:ln>
              <a:noFill/>
            </a:ln>
          </p:spPr>
          <p:txBody>
            <a:bodyPr spcFirstLastPara="1" wrap="square" lIns="91425" tIns="45700" rIns="91425" bIns="45700" anchor="t" anchorCtr="0">
              <a:spAutoFit/>
            </a:bodyPr>
            <a:lstStyle/>
            <a:p>
              <a:pPr lvl="0"/>
              <a:r>
                <a:rPr lang="en-GB" sz="1200" dirty="0" err="1">
                  <a:solidFill>
                    <a:srgbClr val="3F3F3F"/>
                  </a:solidFill>
                </a:rPr>
                <a:t>Uso</a:t>
              </a:r>
              <a:r>
                <a:rPr lang="en-GB" sz="1200" dirty="0">
                  <a:solidFill>
                    <a:srgbClr val="3F3F3F"/>
                  </a:solidFill>
                </a:rPr>
                <a:t> </a:t>
              </a:r>
              <a:r>
                <a:rPr lang="en-GB" sz="1200" dirty="0" err="1">
                  <a:solidFill>
                    <a:srgbClr val="3F3F3F"/>
                  </a:solidFill>
                </a:rPr>
                <a:t>personale</a:t>
              </a:r>
              <a:r>
                <a:rPr lang="en-GB" sz="1200" dirty="0">
                  <a:solidFill>
                    <a:srgbClr val="3F3F3F"/>
                  </a:solidFill>
                </a:rPr>
                <a:t>, </a:t>
              </a:r>
              <a:r>
                <a:rPr lang="en-GB" sz="1200" dirty="0" err="1">
                  <a:solidFill>
                    <a:srgbClr val="3F3F3F"/>
                  </a:solidFill>
                </a:rPr>
                <a:t>professionale</a:t>
              </a:r>
              <a:r>
                <a:rPr lang="en-GB" sz="1200" dirty="0">
                  <a:solidFill>
                    <a:srgbClr val="3F3F3F"/>
                  </a:solidFill>
                </a:rPr>
                <a:t> e </a:t>
              </a:r>
              <a:r>
                <a:rPr lang="en-GB" sz="1200" dirty="0" err="1">
                  <a:solidFill>
                    <a:srgbClr val="3F3F3F"/>
                  </a:solidFill>
                </a:rPr>
                <a:t>lavorativo</a:t>
              </a:r>
              <a:r>
                <a:rPr lang="en-GB" sz="1200" dirty="0">
                  <a:solidFill>
                    <a:srgbClr val="3F3F3F"/>
                  </a:solidFill>
                </a:rPr>
                <a:t>.
</a:t>
              </a:r>
              <a:endParaRPr sz="1200" dirty="0">
                <a:solidFill>
                  <a:srgbClr val="3F3F3F"/>
                </a:solidFill>
                <a:latin typeface="Arial"/>
                <a:ea typeface="Arial"/>
                <a:cs typeface="Arial"/>
                <a:sym typeface="Arial"/>
              </a:endParaRPr>
            </a:p>
          </p:txBody>
        </p:sp>
      </p:grpSp>
      <p:grpSp>
        <p:nvGrpSpPr>
          <p:cNvPr id="146" name="Google Shape;146;p2"/>
          <p:cNvGrpSpPr/>
          <p:nvPr/>
        </p:nvGrpSpPr>
        <p:grpSpPr>
          <a:xfrm>
            <a:off x="2689804" y="3144779"/>
            <a:ext cx="4392568" cy="730849"/>
            <a:chOff x="3851840" y="1356248"/>
            <a:chExt cx="4392568" cy="730849"/>
          </a:xfrm>
        </p:grpSpPr>
        <p:sp>
          <p:nvSpPr>
            <p:cNvPr id="147" name="Google Shape;147;p2"/>
            <p:cNvSpPr txBox="1"/>
            <p:nvPr/>
          </p:nvSpPr>
          <p:spPr>
            <a:xfrm>
              <a:off x="3851840" y="1356248"/>
              <a:ext cx="4392567" cy="523180"/>
            </a:xfrm>
            <a:prstGeom prst="rect">
              <a:avLst/>
            </a:prstGeom>
            <a:noFill/>
            <a:ln>
              <a:noFill/>
            </a:ln>
          </p:spPr>
          <p:txBody>
            <a:bodyPr spcFirstLastPara="1" wrap="square" lIns="91425" tIns="45700" rIns="91425" bIns="45700" anchor="t" anchorCtr="0">
              <a:spAutoFit/>
            </a:bodyPr>
            <a:lstStyle/>
            <a:p>
              <a:pPr lvl="0"/>
              <a:r>
                <a:rPr lang="en-GB" b="1" dirty="0">
                  <a:solidFill>
                    <a:srgbClr val="3F3F3F"/>
                  </a:solidFill>
                </a:rPr>
                <a:t>Il </a:t>
              </a:r>
              <a:r>
                <a:rPr lang="en-GB" b="1" dirty="0" err="1">
                  <a:solidFill>
                    <a:srgbClr val="3F3F3F"/>
                  </a:solidFill>
                </a:rPr>
                <a:t>lato</a:t>
              </a:r>
              <a:r>
                <a:rPr lang="en-GB" b="1" dirty="0">
                  <a:solidFill>
                    <a:srgbClr val="3F3F3F"/>
                  </a:solidFill>
                </a:rPr>
                <a:t> </a:t>
              </a:r>
              <a:r>
                <a:rPr lang="en-GB" b="1" dirty="0" err="1">
                  <a:solidFill>
                    <a:srgbClr val="3F3F3F"/>
                  </a:solidFill>
                </a:rPr>
                <a:t>nascosto</a:t>
              </a:r>
              <a:r>
                <a:rPr lang="en-GB" b="1" dirty="0">
                  <a:solidFill>
                    <a:srgbClr val="3F3F3F"/>
                  </a:solidFill>
                </a:rPr>
                <a:t> </a:t>
              </a:r>
              <a:r>
                <a:rPr lang="en-GB" b="1" dirty="0" err="1">
                  <a:solidFill>
                    <a:srgbClr val="3F3F3F"/>
                  </a:solidFill>
                </a:rPr>
                <a:t>dei</a:t>
              </a:r>
              <a:r>
                <a:rPr lang="en-GB" b="1" dirty="0">
                  <a:solidFill>
                    <a:srgbClr val="3F3F3F"/>
                  </a:solidFill>
                </a:rPr>
                <a:t> social media
</a:t>
              </a:r>
              <a:endParaRPr sz="1400" b="1" dirty="0">
                <a:solidFill>
                  <a:srgbClr val="3F3F3F"/>
                </a:solidFill>
                <a:latin typeface="Arial"/>
                <a:ea typeface="Arial"/>
                <a:cs typeface="Arial"/>
                <a:sym typeface="Arial"/>
              </a:endParaRPr>
            </a:p>
          </p:txBody>
        </p:sp>
        <p:sp>
          <p:nvSpPr>
            <p:cNvPr id="148" name="Google Shape;148;p2"/>
            <p:cNvSpPr txBox="1"/>
            <p:nvPr/>
          </p:nvSpPr>
          <p:spPr>
            <a:xfrm>
              <a:off x="3851840" y="1625473"/>
              <a:ext cx="4392568" cy="461624"/>
            </a:xfrm>
            <a:prstGeom prst="rect">
              <a:avLst/>
            </a:prstGeom>
            <a:noFill/>
            <a:ln>
              <a:noFill/>
            </a:ln>
          </p:spPr>
          <p:txBody>
            <a:bodyPr spcFirstLastPara="1" wrap="square" lIns="91425" tIns="45700" rIns="91425" bIns="45700" anchor="t" anchorCtr="0">
              <a:spAutoFit/>
            </a:bodyPr>
            <a:lstStyle/>
            <a:p>
              <a:pPr lvl="0"/>
              <a:r>
                <a:rPr lang="en-GB" sz="1200" dirty="0" err="1">
                  <a:solidFill>
                    <a:srgbClr val="3F3F3F"/>
                  </a:solidFill>
                </a:rPr>
                <a:t>Rischi</a:t>
              </a:r>
              <a:r>
                <a:rPr lang="en-GB" sz="1200" dirty="0">
                  <a:solidFill>
                    <a:srgbClr val="3F3F3F"/>
                  </a:solidFill>
                </a:rPr>
                <a:t>, </a:t>
              </a:r>
              <a:r>
                <a:rPr lang="en-GB" sz="1200" dirty="0" err="1">
                  <a:solidFill>
                    <a:srgbClr val="3F3F3F"/>
                  </a:solidFill>
                </a:rPr>
                <a:t>reati</a:t>
              </a:r>
              <a:r>
                <a:rPr lang="en-GB" sz="1200" dirty="0">
                  <a:solidFill>
                    <a:srgbClr val="3F3F3F"/>
                  </a:solidFill>
                </a:rPr>
                <a:t> e </a:t>
              </a:r>
              <a:r>
                <a:rPr lang="en-GB" sz="1200" dirty="0" err="1">
                  <a:solidFill>
                    <a:srgbClr val="3F3F3F"/>
                  </a:solidFill>
                </a:rPr>
                <a:t>raccomandazioni</a:t>
              </a:r>
              <a:r>
                <a:rPr lang="en-GB" sz="1200" dirty="0">
                  <a:solidFill>
                    <a:srgbClr val="3F3F3F"/>
                  </a:solidFill>
                </a:rPr>
                <a:t>.
</a:t>
              </a:r>
              <a:endParaRPr sz="1200" dirty="0">
                <a:solidFill>
                  <a:srgbClr val="3F3F3F"/>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Quests</a:t>
            </a:r>
            <a:endParaRPr sz="2800" dirty="0"/>
          </a:p>
        </p:txBody>
      </p:sp>
      <p:sp>
        <p:nvSpPr>
          <p:cNvPr id="322" name="Google Shape;322;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a:t>Sulla base di </a:t>
            </a:r>
            <a:r>
              <a:rPr lang="en-GB" dirty="0" err="1"/>
              <a:t>ciò</a:t>
            </a:r>
            <a:r>
              <a:rPr lang="en-GB" dirty="0"/>
              <a:t> che </a:t>
            </a:r>
            <a:r>
              <a:rPr lang="en-GB" dirty="0" err="1"/>
              <a:t>hai</a:t>
            </a:r>
            <a:r>
              <a:rPr lang="en-GB" dirty="0"/>
              <a:t> </a:t>
            </a:r>
            <a:r>
              <a:rPr lang="en-GB" dirty="0" err="1"/>
              <a:t>studiato</a:t>
            </a:r>
            <a:r>
              <a:rPr lang="en-GB" dirty="0"/>
              <a:t> in </a:t>
            </a:r>
            <a:r>
              <a:rPr lang="en-GB" dirty="0" err="1"/>
              <a:t>questa</a:t>
            </a:r>
            <a:r>
              <a:rPr lang="en-GB" dirty="0"/>
              <a:t> </a:t>
            </a:r>
            <a:r>
              <a:rPr lang="en-GB" dirty="0" err="1"/>
              <a:t>unità</a:t>
            </a:r>
            <a:r>
              <a:rPr lang="en-GB" dirty="0"/>
              <a:t>, </a:t>
            </a:r>
            <a:r>
              <a:rPr lang="en-GB" dirty="0" err="1"/>
              <a:t>puoi</a:t>
            </a:r>
            <a:r>
              <a:rPr lang="en-GB" dirty="0"/>
              <a:t> </a:t>
            </a:r>
            <a:r>
              <a:rPr lang="en-GB" dirty="0" err="1"/>
              <a:t>risolvere</a:t>
            </a:r>
            <a:r>
              <a:rPr lang="en-GB" dirty="0"/>
              <a:t> </a:t>
            </a:r>
            <a:r>
              <a:rPr lang="en-GB" dirty="0" err="1"/>
              <a:t>gli</a:t>
            </a:r>
            <a:r>
              <a:rPr lang="en-GB" dirty="0"/>
              <a:t> </a:t>
            </a:r>
            <a:r>
              <a:rPr lang="en-GB" dirty="0" err="1"/>
              <a:t>esercizi</a:t>
            </a:r>
            <a:r>
              <a:rPr lang="en-GB" dirty="0"/>
              <a:t> </a:t>
            </a:r>
            <a:r>
              <a:rPr lang="en-GB" dirty="0" err="1"/>
              <a:t>nelle</a:t>
            </a:r>
            <a:r>
              <a:rPr lang="en-GB" dirty="0"/>
              <a:t> </a:t>
            </a:r>
            <a:r>
              <a:rPr lang="en-GB" dirty="0" err="1"/>
              <a:t>seguenti</a:t>
            </a:r>
            <a:r>
              <a:rPr lang="en-GB" dirty="0"/>
              <a:t> diapositive?</a:t>
            </a:r>
            <a:endParaRPr dirty="0"/>
          </a:p>
        </p:txBody>
      </p:sp>
      <p:grpSp>
        <p:nvGrpSpPr>
          <p:cNvPr id="323" name="Google Shape;323;p20"/>
          <p:cNvGrpSpPr/>
          <p:nvPr/>
        </p:nvGrpSpPr>
        <p:grpSpPr>
          <a:xfrm>
            <a:off x="1758855" y="1399721"/>
            <a:ext cx="5642572" cy="2726588"/>
            <a:chOff x="1521716" y="1275606"/>
            <a:chExt cx="5642572" cy="2726588"/>
          </a:xfrm>
        </p:grpSpPr>
        <p:grpSp>
          <p:nvGrpSpPr>
            <p:cNvPr id="324" name="Google Shape;324;p20"/>
            <p:cNvGrpSpPr/>
            <p:nvPr/>
          </p:nvGrpSpPr>
          <p:grpSpPr>
            <a:xfrm>
              <a:off x="1521716" y="1596158"/>
              <a:ext cx="3168352" cy="2406036"/>
              <a:chOff x="1521716" y="1596158"/>
              <a:chExt cx="3168352" cy="2406036"/>
            </a:xfrm>
          </p:grpSpPr>
          <p:grpSp>
            <p:nvGrpSpPr>
              <p:cNvPr id="325" name="Google Shape;325;p20"/>
              <p:cNvGrpSpPr/>
              <p:nvPr/>
            </p:nvGrpSpPr>
            <p:grpSpPr>
              <a:xfrm>
                <a:off x="1521716" y="1596158"/>
                <a:ext cx="3168352" cy="2406036"/>
                <a:chOff x="1691680" y="-1532706"/>
                <a:chExt cx="7101775" cy="5393065"/>
              </a:xfrm>
            </p:grpSpPr>
            <p:sp>
              <p:nvSpPr>
                <p:cNvPr id="326" name="Google Shape;326;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28" name="Google Shape;328;p20"/>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29" name="Google Shape;329;p20"/>
            <p:cNvGrpSpPr/>
            <p:nvPr/>
          </p:nvGrpSpPr>
          <p:grpSpPr>
            <a:xfrm>
              <a:off x="3995936" y="1275606"/>
              <a:ext cx="3168352" cy="2406036"/>
              <a:chOff x="3851920" y="1401130"/>
              <a:chExt cx="3168352" cy="2406036"/>
            </a:xfrm>
          </p:grpSpPr>
          <p:grpSp>
            <p:nvGrpSpPr>
              <p:cNvPr id="330" name="Google Shape;330;p20"/>
              <p:cNvGrpSpPr/>
              <p:nvPr/>
            </p:nvGrpSpPr>
            <p:grpSpPr>
              <a:xfrm rot="10800000">
                <a:off x="3851920" y="1401130"/>
                <a:ext cx="3168352" cy="2406036"/>
                <a:chOff x="1691680" y="-1532706"/>
                <a:chExt cx="7101775" cy="5393065"/>
              </a:xfrm>
            </p:grpSpPr>
            <p:sp>
              <p:nvSpPr>
                <p:cNvPr id="331" name="Google Shape;331;p20"/>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20"/>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33" name="Google Shape;333;p20"/>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sp>
        <p:nvSpPr>
          <p:cNvPr id="334" name="Google Shape;334;p20"/>
          <p:cNvSpPr/>
          <p:nvPr/>
        </p:nvSpPr>
        <p:spPr>
          <a:xfrm>
            <a:off x="4072185" y="2325122"/>
            <a:ext cx="1015912" cy="875786"/>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20"/>
          <p:cNvSpPr/>
          <p:nvPr/>
        </p:nvSpPr>
        <p:spPr>
          <a:xfrm>
            <a:off x="4414226" y="2721165"/>
            <a:ext cx="331830" cy="33233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20"/>
          <p:cNvSpPr txBox="1"/>
          <p:nvPr/>
        </p:nvSpPr>
        <p:spPr>
          <a:xfrm>
            <a:off x="4644008" y="1101973"/>
            <a:ext cx="4320480" cy="646290"/>
          </a:xfrm>
          <a:prstGeom prst="rect">
            <a:avLst/>
          </a:prstGeom>
          <a:noFill/>
          <a:ln>
            <a:noFill/>
          </a:ln>
        </p:spPr>
        <p:txBody>
          <a:bodyPr spcFirstLastPara="1" wrap="square" lIns="91425" tIns="45700" rIns="91425" bIns="45700" anchor="t" anchorCtr="0">
            <a:spAutoFit/>
          </a:bodyPr>
          <a:lstStyle/>
          <a:p>
            <a:pPr lvl="0"/>
            <a:r>
              <a:rPr lang="en-GB" sz="1200" dirty="0" err="1">
                <a:solidFill>
                  <a:srgbClr val="3F3F3F"/>
                </a:solidFill>
              </a:rPr>
              <a:t>Dovrai</a:t>
            </a:r>
            <a:r>
              <a:rPr lang="en-GB" sz="1200" dirty="0">
                <a:solidFill>
                  <a:srgbClr val="3F3F3F"/>
                </a:solidFill>
              </a:rPr>
              <a:t> </a:t>
            </a:r>
            <a:r>
              <a:rPr lang="en-GB" sz="1200" dirty="0" err="1">
                <a:solidFill>
                  <a:srgbClr val="3F3F3F"/>
                </a:solidFill>
              </a:rPr>
              <a:t>prendere</a:t>
            </a:r>
            <a:r>
              <a:rPr lang="en-GB" sz="1200" dirty="0">
                <a:solidFill>
                  <a:srgbClr val="3F3F3F"/>
                </a:solidFill>
              </a:rPr>
              <a:t> </a:t>
            </a:r>
            <a:r>
              <a:rPr lang="en-GB" sz="1200" dirty="0" err="1">
                <a:solidFill>
                  <a:srgbClr val="3F3F3F"/>
                </a:solidFill>
              </a:rPr>
              <a:t>decisioni</a:t>
            </a:r>
            <a:r>
              <a:rPr lang="en-GB" sz="1200" dirty="0">
                <a:solidFill>
                  <a:srgbClr val="3F3F3F"/>
                </a:solidFill>
              </a:rPr>
              <a:t> </a:t>
            </a:r>
            <a:r>
              <a:rPr lang="en-GB" sz="1200" dirty="0" err="1">
                <a:solidFill>
                  <a:srgbClr val="3F3F3F"/>
                </a:solidFill>
              </a:rPr>
              <a:t>su</a:t>
            </a:r>
            <a:r>
              <a:rPr lang="en-GB" sz="1200" dirty="0">
                <a:solidFill>
                  <a:srgbClr val="3F3F3F"/>
                </a:solidFill>
              </a:rPr>
              <a:t> </a:t>
            </a:r>
            <a:r>
              <a:rPr lang="en-GB" sz="1200" dirty="0" err="1">
                <a:solidFill>
                  <a:srgbClr val="3F3F3F"/>
                </a:solidFill>
              </a:rPr>
              <a:t>situazioni</a:t>
            </a:r>
            <a:r>
              <a:rPr lang="en-GB" sz="1200" dirty="0">
                <a:solidFill>
                  <a:srgbClr val="3F3F3F"/>
                </a:solidFill>
              </a:rPr>
              <a:t> complicate in cui </a:t>
            </a:r>
            <a:r>
              <a:rPr lang="en-GB" sz="1200" dirty="0" err="1">
                <a:solidFill>
                  <a:srgbClr val="3F3F3F"/>
                </a:solidFill>
              </a:rPr>
              <a:t>utilizzerai</a:t>
            </a:r>
            <a:r>
              <a:rPr lang="en-GB" sz="1200" dirty="0">
                <a:solidFill>
                  <a:srgbClr val="3F3F3F"/>
                </a:solidFill>
              </a:rPr>
              <a:t> le </a:t>
            </a:r>
            <a:r>
              <a:rPr lang="en-GB" sz="1200" dirty="0" err="1">
                <a:solidFill>
                  <a:srgbClr val="3F3F3F"/>
                </a:solidFill>
              </a:rPr>
              <a:t>conoscenze</a:t>
            </a:r>
            <a:r>
              <a:rPr lang="en-GB" sz="1200" dirty="0">
                <a:solidFill>
                  <a:srgbClr val="3F3F3F"/>
                </a:solidFill>
              </a:rPr>
              <a:t> che </a:t>
            </a:r>
            <a:r>
              <a:rPr lang="en-GB" sz="1200" dirty="0" err="1">
                <a:solidFill>
                  <a:srgbClr val="3F3F3F"/>
                </a:solidFill>
              </a:rPr>
              <a:t>hai</a:t>
            </a:r>
            <a:r>
              <a:rPr lang="en-GB" sz="1200" dirty="0">
                <a:solidFill>
                  <a:srgbClr val="3F3F3F"/>
                </a:solidFill>
              </a:rPr>
              <a:t> </a:t>
            </a:r>
            <a:r>
              <a:rPr lang="en-GB" sz="1200" dirty="0" err="1">
                <a:solidFill>
                  <a:srgbClr val="3F3F3F"/>
                </a:solidFill>
              </a:rPr>
              <a:t>acquisito</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37" name="Google Shape;337;p20"/>
          <p:cNvSpPr txBox="1"/>
          <p:nvPr/>
        </p:nvSpPr>
        <p:spPr>
          <a:xfrm>
            <a:off x="-76200" y="3982293"/>
            <a:ext cx="4648199" cy="646290"/>
          </a:xfrm>
          <a:prstGeom prst="rect">
            <a:avLst/>
          </a:prstGeom>
          <a:noFill/>
          <a:ln>
            <a:noFill/>
          </a:ln>
        </p:spPr>
        <p:txBody>
          <a:bodyPr spcFirstLastPara="1" wrap="square" lIns="91425" tIns="45700" rIns="91425" bIns="45700" anchor="t" anchorCtr="0">
            <a:spAutoFit/>
          </a:bodyPr>
          <a:lstStyle/>
          <a:p>
            <a:pPr lvl="0" algn="r"/>
            <a:r>
              <a:rPr lang="en-GB" sz="1200" dirty="0" err="1">
                <a:solidFill>
                  <a:srgbClr val="3F3F3F"/>
                </a:solidFill>
              </a:rPr>
              <a:t>Dovrai</a:t>
            </a:r>
            <a:r>
              <a:rPr lang="en-GB" sz="1200" dirty="0">
                <a:solidFill>
                  <a:srgbClr val="3F3F3F"/>
                </a:solidFill>
              </a:rPr>
              <a:t> </a:t>
            </a:r>
            <a:r>
              <a:rPr lang="en-GB" sz="1200" dirty="0" err="1">
                <a:solidFill>
                  <a:srgbClr val="3F3F3F"/>
                </a:solidFill>
              </a:rPr>
              <a:t>aprire</a:t>
            </a:r>
            <a:r>
              <a:rPr lang="en-GB" sz="1200" dirty="0">
                <a:solidFill>
                  <a:srgbClr val="3F3F3F"/>
                </a:solidFill>
              </a:rPr>
              <a:t> la </a:t>
            </a:r>
            <a:r>
              <a:rPr lang="en-GB" sz="1200" dirty="0" err="1">
                <a:solidFill>
                  <a:srgbClr val="3F3F3F"/>
                </a:solidFill>
              </a:rPr>
              <a:t>tua</a:t>
            </a:r>
            <a:r>
              <a:rPr lang="en-GB" sz="1200" dirty="0">
                <a:solidFill>
                  <a:srgbClr val="3F3F3F"/>
                </a:solidFill>
              </a:rPr>
              <a:t> </a:t>
            </a:r>
            <a:r>
              <a:rPr lang="en-GB" sz="1200" dirty="0" err="1">
                <a:solidFill>
                  <a:srgbClr val="3F3F3F"/>
                </a:solidFill>
              </a:rPr>
              <a:t>mente</a:t>
            </a:r>
            <a:r>
              <a:rPr lang="en-GB" sz="1200" dirty="0">
                <a:solidFill>
                  <a:srgbClr val="3F3F3F"/>
                </a:solidFill>
              </a:rPr>
              <a:t> e </a:t>
            </a:r>
            <a:r>
              <a:rPr lang="en-GB" sz="1200" dirty="0" err="1">
                <a:solidFill>
                  <a:srgbClr val="3F3F3F"/>
                </a:solidFill>
              </a:rPr>
              <a:t>pensare</a:t>
            </a:r>
            <a:r>
              <a:rPr lang="en-GB" sz="1200" dirty="0">
                <a:solidFill>
                  <a:srgbClr val="3F3F3F"/>
                </a:solidFill>
              </a:rPr>
              <a:t> come se </a:t>
            </a:r>
            <a:r>
              <a:rPr lang="en-GB" sz="1200" dirty="0" err="1">
                <a:solidFill>
                  <a:srgbClr val="3F3F3F"/>
                </a:solidFill>
              </a:rPr>
              <a:t>fossi</a:t>
            </a:r>
            <a:r>
              <a:rPr lang="en-GB" sz="1200" dirty="0">
                <a:solidFill>
                  <a:srgbClr val="3F3F3F"/>
                </a:solidFill>
              </a:rPr>
              <a:t> </a:t>
            </a:r>
            <a:r>
              <a:rPr lang="en-GB" sz="1200" dirty="0" err="1">
                <a:solidFill>
                  <a:srgbClr val="3F3F3F"/>
                </a:solidFill>
              </a:rPr>
              <a:t>davvero</a:t>
            </a:r>
            <a:r>
              <a:rPr lang="en-GB" sz="1200" dirty="0">
                <a:solidFill>
                  <a:srgbClr val="3F3F3F"/>
                </a:solidFill>
              </a:rPr>
              <a:t> in </a:t>
            </a:r>
            <a:r>
              <a:rPr lang="en-GB" sz="1200" dirty="0" err="1">
                <a:solidFill>
                  <a:srgbClr val="3F3F3F"/>
                </a:solidFill>
              </a:rPr>
              <a:t>quella</a:t>
            </a:r>
            <a:r>
              <a:rPr lang="en-GB" sz="1200" dirty="0">
                <a:solidFill>
                  <a:srgbClr val="3F3F3F"/>
                </a:solidFill>
              </a:rPr>
              <a:t> </a:t>
            </a:r>
            <a:r>
              <a:rPr lang="en-GB" sz="1200" dirty="0" err="1">
                <a:solidFill>
                  <a:srgbClr val="3F3F3F"/>
                </a:solidFill>
              </a:rPr>
              <a:t>situazione</a:t>
            </a:r>
            <a:r>
              <a:rPr lang="en-GB" sz="1200" dirty="0">
                <a:solidFill>
                  <a:srgbClr val="3F3F3F"/>
                </a:solidFill>
              </a:rPr>
              <a:t>, </a:t>
            </a:r>
            <a:r>
              <a:rPr lang="en-GB" sz="1200" dirty="0" err="1">
                <a:solidFill>
                  <a:srgbClr val="3F3F3F"/>
                </a:solidFill>
              </a:rPr>
              <a:t>usando</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strumento</a:t>
            </a:r>
            <a:r>
              <a:rPr lang="en-GB" sz="1200" dirty="0">
                <a:solidFill>
                  <a:srgbClr val="3F3F3F"/>
                </a:solidFill>
              </a:rPr>
              <a:t> </a:t>
            </a:r>
            <a:r>
              <a:rPr lang="en-GB" sz="1200" dirty="0" err="1">
                <a:solidFill>
                  <a:srgbClr val="3F3F3F"/>
                </a:solidFill>
              </a:rPr>
              <a:t>migliore</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cervello</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38" name="Google Shape;338;p20"/>
          <p:cNvSpPr txBox="1"/>
          <p:nvPr/>
        </p:nvSpPr>
        <p:spPr>
          <a:xfrm>
            <a:off x="2144843" y="3574869"/>
            <a:ext cx="2336966" cy="461624"/>
          </a:xfrm>
          <a:prstGeom prst="rect">
            <a:avLst/>
          </a:prstGeom>
          <a:noFill/>
          <a:ln>
            <a:noFill/>
          </a:ln>
        </p:spPr>
        <p:txBody>
          <a:bodyPr spcFirstLastPara="1" wrap="square" lIns="91425" tIns="45700" rIns="91425" bIns="45700" anchor="t" anchorCtr="0">
            <a:spAutoFit/>
          </a:bodyPr>
          <a:lstStyle/>
          <a:p>
            <a:pPr lvl="0" algn="r"/>
            <a:r>
              <a:rPr lang="en-GB" sz="1200" b="1" dirty="0" err="1">
                <a:solidFill>
                  <a:schemeClr val="lt1"/>
                </a:solidFill>
              </a:rPr>
              <a:t>Espandi</a:t>
            </a:r>
            <a:r>
              <a:rPr lang="en-GB" sz="1200" b="1" dirty="0">
                <a:solidFill>
                  <a:schemeClr val="lt1"/>
                </a:solidFill>
              </a:rPr>
              <a:t> il </a:t>
            </a:r>
            <a:r>
              <a:rPr lang="en-GB" sz="1200" b="1" dirty="0" err="1">
                <a:solidFill>
                  <a:schemeClr val="lt1"/>
                </a:solidFill>
              </a:rPr>
              <a:t>tuo</a:t>
            </a:r>
            <a:r>
              <a:rPr lang="en-GB" sz="1200" b="1" dirty="0">
                <a:solidFill>
                  <a:schemeClr val="lt1"/>
                </a:solidFill>
              </a:rPr>
              <a:t> </a:t>
            </a:r>
            <a:r>
              <a:rPr lang="en-GB" sz="1200" b="1" dirty="0" err="1">
                <a:solidFill>
                  <a:schemeClr val="lt1"/>
                </a:solidFill>
              </a:rPr>
              <a:t>pensiero</a:t>
            </a:r>
            <a:r>
              <a:rPr lang="en-GB" sz="1200" b="1" dirty="0">
                <a:solidFill>
                  <a:schemeClr val="lt1"/>
                </a:solidFill>
              </a:rPr>
              <a:t>
</a:t>
            </a:r>
            <a:endParaRPr sz="1200" b="1" dirty="0">
              <a:solidFill>
                <a:schemeClr val="lt1"/>
              </a:solidFill>
              <a:latin typeface="Arial"/>
              <a:ea typeface="Arial"/>
              <a:cs typeface="Arial"/>
              <a:sym typeface="Arial"/>
            </a:endParaRPr>
          </a:p>
        </p:txBody>
      </p:sp>
      <p:sp>
        <p:nvSpPr>
          <p:cNvPr id="339" name="Google Shape;339;p20"/>
          <p:cNvSpPr txBox="1"/>
          <p:nvPr/>
        </p:nvSpPr>
        <p:spPr>
          <a:xfrm>
            <a:off x="4669945" y="1674160"/>
            <a:ext cx="2336966" cy="461624"/>
          </a:xfrm>
          <a:prstGeom prst="rect">
            <a:avLst/>
          </a:prstGeom>
          <a:noFill/>
          <a:ln>
            <a:noFill/>
          </a:ln>
        </p:spPr>
        <p:txBody>
          <a:bodyPr spcFirstLastPara="1" wrap="square" lIns="91425" tIns="45700" rIns="91425" bIns="45700" anchor="t" anchorCtr="0">
            <a:spAutoFit/>
          </a:bodyPr>
          <a:lstStyle/>
          <a:p>
            <a:pPr lvl="0"/>
            <a:r>
              <a:rPr lang="en-GB" sz="1200" b="1" dirty="0" err="1">
                <a:solidFill>
                  <a:schemeClr val="lt1"/>
                </a:solidFill>
              </a:rPr>
              <a:t>Prendere</a:t>
            </a:r>
            <a:r>
              <a:rPr lang="en-GB" sz="1200" b="1" dirty="0">
                <a:solidFill>
                  <a:schemeClr val="lt1"/>
                </a:solidFill>
              </a:rPr>
              <a:t> </a:t>
            </a:r>
            <a:r>
              <a:rPr lang="en-GB" sz="1200" b="1" dirty="0" err="1">
                <a:solidFill>
                  <a:schemeClr val="lt1"/>
                </a:solidFill>
              </a:rPr>
              <a:t>decisioni</a:t>
            </a:r>
            <a:r>
              <a:rPr lang="en-GB" sz="1200" b="1" dirty="0">
                <a:solidFill>
                  <a:schemeClr val="lt1"/>
                </a:solidFill>
              </a:rPr>
              <a:t>
</a:t>
            </a:r>
            <a:endParaRPr sz="1200" b="1"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1: </a:t>
            </a:r>
            <a:r>
              <a:rPr lang="en-GB" sz="2800" dirty="0" err="1"/>
              <a:t>Usare</a:t>
            </a:r>
            <a:r>
              <a:rPr lang="en-GB" sz="2800" dirty="0"/>
              <a:t> i social media per </a:t>
            </a:r>
            <a:r>
              <a:rPr lang="en-GB" sz="2800" dirty="0" err="1"/>
              <a:t>ottenere</a:t>
            </a:r>
            <a:r>
              <a:rPr lang="en-GB" sz="2800" dirty="0"/>
              <a:t> un </a:t>
            </a:r>
            <a:r>
              <a:rPr lang="en-GB" sz="2800" dirty="0" err="1"/>
              <a:t>lavoro</a:t>
            </a:r>
            <a:endParaRPr dirty="0"/>
          </a:p>
        </p:txBody>
      </p:sp>
      <p:sp>
        <p:nvSpPr>
          <p:cNvPr id="345" name="Google Shape;345;p21"/>
          <p:cNvSpPr/>
          <p:nvPr/>
        </p:nvSpPr>
        <p:spPr>
          <a:xfrm>
            <a:off x="832752" y="1629993"/>
            <a:ext cx="7364555" cy="229723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err="1">
                <a:solidFill>
                  <a:srgbClr val="3F3F3F"/>
                </a:solidFill>
              </a:rPr>
              <a:t>Parliamo</a:t>
            </a:r>
            <a:r>
              <a:rPr lang="en-GB" sz="1200" dirty="0">
                <a:solidFill>
                  <a:srgbClr val="3F3F3F"/>
                </a:solidFill>
              </a:rPr>
              <a:t> di LinkedIn. Questo social network </a:t>
            </a:r>
            <a:r>
              <a:rPr lang="en-GB" sz="1200" dirty="0" err="1">
                <a:solidFill>
                  <a:srgbClr val="3F3F3F"/>
                </a:solidFill>
              </a:rPr>
              <a:t>professionale</a:t>
            </a:r>
            <a:r>
              <a:rPr lang="en-GB" sz="1200" dirty="0">
                <a:solidFill>
                  <a:srgbClr val="3F3F3F"/>
                </a:solidFill>
              </a:rPr>
              <a:t> </a:t>
            </a:r>
            <a:r>
              <a:rPr lang="en-GB" sz="1200" dirty="0" err="1">
                <a:solidFill>
                  <a:srgbClr val="3F3F3F"/>
                </a:solidFill>
              </a:rPr>
              <a:t>fondato</a:t>
            </a:r>
            <a:r>
              <a:rPr lang="en-GB" sz="1200" dirty="0">
                <a:solidFill>
                  <a:srgbClr val="3F3F3F"/>
                </a:solidFill>
              </a:rPr>
              <a:t> </a:t>
            </a:r>
            <a:r>
              <a:rPr lang="en-GB" sz="1200" dirty="0" err="1">
                <a:solidFill>
                  <a:srgbClr val="3F3F3F"/>
                </a:solidFill>
              </a:rPr>
              <a:t>nel</a:t>
            </a:r>
            <a:r>
              <a:rPr lang="en-GB" sz="1200" dirty="0">
                <a:solidFill>
                  <a:srgbClr val="3F3F3F"/>
                </a:solidFill>
              </a:rPr>
              <a:t> 2002 da Reid Hoffman e Konstantin Guericke ha </a:t>
            </a:r>
            <a:r>
              <a:rPr lang="en-GB" sz="1200" dirty="0" err="1">
                <a:solidFill>
                  <a:srgbClr val="3F3F3F"/>
                </a:solidFill>
              </a:rPr>
              <a:t>attualmente</a:t>
            </a:r>
            <a:r>
              <a:rPr lang="en-GB" sz="1200" dirty="0">
                <a:solidFill>
                  <a:srgbClr val="3F3F3F"/>
                </a:solidFill>
              </a:rPr>
              <a:t> </a:t>
            </a:r>
            <a:r>
              <a:rPr lang="en-GB" sz="1200" dirty="0" err="1">
                <a:solidFill>
                  <a:srgbClr val="3F3F3F"/>
                </a:solidFill>
              </a:rPr>
              <a:t>più</a:t>
            </a:r>
            <a:r>
              <a:rPr lang="en-GB" sz="1200" dirty="0">
                <a:solidFill>
                  <a:srgbClr val="3F3F3F"/>
                </a:solidFill>
              </a:rPr>
              <a:t> di 830 </a:t>
            </a:r>
            <a:r>
              <a:rPr lang="en-GB" sz="1200" dirty="0" err="1">
                <a:solidFill>
                  <a:srgbClr val="3F3F3F"/>
                </a:solidFill>
              </a:rPr>
              <a:t>milioni</a:t>
            </a:r>
            <a:r>
              <a:rPr lang="en-GB" sz="1200" dirty="0">
                <a:solidFill>
                  <a:srgbClr val="3F3F3F"/>
                </a:solidFill>
              </a:rPr>
              <a:t> di </a:t>
            </a:r>
            <a:r>
              <a:rPr lang="en-GB" sz="1200" dirty="0" err="1">
                <a:solidFill>
                  <a:srgbClr val="3F3F3F"/>
                </a:solidFill>
              </a:rPr>
              <a:t>membri</a:t>
            </a:r>
            <a:r>
              <a:rPr lang="en-GB" sz="1200" dirty="0">
                <a:solidFill>
                  <a:srgbClr val="3F3F3F"/>
                </a:solidFill>
              </a:rPr>
              <a:t> e </a:t>
            </a:r>
            <a:r>
              <a:rPr lang="en-GB" sz="1200" dirty="0" err="1">
                <a:solidFill>
                  <a:srgbClr val="3F3F3F"/>
                </a:solidFill>
              </a:rPr>
              <a:t>più</a:t>
            </a:r>
            <a:r>
              <a:rPr lang="en-GB" sz="1200" dirty="0">
                <a:solidFill>
                  <a:srgbClr val="3F3F3F"/>
                </a:solidFill>
              </a:rPr>
              <a:t> di 58 </a:t>
            </a:r>
            <a:r>
              <a:rPr lang="en-GB" sz="1200" dirty="0" err="1">
                <a:solidFill>
                  <a:srgbClr val="3F3F3F"/>
                </a:solidFill>
              </a:rPr>
              <a:t>milioni</a:t>
            </a:r>
            <a:r>
              <a:rPr lang="en-GB" sz="1200" dirty="0">
                <a:solidFill>
                  <a:srgbClr val="3F3F3F"/>
                </a:solidFill>
              </a:rPr>
              <a:t> di </a:t>
            </a:r>
            <a:r>
              <a:rPr lang="en-GB" sz="1200" dirty="0" err="1">
                <a:solidFill>
                  <a:srgbClr val="3F3F3F"/>
                </a:solidFill>
              </a:rPr>
              <a:t>aziende</a:t>
            </a:r>
            <a:r>
              <a:rPr lang="en-GB" sz="1200" dirty="0">
                <a:solidFill>
                  <a:srgbClr val="3F3F3F"/>
                </a:solidFill>
              </a:rPr>
              <a:t> registrate.</a:t>
            </a:r>
          </a:p>
          <a:p>
            <a:pPr lvl="0" algn="just">
              <a:lnSpc>
                <a:spcPct val="150000"/>
              </a:lnSpc>
            </a:pPr>
            <a:r>
              <a:rPr lang="en-GB" sz="1200" dirty="0">
                <a:solidFill>
                  <a:srgbClr val="3F3F3F"/>
                </a:solidFill>
              </a:rPr>
              <a:t>
LinkedIn </a:t>
            </a:r>
            <a:r>
              <a:rPr lang="en-GB" sz="1200" dirty="0" err="1">
                <a:solidFill>
                  <a:srgbClr val="3F3F3F"/>
                </a:solidFill>
              </a:rPr>
              <a:t>viene</a:t>
            </a:r>
            <a:r>
              <a:rPr lang="en-GB" sz="1200" dirty="0">
                <a:solidFill>
                  <a:srgbClr val="3F3F3F"/>
                </a:solidFill>
              </a:rPr>
              <a:t> </a:t>
            </a:r>
            <a:r>
              <a:rPr lang="en-GB" sz="1200" dirty="0" err="1">
                <a:solidFill>
                  <a:srgbClr val="3F3F3F"/>
                </a:solidFill>
              </a:rPr>
              <a:t>utilizzato</a:t>
            </a:r>
            <a:r>
              <a:rPr lang="en-GB" sz="1200" dirty="0">
                <a:solidFill>
                  <a:srgbClr val="3F3F3F"/>
                </a:solidFill>
              </a:rPr>
              <a:t> per </a:t>
            </a:r>
            <a:r>
              <a:rPr lang="en-GB" sz="1200" dirty="0" err="1">
                <a:solidFill>
                  <a:srgbClr val="3F3F3F"/>
                </a:solidFill>
              </a:rPr>
              <a:t>connettere</a:t>
            </a:r>
            <a:r>
              <a:rPr lang="en-GB" sz="1200" dirty="0">
                <a:solidFill>
                  <a:srgbClr val="3F3F3F"/>
                </a:solidFill>
              </a:rPr>
              <a:t> </a:t>
            </a:r>
            <a:r>
              <a:rPr lang="en-GB" sz="1200" dirty="0" err="1">
                <a:solidFill>
                  <a:srgbClr val="3F3F3F"/>
                </a:solidFill>
              </a:rPr>
              <a:t>professionisti</a:t>
            </a:r>
            <a:r>
              <a:rPr lang="en-GB" sz="1200" dirty="0">
                <a:solidFill>
                  <a:srgbClr val="3F3F3F"/>
                </a:solidFill>
              </a:rPr>
              <a:t> e </a:t>
            </a:r>
            <a:r>
              <a:rPr lang="en-GB" sz="1200" dirty="0" err="1">
                <a:solidFill>
                  <a:srgbClr val="3F3F3F"/>
                </a:solidFill>
              </a:rPr>
              <a:t>aziende</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ricerca</a:t>
            </a:r>
            <a:r>
              <a:rPr lang="en-GB" sz="1200" dirty="0">
                <a:solidFill>
                  <a:srgbClr val="3F3F3F"/>
                </a:solidFill>
              </a:rPr>
              <a:t> di </a:t>
            </a:r>
            <a:r>
              <a:rPr lang="en-GB" sz="1200" dirty="0" err="1">
                <a:solidFill>
                  <a:srgbClr val="3F3F3F"/>
                </a:solidFill>
              </a:rPr>
              <a:t>sinergie</a:t>
            </a:r>
            <a:r>
              <a:rPr lang="en-GB" sz="1200" dirty="0">
                <a:solidFill>
                  <a:srgbClr val="3F3F3F"/>
                </a:solidFill>
              </a:rPr>
              <a:t> </a:t>
            </a:r>
            <a:r>
              <a:rPr lang="en-GB" sz="1200" dirty="0" err="1">
                <a:solidFill>
                  <a:srgbClr val="3F3F3F"/>
                </a:solidFill>
              </a:rPr>
              <a:t>lavorative</a:t>
            </a:r>
            <a:r>
              <a:rPr lang="en-GB" sz="1200" dirty="0">
                <a:solidFill>
                  <a:srgbClr val="3F3F3F"/>
                </a:solidFill>
              </a:rPr>
              <a:t> e </a:t>
            </a:r>
            <a:r>
              <a:rPr lang="en-GB" sz="1200" dirty="0" err="1">
                <a:solidFill>
                  <a:srgbClr val="3F3F3F"/>
                </a:solidFill>
              </a:rPr>
              <a:t>nuove</a:t>
            </a:r>
            <a:r>
              <a:rPr lang="en-GB" sz="1200" dirty="0">
                <a:solidFill>
                  <a:srgbClr val="3F3F3F"/>
                </a:solidFill>
              </a:rPr>
              <a:t> </a:t>
            </a:r>
            <a:r>
              <a:rPr lang="en-GB" sz="1200" dirty="0" err="1">
                <a:solidFill>
                  <a:srgbClr val="3F3F3F"/>
                </a:solidFill>
              </a:rPr>
              <a:t>opportunità</a:t>
            </a:r>
            <a:r>
              <a:rPr lang="en-GB" sz="1200" dirty="0">
                <a:solidFill>
                  <a:srgbClr val="3F3F3F"/>
                </a:solidFill>
              </a:rPr>
              <a:t> di business. </a:t>
            </a:r>
            <a:r>
              <a:rPr lang="it-IT" sz="1200" dirty="0">
                <a:solidFill>
                  <a:srgbClr val="3F3F3F"/>
                </a:solidFill>
              </a:rPr>
              <a:t>Esistono quindi due tipi di profili: il profilo aziendale e il profilo utente. Inoltre, c'è una sezione molto interessante dedicata alla ricerca di lavoro, dove ogni giorno vengono pubblicate centinaia di offerte di lavoro alle quali gli utenti possono iscriversi.</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46" name="Google Shape;346;p21"/>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1"/>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Introduzione</a:t>
            </a:r>
            <a:r>
              <a:rPr lang="en-GB" sz="1800" b="1" dirty="0"/>
              <a:t>: di </a:t>
            </a:r>
            <a:r>
              <a:rPr lang="en-GB" sz="1800" b="1" dirty="0" err="1"/>
              <a:t>cosa</a:t>
            </a:r>
            <a:r>
              <a:rPr lang="en-GB" sz="1800" b="1" dirty="0"/>
              <a:t> </a:t>
            </a:r>
            <a:r>
              <a:rPr lang="en-GB" sz="1800" b="1" dirty="0" err="1"/>
              <a:t>si</a:t>
            </a:r>
            <a:r>
              <a:rPr lang="en-GB" sz="1800" b="1" dirty="0"/>
              <a:t> </a:t>
            </a:r>
            <a:r>
              <a:rPr lang="en-GB" sz="1800" b="1" dirty="0" err="1"/>
              <a:t>tratta</a:t>
            </a:r>
            <a:r>
              <a:rPr lang="en-GB" sz="1800" b="1" dirty="0"/>
              <a:t>?</a:t>
            </a:r>
            <a:endParaRPr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1: </a:t>
            </a:r>
            <a:r>
              <a:rPr lang="en-GB" sz="2800" dirty="0" err="1"/>
              <a:t>Usare</a:t>
            </a:r>
            <a:r>
              <a:rPr lang="en-GB" sz="2800" dirty="0"/>
              <a:t> i social media per </a:t>
            </a:r>
            <a:r>
              <a:rPr lang="en-GB" sz="2800" dirty="0" err="1"/>
              <a:t>ottenere</a:t>
            </a:r>
            <a:r>
              <a:rPr lang="en-GB" sz="2800" dirty="0"/>
              <a:t> un </a:t>
            </a:r>
            <a:r>
              <a:rPr lang="en-GB" sz="2800" dirty="0" err="1"/>
              <a:t>lavoro</a:t>
            </a:r>
            <a:endParaRPr dirty="0"/>
          </a:p>
        </p:txBody>
      </p:sp>
      <p:sp>
        <p:nvSpPr>
          <p:cNvPr id="353" name="Google Shape;353;p22"/>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a:solidFill>
                  <a:srgbClr val="3F3F3F"/>
                </a:solidFill>
              </a:rPr>
              <a:t>In </a:t>
            </a:r>
            <a:r>
              <a:rPr lang="en-GB" sz="1200" dirty="0" err="1">
                <a:solidFill>
                  <a:srgbClr val="3F3F3F"/>
                </a:solidFill>
              </a:rPr>
              <a:t>questa</a:t>
            </a:r>
            <a:r>
              <a:rPr lang="en-GB" sz="1200" dirty="0">
                <a:solidFill>
                  <a:srgbClr val="3F3F3F"/>
                </a:solidFill>
              </a:rPr>
              <a:t> </a:t>
            </a:r>
            <a:r>
              <a:rPr lang="en-GB" sz="1200" dirty="0" err="1">
                <a:solidFill>
                  <a:srgbClr val="3F3F3F"/>
                </a:solidFill>
              </a:rPr>
              <a:t>attività</a:t>
            </a:r>
            <a:r>
              <a:rPr lang="en-GB" sz="1200" dirty="0">
                <a:solidFill>
                  <a:srgbClr val="3F3F3F"/>
                </a:solidFill>
              </a:rPr>
              <a:t>, </a:t>
            </a:r>
            <a:r>
              <a:rPr lang="en-GB" sz="1200" dirty="0" err="1">
                <a:solidFill>
                  <a:srgbClr val="3F3F3F"/>
                </a:solidFill>
              </a:rPr>
              <a:t>ti</a:t>
            </a:r>
            <a:r>
              <a:rPr lang="en-GB" sz="1200" dirty="0">
                <a:solidFill>
                  <a:srgbClr val="3F3F3F"/>
                </a:solidFill>
              </a:rPr>
              <a:t> </a:t>
            </a:r>
            <a:r>
              <a:rPr lang="en-GB" sz="1200" dirty="0" err="1">
                <a:solidFill>
                  <a:srgbClr val="3F3F3F"/>
                </a:solidFill>
              </a:rPr>
              <a:t>guideremo</a:t>
            </a:r>
            <a:r>
              <a:rPr lang="en-GB" sz="1200" dirty="0">
                <a:solidFill>
                  <a:srgbClr val="3F3F3F"/>
                </a:solidFill>
              </a:rPr>
              <a:t> </a:t>
            </a:r>
            <a:r>
              <a:rPr lang="en-GB" sz="1200" dirty="0" err="1">
                <a:solidFill>
                  <a:srgbClr val="3F3F3F"/>
                </a:solidFill>
              </a:rPr>
              <a:t>attraverso</a:t>
            </a:r>
            <a:r>
              <a:rPr lang="en-GB" sz="1200" dirty="0">
                <a:solidFill>
                  <a:srgbClr val="3F3F3F"/>
                </a:solidFill>
              </a:rPr>
              <a:t> </a:t>
            </a:r>
            <a:r>
              <a:rPr lang="en-GB" sz="1200" b="1" dirty="0">
                <a:solidFill>
                  <a:srgbClr val="3F3F3F"/>
                </a:solidFill>
              </a:rPr>
              <a:t>la </a:t>
            </a:r>
            <a:r>
              <a:rPr lang="en-GB" sz="1200" b="1" dirty="0" err="1">
                <a:solidFill>
                  <a:srgbClr val="3F3F3F"/>
                </a:solidFill>
              </a:rPr>
              <a:t>creazione</a:t>
            </a:r>
            <a:r>
              <a:rPr lang="en-GB" sz="1200" b="1" dirty="0">
                <a:solidFill>
                  <a:srgbClr val="3F3F3F"/>
                </a:solidFill>
              </a:rPr>
              <a:t> del </a:t>
            </a:r>
            <a:r>
              <a:rPr lang="en-GB" sz="1200" b="1" dirty="0" err="1">
                <a:solidFill>
                  <a:srgbClr val="3F3F3F"/>
                </a:solidFill>
              </a:rPr>
              <a:t>tuo</a:t>
            </a:r>
            <a:r>
              <a:rPr lang="en-GB" sz="1200" b="1" dirty="0">
                <a:solidFill>
                  <a:srgbClr val="3F3F3F"/>
                </a:solidFill>
              </a:rPr>
              <a:t> </a:t>
            </a:r>
            <a:r>
              <a:rPr lang="en-GB" sz="1200" b="1" dirty="0" err="1">
                <a:solidFill>
                  <a:srgbClr val="3F3F3F"/>
                </a:solidFill>
              </a:rPr>
              <a:t>profilo</a:t>
            </a:r>
            <a:r>
              <a:rPr lang="en-GB" sz="1200" b="1" dirty="0">
                <a:solidFill>
                  <a:srgbClr val="3F3F3F"/>
                </a:solidFill>
              </a:rPr>
              <a:t> LinkedIn </a:t>
            </a:r>
            <a:r>
              <a:rPr lang="en-GB" sz="1200" b="1" dirty="0" err="1">
                <a:solidFill>
                  <a:srgbClr val="3F3F3F"/>
                </a:solidFill>
              </a:rPr>
              <a:t>professionale</a:t>
            </a:r>
            <a:r>
              <a:rPr lang="en-GB" sz="1200" dirty="0">
                <a:solidFill>
                  <a:srgbClr val="3F3F3F"/>
                </a:solidFill>
              </a:rPr>
              <a:t>, in modo che </a:t>
            </a:r>
            <a:r>
              <a:rPr lang="en-GB" sz="1200" dirty="0" err="1">
                <a:solidFill>
                  <a:srgbClr val="3F3F3F"/>
                </a:solidFill>
              </a:rPr>
              <a:t>tu</a:t>
            </a:r>
            <a:r>
              <a:rPr lang="en-GB" sz="1200" dirty="0">
                <a:solidFill>
                  <a:srgbClr val="3F3F3F"/>
                </a:solidFill>
              </a:rPr>
              <a:t> </a:t>
            </a:r>
            <a:r>
              <a:rPr lang="en-GB" sz="1200" dirty="0" err="1">
                <a:solidFill>
                  <a:srgbClr val="3F3F3F"/>
                </a:solidFill>
              </a:rPr>
              <a:t>possa</a:t>
            </a:r>
            <a:r>
              <a:rPr lang="en-GB" sz="1200" dirty="0">
                <a:solidFill>
                  <a:srgbClr val="3F3F3F"/>
                </a:solidFill>
              </a:rPr>
              <a:t> </a:t>
            </a:r>
            <a:r>
              <a:rPr lang="en-GB" sz="1200" dirty="0" err="1">
                <a:solidFill>
                  <a:srgbClr val="3F3F3F"/>
                </a:solidFill>
              </a:rPr>
              <a:t>usarlo</a:t>
            </a:r>
            <a:r>
              <a:rPr lang="en-GB" sz="1200" dirty="0">
                <a:solidFill>
                  <a:srgbClr val="3F3F3F"/>
                </a:solidFill>
              </a:rPr>
              <a:t> per </a:t>
            </a:r>
            <a:r>
              <a:rPr lang="en-GB" sz="1200" dirty="0" err="1">
                <a:solidFill>
                  <a:srgbClr val="3F3F3F"/>
                </a:solidFill>
              </a:rPr>
              <a:t>trovare</a:t>
            </a:r>
            <a:r>
              <a:rPr lang="en-GB" sz="1200" dirty="0">
                <a:solidFill>
                  <a:srgbClr val="3F3F3F"/>
                </a:solidFill>
              </a:rPr>
              <a:t> </a:t>
            </a:r>
            <a:r>
              <a:rPr lang="en-GB" sz="1200" dirty="0" err="1">
                <a:solidFill>
                  <a:srgbClr val="3F3F3F"/>
                </a:solidFill>
              </a:rPr>
              <a:t>opportunità</a:t>
            </a:r>
            <a:r>
              <a:rPr lang="en-GB" sz="1200" dirty="0">
                <a:solidFill>
                  <a:srgbClr val="3F3F3F"/>
                </a:solidFill>
              </a:rPr>
              <a:t> di </a:t>
            </a:r>
            <a:r>
              <a:rPr lang="en-GB" sz="1200" dirty="0" err="1">
                <a:solidFill>
                  <a:srgbClr val="3F3F3F"/>
                </a:solidFill>
              </a:rPr>
              <a:t>lavoro</a:t>
            </a:r>
            <a:r>
              <a:rPr lang="en-GB" sz="1200" dirty="0">
                <a:solidFill>
                  <a:srgbClr val="3F3F3F"/>
                </a:solidFill>
              </a:rPr>
              <a:t> e </a:t>
            </a:r>
            <a:r>
              <a:rPr lang="en-GB" sz="1200" dirty="0" err="1">
                <a:solidFill>
                  <a:srgbClr val="3F3F3F"/>
                </a:solidFill>
              </a:rPr>
              <a:t>migliorare</a:t>
            </a:r>
            <a:r>
              <a:rPr lang="en-GB" sz="1200" dirty="0">
                <a:solidFill>
                  <a:srgbClr val="3F3F3F"/>
                </a:solidFill>
              </a:rPr>
              <a:t> le </a:t>
            </a:r>
            <a:r>
              <a:rPr lang="en-GB" sz="1200" dirty="0" err="1">
                <a:solidFill>
                  <a:srgbClr val="3F3F3F"/>
                </a:solidFill>
              </a:rPr>
              <a:t>tue</a:t>
            </a:r>
            <a:r>
              <a:rPr lang="en-GB" sz="1200" dirty="0">
                <a:solidFill>
                  <a:srgbClr val="3F3F3F"/>
                </a:solidFill>
              </a:rPr>
              <a:t> </a:t>
            </a:r>
            <a:r>
              <a:rPr lang="en-GB" sz="1200" dirty="0" err="1">
                <a:solidFill>
                  <a:srgbClr val="3F3F3F"/>
                </a:solidFill>
              </a:rPr>
              <a:t>relazioni</a:t>
            </a:r>
            <a:r>
              <a:rPr lang="en-GB" sz="1200" dirty="0">
                <a:solidFill>
                  <a:srgbClr val="3F3F3F"/>
                </a:solidFill>
              </a:rPr>
              <a:t> </a:t>
            </a:r>
            <a:r>
              <a:rPr lang="en-GB" sz="1200" dirty="0" err="1">
                <a:solidFill>
                  <a:srgbClr val="3F3F3F"/>
                </a:solidFill>
              </a:rPr>
              <a:t>professionali</a:t>
            </a:r>
            <a:r>
              <a:rPr lang="en-GB" sz="1200" dirty="0">
                <a:solidFill>
                  <a:srgbClr val="3F3F3F"/>
                </a:solidFill>
              </a:rPr>
              <a:t>.</a:t>
            </a:r>
          </a:p>
          <a:p>
            <a:pPr lvl="0" algn="just">
              <a:lnSpc>
                <a:spcPct val="150000"/>
              </a:lnSpc>
            </a:pPr>
            <a:r>
              <a:rPr lang="en-GB" sz="1200" dirty="0">
                <a:solidFill>
                  <a:srgbClr val="3F3F3F"/>
                </a:solidFill>
              </a:rPr>
              <a:t>
È </a:t>
            </a:r>
            <a:r>
              <a:rPr lang="en-GB" sz="1200" dirty="0" err="1">
                <a:solidFill>
                  <a:srgbClr val="3F3F3F"/>
                </a:solidFill>
              </a:rPr>
              <a:t>molto</a:t>
            </a:r>
            <a:r>
              <a:rPr lang="en-GB" sz="1200" dirty="0">
                <a:solidFill>
                  <a:srgbClr val="3F3F3F"/>
                </a:solidFill>
              </a:rPr>
              <a:t> </a:t>
            </a:r>
            <a:r>
              <a:rPr lang="en-GB" sz="1200" dirty="0" err="1">
                <a:solidFill>
                  <a:srgbClr val="3F3F3F"/>
                </a:solidFill>
              </a:rPr>
              <a:t>importante</a:t>
            </a:r>
            <a:r>
              <a:rPr lang="en-GB" sz="1200" dirty="0">
                <a:solidFill>
                  <a:srgbClr val="3F3F3F"/>
                </a:solidFill>
              </a:rPr>
              <a:t> </a:t>
            </a:r>
            <a:r>
              <a:rPr lang="en-GB" sz="1200" dirty="0" err="1">
                <a:solidFill>
                  <a:srgbClr val="3F3F3F"/>
                </a:solidFill>
              </a:rPr>
              <a:t>tenere</a:t>
            </a:r>
            <a:r>
              <a:rPr lang="en-GB" sz="1200" dirty="0">
                <a:solidFill>
                  <a:srgbClr val="3F3F3F"/>
                </a:solidFill>
              </a:rPr>
              <a:t> </a:t>
            </a:r>
            <a:r>
              <a:rPr lang="en-GB" sz="1200" dirty="0" err="1">
                <a:solidFill>
                  <a:srgbClr val="3F3F3F"/>
                </a:solidFill>
              </a:rPr>
              <a:t>presente</a:t>
            </a:r>
            <a:r>
              <a:rPr lang="en-GB" sz="1200" dirty="0">
                <a:solidFill>
                  <a:srgbClr val="3F3F3F"/>
                </a:solidFill>
              </a:rPr>
              <a:t> che </a:t>
            </a:r>
            <a:r>
              <a:rPr lang="en-GB" sz="1200" b="1" dirty="0">
                <a:solidFill>
                  <a:srgbClr val="3F3F3F"/>
                </a:solidFill>
              </a:rPr>
              <a:t>LinkedIn</a:t>
            </a:r>
            <a:r>
              <a:rPr lang="en-GB" sz="1200" dirty="0">
                <a:solidFill>
                  <a:srgbClr val="3F3F3F"/>
                </a:solidFill>
              </a:rPr>
              <a:t> è un social network </a:t>
            </a:r>
            <a:r>
              <a:rPr lang="en-GB" sz="1200" dirty="0" err="1">
                <a:solidFill>
                  <a:srgbClr val="3F3F3F"/>
                </a:solidFill>
              </a:rPr>
              <a:t>professionale</a:t>
            </a:r>
            <a:r>
              <a:rPr lang="en-GB" sz="1200" dirty="0">
                <a:solidFill>
                  <a:srgbClr val="3F3F3F"/>
                </a:solidFill>
              </a:rPr>
              <a:t>, </a:t>
            </a:r>
            <a:r>
              <a:rPr lang="en-GB" sz="1200" dirty="0" err="1">
                <a:solidFill>
                  <a:srgbClr val="3F3F3F"/>
                </a:solidFill>
              </a:rPr>
              <a:t>quindi</a:t>
            </a:r>
            <a:r>
              <a:rPr lang="en-GB" sz="1200" dirty="0">
                <a:solidFill>
                  <a:srgbClr val="3F3F3F"/>
                </a:solidFill>
              </a:rPr>
              <a:t> </a:t>
            </a:r>
            <a:r>
              <a:rPr lang="en-GB" sz="1200" dirty="0" err="1">
                <a:solidFill>
                  <a:srgbClr val="3F3F3F"/>
                </a:solidFill>
              </a:rPr>
              <a:t>immagina</a:t>
            </a:r>
            <a:r>
              <a:rPr lang="en-GB" sz="1200" dirty="0">
                <a:solidFill>
                  <a:srgbClr val="3F3F3F"/>
                </a:solidFill>
              </a:rPr>
              <a:t> di </a:t>
            </a:r>
            <a:r>
              <a:rPr lang="en-GB" sz="1200" dirty="0" err="1">
                <a:solidFill>
                  <a:srgbClr val="3F3F3F"/>
                </a:solidFill>
              </a:rPr>
              <a:t>essere</a:t>
            </a:r>
            <a:r>
              <a:rPr lang="en-GB" sz="1200" dirty="0">
                <a:solidFill>
                  <a:srgbClr val="3F3F3F"/>
                </a:solidFill>
              </a:rPr>
              <a:t> in un </a:t>
            </a:r>
            <a:r>
              <a:rPr lang="en-GB" sz="1200" dirty="0" err="1">
                <a:solidFill>
                  <a:srgbClr val="3F3F3F"/>
                </a:solidFill>
              </a:rPr>
              <a:t>ufficio</a:t>
            </a:r>
            <a:r>
              <a:rPr lang="en-GB" sz="1200" dirty="0">
                <a:solidFill>
                  <a:srgbClr val="3F3F3F"/>
                </a:solidFill>
              </a:rPr>
              <a:t> </a:t>
            </a:r>
            <a:r>
              <a:rPr lang="en-GB" sz="1200" dirty="0" err="1">
                <a:solidFill>
                  <a:srgbClr val="3F3F3F"/>
                </a:solidFill>
              </a:rPr>
              <a:t>pieno</a:t>
            </a:r>
            <a:r>
              <a:rPr lang="en-GB" sz="1200" dirty="0">
                <a:solidFill>
                  <a:srgbClr val="3F3F3F"/>
                </a:solidFill>
              </a:rPr>
              <a:t> di </a:t>
            </a:r>
            <a:r>
              <a:rPr lang="en-GB" sz="1200" dirty="0" err="1">
                <a:solidFill>
                  <a:srgbClr val="3F3F3F"/>
                </a:solidFill>
              </a:rPr>
              <a:t>uomini</a:t>
            </a:r>
            <a:r>
              <a:rPr lang="en-GB" sz="1200" dirty="0">
                <a:solidFill>
                  <a:srgbClr val="3F3F3F"/>
                </a:solidFill>
              </a:rPr>
              <a:t> </a:t>
            </a:r>
            <a:r>
              <a:rPr lang="en-GB" sz="1200" dirty="0" err="1">
                <a:solidFill>
                  <a:srgbClr val="3F3F3F"/>
                </a:solidFill>
              </a:rPr>
              <a:t>d’affari</a:t>
            </a:r>
            <a:r>
              <a:rPr lang="en-GB" sz="1200" dirty="0">
                <a:solidFill>
                  <a:srgbClr val="3F3F3F"/>
                </a:solidFill>
              </a:rPr>
              <a:t> in </a:t>
            </a:r>
            <a:r>
              <a:rPr lang="en-GB" sz="1200" dirty="0" err="1">
                <a:solidFill>
                  <a:srgbClr val="3F3F3F"/>
                </a:solidFill>
              </a:rPr>
              <a:t>giacca</a:t>
            </a:r>
            <a:r>
              <a:rPr lang="en-GB" sz="1200" dirty="0">
                <a:solidFill>
                  <a:srgbClr val="3F3F3F"/>
                </a:solidFill>
              </a:rPr>
              <a:t> e </a:t>
            </a:r>
            <a:r>
              <a:rPr lang="en-GB" sz="1200" dirty="0" err="1">
                <a:solidFill>
                  <a:srgbClr val="3F3F3F"/>
                </a:solidFill>
              </a:rPr>
              <a:t>cravatta</a:t>
            </a:r>
            <a:r>
              <a:rPr lang="en-GB" sz="1200" dirty="0">
                <a:solidFill>
                  <a:srgbClr val="3F3F3F"/>
                </a:solidFill>
              </a:rPr>
              <a:t>. Non </a:t>
            </a:r>
            <a:r>
              <a:rPr lang="en-GB" sz="1200" dirty="0" err="1">
                <a:solidFill>
                  <a:srgbClr val="3F3F3F"/>
                </a:solidFill>
              </a:rPr>
              <a:t>ti</a:t>
            </a:r>
            <a:r>
              <a:rPr lang="en-GB" sz="1200" dirty="0">
                <a:solidFill>
                  <a:srgbClr val="3F3F3F"/>
                </a:solidFill>
              </a:rPr>
              <a:t> </a:t>
            </a:r>
            <a:r>
              <a:rPr lang="en-GB" sz="1200" dirty="0" err="1">
                <a:solidFill>
                  <a:srgbClr val="3F3F3F"/>
                </a:solidFill>
              </a:rPr>
              <a:t>comporteresti</a:t>
            </a:r>
            <a:r>
              <a:rPr lang="en-GB" sz="1200" dirty="0">
                <a:solidFill>
                  <a:srgbClr val="3F3F3F"/>
                </a:solidFill>
              </a:rPr>
              <a:t> in modo </a:t>
            </a:r>
            <a:r>
              <a:rPr lang="en-GB" sz="1200" dirty="0" err="1">
                <a:solidFill>
                  <a:srgbClr val="3F3F3F"/>
                </a:solidFill>
              </a:rPr>
              <a:t>corretto</a:t>
            </a:r>
            <a:r>
              <a:rPr lang="en-GB" sz="1200" dirty="0">
                <a:solidFill>
                  <a:srgbClr val="3F3F3F"/>
                </a:solidFill>
              </a:rPr>
              <a:t> e </a:t>
            </a:r>
            <a:r>
              <a:rPr lang="en-GB" sz="1200" dirty="0" err="1">
                <a:solidFill>
                  <a:srgbClr val="3F3F3F"/>
                </a:solidFill>
              </a:rPr>
              <a:t>professionale</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54" name="Google Shape;354;p22"/>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22"/>
          <p:cNvSpPr txBox="1"/>
          <p:nvPr/>
        </p:nvSpPr>
        <p:spPr>
          <a:xfrm>
            <a:off x="1102133" y="1024965"/>
            <a:ext cx="5564355" cy="254910"/>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GB" sz="1800" b="1" dirty="0">
                <a:solidFill>
                  <a:srgbClr val="3F3F3F"/>
                </a:solidFill>
              </a:rPr>
              <a:t>Task: In </a:t>
            </a:r>
            <a:r>
              <a:rPr lang="en-GB" sz="1800" b="1" dirty="0" err="1">
                <a:solidFill>
                  <a:srgbClr val="3F3F3F"/>
                </a:solidFill>
              </a:rPr>
              <a:t>cosa</a:t>
            </a:r>
            <a:r>
              <a:rPr lang="en-GB" sz="1800" b="1" dirty="0">
                <a:solidFill>
                  <a:srgbClr val="3F3F3F"/>
                </a:solidFill>
              </a:rPr>
              <a:t> </a:t>
            </a:r>
            <a:r>
              <a:rPr lang="en-GB" sz="1800" b="1" dirty="0" err="1">
                <a:solidFill>
                  <a:srgbClr val="3F3F3F"/>
                </a:solidFill>
              </a:rPr>
              <a:t>consiste</a:t>
            </a:r>
            <a:r>
              <a:rPr lang="en-GB" sz="1800" b="1" dirty="0">
                <a:solidFill>
                  <a:srgbClr val="3F3F3F"/>
                </a:solidFill>
              </a:rPr>
              <a:t> </a:t>
            </a:r>
            <a:r>
              <a:rPr lang="en-GB" sz="1800" b="1" dirty="0" err="1">
                <a:solidFill>
                  <a:srgbClr val="3F3F3F"/>
                </a:solidFill>
              </a:rPr>
              <a:t>questa</a:t>
            </a:r>
            <a:r>
              <a:rPr lang="en-GB" sz="1800" b="1" dirty="0">
                <a:solidFill>
                  <a:srgbClr val="3F3F3F"/>
                </a:solidFill>
              </a:rPr>
              <a:t> </a:t>
            </a:r>
            <a:r>
              <a:rPr lang="en-GB" sz="1800" b="1" dirty="0" err="1">
                <a:solidFill>
                  <a:srgbClr val="3F3F3F"/>
                </a:solidFill>
              </a:rPr>
              <a:t>attività</a:t>
            </a:r>
            <a:r>
              <a:rPr lang="en-GB" sz="1800" b="1" dirty="0">
                <a:solidFill>
                  <a:srgbClr val="3F3F3F"/>
                </a:solidFill>
              </a:rPr>
              <a:t>?</a:t>
            </a:r>
            <a:endParaRPr sz="1800" b="1" dirty="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1: </a:t>
            </a:r>
            <a:r>
              <a:rPr lang="en-GB" sz="2800" dirty="0" err="1"/>
              <a:t>Usare</a:t>
            </a:r>
            <a:r>
              <a:rPr lang="en-GB" sz="2800" dirty="0"/>
              <a:t> i social media per </a:t>
            </a:r>
            <a:r>
              <a:rPr lang="en-GB" sz="2800" dirty="0" err="1"/>
              <a:t>ottenere</a:t>
            </a:r>
            <a:r>
              <a:rPr lang="en-GB" sz="2800" dirty="0"/>
              <a:t> un </a:t>
            </a:r>
            <a:r>
              <a:rPr lang="en-GB" sz="2800" dirty="0" err="1"/>
              <a:t>lavoro</a:t>
            </a:r>
            <a:endParaRPr dirty="0"/>
          </a:p>
        </p:txBody>
      </p:sp>
      <p:sp>
        <p:nvSpPr>
          <p:cNvPr id="361" name="Google Shape;361;p23"/>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23"/>
          <p:cNvSpPr/>
          <p:nvPr/>
        </p:nvSpPr>
        <p:spPr>
          <a:xfrm>
            <a:off x="359532" y="1193907"/>
            <a:ext cx="8424936" cy="32435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342900" lvl="0" indent="-342900" algn="just">
              <a:lnSpc>
                <a:spcPct val="150000"/>
              </a:lnSpc>
              <a:buClr>
                <a:srgbClr val="3F3F3F"/>
              </a:buClr>
              <a:buSzPts val="1200"/>
              <a:buFont typeface="Noto Sans Symbols"/>
              <a:buChar char="∙"/>
            </a:pPr>
            <a:r>
              <a:rPr lang="en-GB" sz="1200" dirty="0">
                <a:solidFill>
                  <a:srgbClr val="3F3F3F"/>
                </a:solidFill>
              </a:rPr>
              <a:t>Vai </a:t>
            </a:r>
            <a:r>
              <a:rPr lang="en-GB" sz="1200" dirty="0" err="1">
                <a:solidFill>
                  <a:srgbClr val="3F3F3F"/>
                </a:solidFill>
              </a:rPr>
              <a:t>su</a:t>
            </a:r>
            <a:r>
              <a:rPr lang="en-GB" sz="1200" dirty="0">
                <a:solidFill>
                  <a:srgbClr val="3F3F3F"/>
                </a:solidFill>
              </a:rPr>
              <a:t> </a:t>
            </a:r>
            <a:r>
              <a:rPr lang="en-GB" sz="1200" dirty="0">
                <a:solidFill>
                  <a:srgbClr val="3F3F3F"/>
                </a:solidFill>
                <a:hlinkClick r:id="rId3"/>
              </a:rPr>
              <a:t>https://www.linkedin.com/</a:t>
            </a:r>
            <a:r>
              <a:rPr lang="en-GB" sz="1200" dirty="0">
                <a:solidFill>
                  <a:srgbClr val="3F3F3F"/>
                </a:solidFill>
              </a:rPr>
              <a:t>  e </a:t>
            </a:r>
            <a:r>
              <a:rPr lang="en-GB" sz="1200" dirty="0" err="1">
                <a:solidFill>
                  <a:srgbClr val="3F3F3F"/>
                </a:solidFill>
              </a:rPr>
              <a:t>crea</a:t>
            </a:r>
            <a:r>
              <a:rPr lang="en-GB" sz="1200" dirty="0">
                <a:solidFill>
                  <a:srgbClr val="3F3F3F"/>
                </a:solidFill>
              </a:rPr>
              <a:t> un account. </a:t>
            </a:r>
            <a:r>
              <a:rPr lang="en-GB" sz="1200" dirty="0" err="1">
                <a:solidFill>
                  <a:srgbClr val="3F3F3F"/>
                </a:solidFill>
              </a:rPr>
              <a:t>Puoi</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scaricare</a:t>
            </a:r>
            <a:r>
              <a:rPr lang="en-GB" sz="1200" dirty="0">
                <a:solidFill>
                  <a:srgbClr val="3F3F3F"/>
                </a:solidFill>
              </a:rPr>
              <a:t> </a:t>
            </a:r>
            <a:r>
              <a:rPr lang="en-GB" sz="1200" dirty="0" err="1">
                <a:solidFill>
                  <a:srgbClr val="3F3F3F"/>
                </a:solidFill>
              </a:rPr>
              <a:t>l’app</a:t>
            </a:r>
            <a:r>
              <a:rPr lang="en-GB" sz="1200" dirty="0">
                <a:solidFill>
                  <a:srgbClr val="3F3F3F"/>
                </a:solidFill>
              </a:rPr>
              <a:t> </a:t>
            </a:r>
            <a:r>
              <a:rPr lang="en-GB" sz="1200" dirty="0" err="1">
                <a:solidFill>
                  <a:srgbClr val="3F3F3F"/>
                </a:solidFill>
              </a:rPr>
              <a:t>su</a:t>
            </a:r>
            <a:r>
              <a:rPr lang="en-GB" sz="1200" dirty="0">
                <a:solidFill>
                  <a:srgbClr val="3F3F3F"/>
                </a:solidFill>
              </a:rPr>
              <a:t> Android o iOS </a:t>
            </a:r>
            <a:r>
              <a:rPr lang="en-GB" sz="1200" dirty="0" err="1">
                <a:solidFill>
                  <a:srgbClr val="3F3F3F"/>
                </a:solidFill>
              </a:rPr>
              <a:t>sul</a:t>
            </a:r>
            <a:r>
              <a:rPr lang="en-GB" sz="1200" dirty="0">
                <a:solidFill>
                  <a:srgbClr val="3F3F3F"/>
                </a:solidFill>
              </a:rPr>
              <a:t> </a:t>
            </a:r>
            <a:r>
              <a:rPr lang="en-GB" sz="1200" dirty="0" err="1">
                <a:solidFill>
                  <a:srgbClr val="3F3F3F"/>
                </a:solidFill>
              </a:rPr>
              <a:t>tuo</a:t>
            </a:r>
            <a:r>
              <a:rPr lang="en-GB" sz="1200" dirty="0">
                <a:solidFill>
                  <a:srgbClr val="3F3F3F"/>
                </a:solidFill>
              </a:rPr>
              <a:t> smartphone o tablet. </a:t>
            </a:r>
            <a:r>
              <a:rPr lang="en-GB" sz="1200" dirty="0" err="1">
                <a:solidFill>
                  <a:srgbClr val="3F3F3F"/>
                </a:solidFill>
              </a:rPr>
              <a:t>Aggiungi</a:t>
            </a:r>
            <a:r>
              <a:rPr lang="en-GB" sz="1200" dirty="0">
                <a:solidFill>
                  <a:srgbClr val="3F3F3F"/>
                </a:solidFill>
              </a:rPr>
              <a:t> le </a:t>
            </a:r>
            <a:r>
              <a:rPr lang="en-GB" sz="1200" dirty="0" err="1">
                <a:solidFill>
                  <a:srgbClr val="3F3F3F"/>
                </a:solidFill>
              </a:rPr>
              <a:t>tue</a:t>
            </a:r>
            <a:r>
              <a:rPr lang="en-GB" sz="1200" dirty="0">
                <a:solidFill>
                  <a:srgbClr val="3F3F3F"/>
                </a:solidFill>
              </a:rPr>
              <a:t> </a:t>
            </a:r>
            <a:r>
              <a:rPr lang="en-GB" sz="1200" dirty="0" err="1">
                <a:solidFill>
                  <a:srgbClr val="3F3F3F"/>
                </a:solidFill>
              </a:rPr>
              <a:t>informazioni</a:t>
            </a:r>
            <a:r>
              <a:rPr lang="en-GB" sz="1200" dirty="0">
                <a:solidFill>
                  <a:srgbClr val="3F3F3F"/>
                </a:solidFill>
              </a:rPr>
              <a:t> </a:t>
            </a:r>
            <a:r>
              <a:rPr lang="en-GB" sz="1200" dirty="0" err="1">
                <a:solidFill>
                  <a:srgbClr val="3F3F3F"/>
                </a:solidFill>
              </a:rPr>
              <a:t>personali</a:t>
            </a:r>
            <a:r>
              <a:rPr lang="en-GB" sz="1200" dirty="0">
                <a:solidFill>
                  <a:srgbClr val="3F3F3F"/>
                </a:solidFill>
              </a:rPr>
              <a:t>. </a:t>
            </a:r>
            <a:r>
              <a:rPr lang="en-GB" sz="1200" dirty="0" err="1">
                <a:solidFill>
                  <a:srgbClr val="3F3F3F"/>
                </a:solidFill>
              </a:rPr>
              <a:t>Quando</a:t>
            </a:r>
            <a:r>
              <a:rPr lang="en-GB" sz="1200" dirty="0">
                <a:solidFill>
                  <a:srgbClr val="3F3F3F"/>
                </a:solidFill>
              </a:rPr>
              <a:t> </a:t>
            </a:r>
            <a:r>
              <a:rPr lang="en-GB" sz="1200" dirty="0" err="1">
                <a:solidFill>
                  <a:srgbClr val="3F3F3F"/>
                </a:solidFill>
              </a:rPr>
              <a:t>fai</a:t>
            </a:r>
            <a:r>
              <a:rPr lang="en-GB" sz="1200" dirty="0">
                <a:solidFill>
                  <a:srgbClr val="3F3F3F"/>
                </a:solidFill>
              </a:rPr>
              <a:t> </a:t>
            </a:r>
            <a:r>
              <a:rPr lang="en-GB" sz="1200" dirty="0" err="1">
                <a:solidFill>
                  <a:srgbClr val="3F3F3F"/>
                </a:solidFill>
              </a:rPr>
              <a:t>clic</a:t>
            </a:r>
            <a:r>
              <a:rPr lang="en-GB" sz="1200" dirty="0">
                <a:solidFill>
                  <a:srgbClr val="3F3F3F"/>
                </a:solidFill>
              </a:rPr>
              <a:t> </a:t>
            </a:r>
            <a:r>
              <a:rPr lang="en-GB" sz="1200" dirty="0" err="1">
                <a:solidFill>
                  <a:srgbClr val="3F3F3F"/>
                </a:solidFill>
              </a:rPr>
              <a:t>su</a:t>
            </a:r>
            <a:r>
              <a:rPr lang="en-GB" sz="1200" dirty="0">
                <a:solidFill>
                  <a:srgbClr val="3F3F3F"/>
                </a:solidFill>
              </a:rPr>
              <a:t> </a:t>
            </a:r>
            <a:r>
              <a:rPr lang="en-GB" sz="1200" dirty="0" err="1">
                <a:solidFill>
                  <a:srgbClr val="3F3F3F"/>
                </a:solidFill>
              </a:rPr>
              <a:t>iscriviti</a:t>
            </a:r>
            <a:r>
              <a:rPr lang="en-GB" sz="1200" b="1" dirty="0">
                <a:solidFill>
                  <a:srgbClr val="3F3F3F"/>
                </a:solidFill>
              </a:rPr>
              <a:t>, il </a:t>
            </a:r>
            <a:r>
              <a:rPr lang="en-GB" sz="1200" b="1" dirty="0" err="1">
                <a:solidFill>
                  <a:srgbClr val="3F3F3F"/>
                </a:solidFill>
              </a:rPr>
              <a:t>tuo</a:t>
            </a:r>
            <a:r>
              <a:rPr lang="en-GB" sz="1200" b="1" dirty="0">
                <a:solidFill>
                  <a:srgbClr val="3F3F3F"/>
                </a:solidFill>
              </a:rPr>
              <a:t> account </a:t>
            </a:r>
            <a:r>
              <a:rPr lang="en-GB" sz="1200" b="1" dirty="0" err="1">
                <a:solidFill>
                  <a:srgbClr val="3F3F3F"/>
                </a:solidFill>
              </a:rPr>
              <a:t>è</a:t>
            </a:r>
            <a:r>
              <a:rPr lang="en-GB" sz="1200" b="1" dirty="0">
                <a:solidFill>
                  <a:srgbClr val="3F3F3F"/>
                </a:solidFill>
              </a:rPr>
              <a:t> pronto. </a:t>
            </a:r>
            <a:r>
              <a:rPr lang="en-GB" sz="1200" dirty="0">
                <a:solidFill>
                  <a:srgbClr val="3F3F3F"/>
                </a:solidFill>
              </a:rPr>
              <a:t>Ora </a:t>
            </a:r>
            <a:r>
              <a:rPr lang="en-GB" sz="1200" dirty="0" err="1">
                <a:solidFill>
                  <a:srgbClr val="3F3F3F"/>
                </a:solidFill>
              </a:rPr>
              <a:t>inizia</a:t>
            </a:r>
            <a:r>
              <a:rPr lang="en-GB" sz="1200" dirty="0">
                <a:solidFill>
                  <a:srgbClr val="3F3F3F"/>
                </a:solidFill>
              </a:rPr>
              <a:t> la </a:t>
            </a:r>
            <a:r>
              <a:rPr lang="en-GB" sz="1200" dirty="0" err="1">
                <a:solidFill>
                  <a:srgbClr val="3F3F3F"/>
                </a:solidFill>
              </a:rPr>
              <a:t>parte</a:t>
            </a:r>
            <a:r>
              <a:rPr lang="en-GB" sz="1200" dirty="0">
                <a:solidFill>
                  <a:srgbClr val="3F3F3F"/>
                </a:solidFill>
              </a:rPr>
              <a:t> </a:t>
            </a:r>
            <a:r>
              <a:rPr lang="en-GB" sz="1200" dirty="0" err="1">
                <a:solidFill>
                  <a:srgbClr val="3F3F3F"/>
                </a:solidFill>
              </a:rPr>
              <a:t>più</a:t>
            </a:r>
            <a:r>
              <a:rPr lang="en-GB" sz="1200" dirty="0">
                <a:solidFill>
                  <a:srgbClr val="3F3F3F"/>
                </a:solidFill>
              </a:rPr>
              <a:t> </a:t>
            </a:r>
            <a:r>
              <a:rPr lang="en-GB" sz="1200" dirty="0" err="1">
                <a:solidFill>
                  <a:srgbClr val="3F3F3F"/>
                </a:solidFill>
              </a:rPr>
              <a:t>importante</a:t>
            </a:r>
            <a:r>
              <a:rPr lang="en-GB" sz="1200" dirty="0">
                <a:solidFill>
                  <a:srgbClr val="3F3F3F"/>
                </a:solidFill>
              </a:rPr>
              <a:t>: </a:t>
            </a:r>
            <a:r>
              <a:rPr lang="en-GB" sz="1200" dirty="0" err="1">
                <a:solidFill>
                  <a:srgbClr val="3F3F3F"/>
                </a:solidFill>
              </a:rPr>
              <a:t>compilare</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profilo</a:t>
            </a:r>
            <a:r>
              <a:rPr lang="en-GB" sz="1200" dirty="0">
                <a:solidFill>
                  <a:srgbClr val="3F3F3F"/>
                </a:solidFill>
              </a:rPr>
              <a:t> per </a:t>
            </a:r>
            <a:r>
              <a:rPr lang="en-GB" sz="1200" dirty="0" err="1">
                <a:solidFill>
                  <a:srgbClr val="3F3F3F"/>
                </a:solidFill>
              </a:rPr>
              <a:t>renderlo</a:t>
            </a:r>
            <a:r>
              <a:rPr lang="en-GB" sz="1200" dirty="0">
                <a:solidFill>
                  <a:srgbClr val="3F3F3F"/>
                </a:solidFill>
              </a:rPr>
              <a:t> </a:t>
            </a:r>
            <a:r>
              <a:rPr lang="en-GB" sz="1200" dirty="0" err="1">
                <a:solidFill>
                  <a:srgbClr val="3F3F3F"/>
                </a:solidFill>
              </a:rPr>
              <a:t>professionalmente</a:t>
            </a:r>
            <a:r>
              <a:rPr lang="en-GB" sz="1200" dirty="0">
                <a:solidFill>
                  <a:srgbClr val="3F3F3F"/>
                </a:solidFill>
              </a:rPr>
              <a:t> </a:t>
            </a:r>
            <a:r>
              <a:rPr lang="en-GB" sz="1200" dirty="0" err="1">
                <a:solidFill>
                  <a:srgbClr val="3F3F3F"/>
                </a:solidFill>
              </a:rPr>
              <a:t>attraente</a:t>
            </a:r>
            <a:r>
              <a:rPr lang="en-GB" sz="1200" dirty="0">
                <a:solidFill>
                  <a:srgbClr val="3F3F3F"/>
                </a:solidFill>
              </a:rPr>
              <a:t>. </a:t>
            </a:r>
            <a:r>
              <a:rPr lang="en-GB" sz="1200" dirty="0" err="1">
                <a:solidFill>
                  <a:srgbClr val="3F3F3F"/>
                </a:solidFill>
              </a:rPr>
              <a:t>Potresti</a:t>
            </a:r>
            <a:r>
              <a:rPr lang="en-GB" sz="1200" dirty="0">
                <a:solidFill>
                  <a:srgbClr val="3F3F3F"/>
                </a:solidFill>
              </a:rPr>
              <a:t> non </a:t>
            </a:r>
            <a:r>
              <a:rPr lang="en-GB" sz="1200" dirty="0" err="1">
                <a:solidFill>
                  <a:srgbClr val="3F3F3F"/>
                </a:solidFill>
              </a:rPr>
              <a:t>avere</a:t>
            </a:r>
            <a:r>
              <a:rPr lang="en-GB" sz="1200" dirty="0">
                <a:solidFill>
                  <a:srgbClr val="3F3F3F"/>
                </a:solidFill>
              </a:rPr>
              <a:t> alcuna </a:t>
            </a:r>
            <a:r>
              <a:rPr lang="en-GB" sz="1200" dirty="0" err="1">
                <a:solidFill>
                  <a:srgbClr val="3F3F3F"/>
                </a:solidFill>
              </a:rPr>
              <a:t>esperienza</a:t>
            </a:r>
            <a:r>
              <a:rPr lang="en-GB" sz="1200" dirty="0">
                <a:solidFill>
                  <a:srgbClr val="3F3F3F"/>
                </a:solidFill>
              </a:rPr>
              <a:t> </a:t>
            </a:r>
            <a:r>
              <a:rPr lang="en-GB" sz="1200" dirty="0" err="1">
                <a:solidFill>
                  <a:srgbClr val="3F3F3F"/>
                </a:solidFill>
              </a:rPr>
              <a:t>lavorativa</a:t>
            </a:r>
            <a:r>
              <a:rPr lang="en-GB" sz="1200" dirty="0">
                <a:solidFill>
                  <a:srgbClr val="3F3F3F"/>
                </a:solidFill>
              </a:rPr>
              <a:t> o </a:t>
            </a:r>
            <a:r>
              <a:rPr lang="en-GB" sz="1200" dirty="0" err="1">
                <a:solidFill>
                  <a:srgbClr val="3F3F3F"/>
                </a:solidFill>
              </a:rPr>
              <a:t>istruzione</a:t>
            </a:r>
            <a:r>
              <a:rPr lang="en-GB" sz="1200" dirty="0">
                <a:solidFill>
                  <a:srgbClr val="3F3F3F"/>
                </a:solidFill>
              </a:rPr>
              <a:t>, ma non </a:t>
            </a:r>
            <a:r>
              <a:rPr lang="en-GB" sz="1200" dirty="0" err="1">
                <a:solidFill>
                  <a:srgbClr val="3F3F3F"/>
                </a:solidFill>
              </a:rPr>
              <a:t>preoccuparti</a:t>
            </a:r>
            <a:r>
              <a:rPr lang="en-GB" sz="1200" dirty="0">
                <a:solidFill>
                  <a:srgbClr val="3F3F3F"/>
                </a:solidFill>
              </a:rPr>
              <a:t>: questo non </a:t>
            </a:r>
            <a:r>
              <a:rPr lang="en-GB" sz="1200" dirty="0" err="1">
                <a:solidFill>
                  <a:srgbClr val="3F3F3F"/>
                </a:solidFill>
              </a:rPr>
              <a:t>ti</a:t>
            </a:r>
            <a:r>
              <a:rPr lang="en-GB" sz="1200" dirty="0">
                <a:solidFill>
                  <a:srgbClr val="3F3F3F"/>
                </a:solidFill>
              </a:rPr>
              <a:t> </a:t>
            </a:r>
            <a:r>
              <a:rPr lang="en-GB" sz="1200" dirty="0" err="1">
                <a:solidFill>
                  <a:srgbClr val="3F3F3F"/>
                </a:solidFill>
              </a:rPr>
              <a:t>rende</a:t>
            </a:r>
            <a:r>
              <a:rPr lang="en-GB" sz="1200" dirty="0">
                <a:solidFill>
                  <a:srgbClr val="3F3F3F"/>
                </a:solidFill>
              </a:rPr>
              <a:t> </a:t>
            </a:r>
            <a:r>
              <a:rPr lang="en-GB" sz="1200" dirty="0" err="1">
                <a:solidFill>
                  <a:srgbClr val="3F3F3F"/>
                </a:solidFill>
              </a:rPr>
              <a:t>meno</a:t>
            </a:r>
            <a:r>
              <a:rPr lang="en-GB" sz="1200" dirty="0">
                <a:solidFill>
                  <a:srgbClr val="3F3F3F"/>
                </a:solidFill>
              </a:rPr>
              <a:t> </a:t>
            </a:r>
            <a:r>
              <a:rPr lang="en-GB" sz="1200" dirty="0" err="1">
                <a:solidFill>
                  <a:srgbClr val="3F3F3F"/>
                </a:solidFill>
              </a:rPr>
              <a:t>professionale</a:t>
            </a:r>
            <a:r>
              <a:rPr lang="en-GB" sz="1200" dirty="0">
                <a:solidFill>
                  <a:srgbClr val="3F3F3F"/>
                </a:solidFill>
              </a:rPr>
              <a:t>! 				
</a:t>
            </a:r>
            <a:r>
              <a:rPr lang="en-GB" sz="1200" dirty="0" err="1">
                <a:solidFill>
                  <a:srgbClr val="3F3F3F"/>
                </a:solidFill>
              </a:rPr>
              <a:t>Completa</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profilo</a:t>
            </a:r>
            <a:r>
              <a:rPr lang="en-GB" sz="1200" dirty="0">
                <a:solidFill>
                  <a:srgbClr val="3F3F3F"/>
                </a:solidFill>
              </a:rPr>
              <a:t>. </a:t>
            </a:r>
            <a:r>
              <a:rPr lang="en-GB" sz="1200" dirty="0" err="1">
                <a:solidFill>
                  <a:srgbClr val="3F3F3F"/>
                </a:solidFill>
              </a:rPr>
              <a:t>Aggiungi</a:t>
            </a:r>
            <a:r>
              <a:rPr lang="en-GB" sz="1200" dirty="0">
                <a:solidFill>
                  <a:srgbClr val="3F3F3F"/>
                </a:solidFill>
              </a:rPr>
              <a:t> </a:t>
            </a:r>
            <a:r>
              <a:rPr lang="en-GB" sz="1200" b="1" dirty="0" err="1">
                <a:solidFill>
                  <a:srgbClr val="3F3F3F"/>
                </a:solidFill>
              </a:rPr>
              <a:t>un’immagine</a:t>
            </a:r>
            <a:r>
              <a:rPr lang="en-GB" sz="1200" b="1" dirty="0">
                <a:solidFill>
                  <a:srgbClr val="3F3F3F"/>
                </a:solidFill>
              </a:rPr>
              <a:t> del </a:t>
            </a:r>
            <a:r>
              <a:rPr lang="en-GB" sz="1200" b="1" dirty="0" err="1">
                <a:solidFill>
                  <a:srgbClr val="3F3F3F"/>
                </a:solidFill>
              </a:rPr>
              <a:t>profilo</a:t>
            </a:r>
            <a:r>
              <a:rPr lang="en-GB" sz="1200" b="1" dirty="0">
                <a:solidFill>
                  <a:srgbClr val="3F3F3F"/>
                </a:solidFill>
              </a:rPr>
              <a:t> </a:t>
            </a:r>
            <a:r>
              <a:rPr lang="en-GB" sz="1200" dirty="0">
                <a:solidFill>
                  <a:srgbClr val="3F3F3F"/>
                </a:solidFill>
              </a:rPr>
              <a:t>(non </a:t>
            </a:r>
            <a:r>
              <a:rPr lang="en-GB" sz="1200" dirty="0" err="1">
                <a:solidFill>
                  <a:srgbClr val="3F3F3F"/>
                </a:solidFill>
              </a:rPr>
              <a:t>mettere</a:t>
            </a:r>
            <a:r>
              <a:rPr lang="en-GB" sz="1200" dirty="0">
                <a:solidFill>
                  <a:srgbClr val="3F3F3F"/>
                </a:solidFill>
              </a:rPr>
              <a:t> una </a:t>
            </a:r>
            <a:r>
              <a:rPr lang="en-GB" sz="1200" dirty="0" err="1">
                <a:solidFill>
                  <a:srgbClr val="3F3F3F"/>
                </a:solidFill>
              </a:rPr>
              <a:t>foto</a:t>
            </a:r>
            <a:r>
              <a:rPr lang="en-GB" sz="1200" dirty="0">
                <a:solidFill>
                  <a:srgbClr val="3F3F3F"/>
                </a:solidFill>
              </a:rPr>
              <a:t> </a:t>
            </a:r>
            <a:r>
              <a:rPr lang="en-GB" sz="1200" dirty="0" err="1">
                <a:solidFill>
                  <a:srgbClr val="3F3F3F"/>
                </a:solidFill>
              </a:rPr>
              <a:t>delle</a:t>
            </a:r>
            <a:r>
              <a:rPr lang="en-GB" sz="1200" dirty="0">
                <a:solidFill>
                  <a:srgbClr val="3F3F3F"/>
                </a:solidFill>
              </a:rPr>
              <a:t> </a:t>
            </a:r>
            <a:r>
              <a:rPr lang="en-GB" sz="1200" dirty="0" err="1">
                <a:solidFill>
                  <a:srgbClr val="3F3F3F"/>
                </a:solidFill>
              </a:rPr>
              <a:t>tue</a:t>
            </a:r>
            <a:r>
              <a:rPr lang="en-GB" sz="1200" dirty="0">
                <a:solidFill>
                  <a:srgbClr val="3F3F3F"/>
                </a:solidFill>
              </a:rPr>
              <a:t> </a:t>
            </a:r>
            <a:r>
              <a:rPr lang="en-GB" sz="1200" dirty="0" err="1">
                <a:solidFill>
                  <a:srgbClr val="3F3F3F"/>
                </a:solidFill>
              </a:rPr>
              <a:t>vacanze</a:t>
            </a:r>
            <a:r>
              <a:rPr lang="en-GB" sz="1200" dirty="0">
                <a:solidFill>
                  <a:srgbClr val="3F3F3F"/>
                </a:solidFill>
              </a:rPr>
              <a:t> al mare!), </a:t>
            </a:r>
            <a:r>
              <a:rPr lang="en-GB" sz="1200" dirty="0" err="1">
                <a:solidFill>
                  <a:srgbClr val="3F3F3F"/>
                </a:solidFill>
              </a:rPr>
              <a:t>aggiungi</a:t>
            </a:r>
            <a:r>
              <a:rPr lang="en-GB" sz="1200" dirty="0">
                <a:solidFill>
                  <a:srgbClr val="3F3F3F"/>
                </a:solidFill>
              </a:rPr>
              <a:t> un </a:t>
            </a:r>
            <a:r>
              <a:rPr lang="en-GB" sz="1200" dirty="0" err="1">
                <a:solidFill>
                  <a:srgbClr val="3F3F3F"/>
                </a:solidFill>
              </a:rPr>
              <a:t>buon</a:t>
            </a:r>
            <a:r>
              <a:rPr lang="en-GB" sz="1200" dirty="0">
                <a:solidFill>
                  <a:srgbClr val="3F3F3F"/>
                </a:solidFill>
              </a:rPr>
              <a:t> </a:t>
            </a:r>
            <a:r>
              <a:rPr lang="en-GB" sz="1200" dirty="0" err="1">
                <a:solidFill>
                  <a:srgbClr val="3F3F3F"/>
                </a:solidFill>
              </a:rPr>
              <a:t>riassunto</a:t>
            </a:r>
            <a:r>
              <a:rPr lang="en-GB" sz="1200" dirty="0">
                <a:solidFill>
                  <a:srgbClr val="3F3F3F"/>
                </a:solidFill>
              </a:rPr>
              <a:t> </a:t>
            </a:r>
            <a:r>
              <a:rPr lang="en-GB" sz="1200" dirty="0" err="1">
                <a:solidFill>
                  <a:srgbClr val="3F3F3F"/>
                </a:solidFill>
              </a:rPr>
              <a:t>professionale</a:t>
            </a:r>
            <a:r>
              <a:rPr lang="en-GB" sz="1200" b="1" dirty="0">
                <a:solidFill>
                  <a:srgbClr val="3F3F3F"/>
                </a:solidFill>
              </a:rPr>
              <a:t>, la </a:t>
            </a:r>
            <a:r>
              <a:rPr lang="en-GB" sz="1200" b="1" dirty="0" err="1">
                <a:solidFill>
                  <a:srgbClr val="3F3F3F"/>
                </a:solidFill>
              </a:rPr>
              <a:t>tua</a:t>
            </a:r>
            <a:r>
              <a:rPr lang="en-GB" sz="1200" b="1" dirty="0">
                <a:solidFill>
                  <a:srgbClr val="3F3F3F"/>
                </a:solidFill>
              </a:rPr>
              <a:t> </a:t>
            </a:r>
            <a:r>
              <a:rPr lang="en-GB" sz="1200" b="1" dirty="0" err="1">
                <a:solidFill>
                  <a:srgbClr val="3F3F3F"/>
                </a:solidFill>
              </a:rPr>
              <a:t>esperienza</a:t>
            </a:r>
            <a:r>
              <a:rPr lang="en-GB" sz="1200" b="1" dirty="0">
                <a:solidFill>
                  <a:srgbClr val="3F3F3F"/>
                </a:solidFill>
              </a:rPr>
              <a:t> </a:t>
            </a:r>
            <a:r>
              <a:rPr lang="en-GB" sz="1200" b="1" dirty="0" err="1">
                <a:solidFill>
                  <a:srgbClr val="3F3F3F"/>
                </a:solidFill>
              </a:rPr>
              <a:t>lavorativa</a:t>
            </a:r>
            <a:r>
              <a:rPr lang="en-GB" sz="1200" b="1" dirty="0">
                <a:solidFill>
                  <a:srgbClr val="3F3F3F"/>
                </a:solidFill>
              </a:rPr>
              <a:t> e la </a:t>
            </a:r>
            <a:r>
              <a:rPr lang="en-GB" sz="1200" b="1" dirty="0" err="1">
                <a:solidFill>
                  <a:srgbClr val="3F3F3F"/>
                </a:solidFill>
              </a:rPr>
              <a:t>tua</a:t>
            </a:r>
            <a:r>
              <a:rPr lang="en-GB" sz="1200" b="1" dirty="0">
                <a:solidFill>
                  <a:srgbClr val="3F3F3F"/>
                </a:solidFill>
              </a:rPr>
              <a:t> </a:t>
            </a:r>
            <a:r>
              <a:rPr lang="en-GB" sz="1200" b="1" dirty="0" err="1">
                <a:solidFill>
                  <a:srgbClr val="3F3F3F"/>
                </a:solidFill>
              </a:rPr>
              <a:t>istruzione</a:t>
            </a:r>
            <a:r>
              <a:rPr lang="en-GB" sz="1200" dirty="0">
                <a:solidFill>
                  <a:srgbClr val="3F3F3F"/>
                </a:solidFill>
              </a:rPr>
              <a:t>.				
</a:t>
            </a:r>
            <a:r>
              <a:rPr lang="en-GB" sz="1200" dirty="0" err="1">
                <a:solidFill>
                  <a:srgbClr val="3F3F3F"/>
                </a:solidFill>
              </a:rPr>
              <a:t>Interagisci</a:t>
            </a:r>
            <a:r>
              <a:rPr lang="en-GB" sz="1200" dirty="0">
                <a:solidFill>
                  <a:srgbClr val="3F3F3F"/>
                </a:solidFill>
              </a:rPr>
              <a:t> con le </a:t>
            </a:r>
            <a:r>
              <a:rPr lang="en-GB" sz="1200" dirty="0" err="1">
                <a:solidFill>
                  <a:srgbClr val="3F3F3F"/>
                </a:solidFill>
              </a:rPr>
              <a:t>persone</a:t>
            </a:r>
            <a:r>
              <a:rPr lang="en-GB" sz="1200" dirty="0">
                <a:solidFill>
                  <a:srgbClr val="3F3F3F"/>
                </a:solidFill>
              </a:rPr>
              <a:t> per </a:t>
            </a:r>
            <a:r>
              <a:rPr lang="en-GB" sz="1200" dirty="0" err="1">
                <a:solidFill>
                  <a:srgbClr val="3F3F3F"/>
                </a:solidFill>
              </a:rPr>
              <a:t>costruire</a:t>
            </a:r>
            <a:r>
              <a:rPr lang="en-GB" sz="1200" dirty="0">
                <a:solidFill>
                  <a:srgbClr val="3F3F3F"/>
                </a:solidFill>
              </a:rPr>
              <a:t> </a:t>
            </a:r>
            <a:r>
              <a:rPr lang="en-GB" sz="1200" b="1" dirty="0" err="1">
                <a:solidFill>
                  <a:srgbClr val="3F3F3F"/>
                </a:solidFill>
              </a:rPr>
              <a:t>relazioni</a:t>
            </a:r>
            <a:r>
              <a:rPr lang="en-GB" sz="1200" b="1" dirty="0">
                <a:solidFill>
                  <a:srgbClr val="3F3F3F"/>
                </a:solidFill>
              </a:rPr>
              <a:t> </a:t>
            </a:r>
            <a:r>
              <a:rPr lang="en-GB" sz="1200" b="1" dirty="0" err="1">
                <a:solidFill>
                  <a:srgbClr val="3F3F3F"/>
                </a:solidFill>
              </a:rPr>
              <a:t>professionali</a:t>
            </a:r>
            <a:r>
              <a:rPr lang="en-GB" sz="1200" b="1" dirty="0">
                <a:solidFill>
                  <a:srgbClr val="3F3F3F"/>
                </a:solidFill>
              </a:rPr>
              <a:t>. </a:t>
            </a:r>
            <a:r>
              <a:rPr lang="en-GB" sz="1200" dirty="0">
                <a:solidFill>
                  <a:srgbClr val="3F3F3F"/>
                </a:solidFill>
              </a:rPr>
              <a:t>
</a:t>
            </a:r>
            <a:r>
              <a:rPr lang="en-GB" sz="1200" dirty="0" err="1">
                <a:solidFill>
                  <a:srgbClr val="3F3F3F"/>
                </a:solidFill>
              </a:rPr>
              <a:t>Alcuni</a:t>
            </a:r>
            <a:r>
              <a:rPr lang="en-GB" sz="1200" dirty="0">
                <a:solidFill>
                  <a:srgbClr val="3F3F3F"/>
                </a:solidFill>
              </a:rPr>
              <a:t> </a:t>
            </a:r>
            <a:r>
              <a:rPr lang="en-GB" sz="1200" b="1" dirty="0" err="1">
                <a:solidFill>
                  <a:srgbClr val="3F3F3F"/>
                </a:solidFill>
              </a:rPr>
              <a:t>consigli</a:t>
            </a:r>
            <a:r>
              <a:rPr lang="en-GB" sz="1200" dirty="0">
                <a:solidFill>
                  <a:srgbClr val="3F3F3F"/>
                </a:solidFill>
              </a:rPr>
              <a:t> per </a:t>
            </a:r>
            <a:r>
              <a:rPr lang="en-GB" sz="1200" dirty="0" err="1">
                <a:solidFill>
                  <a:srgbClr val="3F3F3F"/>
                </a:solidFill>
              </a:rPr>
              <a:t>gestire</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profilo</a:t>
            </a:r>
            <a:r>
              <a:rPr lang="en-GB" sz="1200" dirty="0">
                <a:solidFill>
                  <a:srgbClr val="3F3F3F"/>
                </a:solidFill>
              </a:rPr>
              <a:t> LinkedIn: </a:t>
            </a:r>
            <a:r>
              <a:rPr lang="en-GB" sz="1200" b="1" dirty="0" err="1">
                <a:solidFill>
                  <a:srgbClr val="3F3F3F"/>
                </a:solidFill>
              </a:rPr>
              <a:t>fai</a:t>
            </a:r>
            <a:r>
              <a:rPr lang="en-GB" sz="1200" b="1" dirty="0">
                <a:solidFill>
                  <a:srgbClr val="3F3F3F"/>
                </a:solidFill>
              </a:rPr>
              <a:t> </a:t>
            </a:r>
            <a:r>
              <a:rPr lang="en-GB" sz="1200" b="1" dirty="0" err="1">
                <a:solidFill>
                  <a:srgbClr val="3F3F3F"/>
                </a:solidFill>
              </a:rPr>
              <a:t>attenzione</a:t>
            </a:r>
            <a:r>
              <a:rPr lang="en-GB" sz="1200" b="1" dirty="0">
                <a:solidFill>
                  <a:srgbClr val="3F3F3F"/>
                </a:solidFill>
              </a:rPr>
              <a:t> </a:t>
            </a:r>
            <a:r>
              <a:rPr lang="en-GB" sz="1200" b="1" dirty="0" err="1">
                <a:solidFill>
                  <a:srgbClr val="3F3F3F"/>
                </a:solidFill>
              </a:rPr>
              <a:t>all’ortografia</a:t>
            </a:r>
            <a:r>
              <a:rPr lang="en-GB" sz="1200" dirty="0">
                <a:solidFill>
                  <a:srgbClr val="3F3F3F"/>
                </a:solidFill>
              </a:rPr>
              <a:t>, non </a:t>
            </a:r>
            <a:r>
              <a:rPr lang="en-GB" sz="1200" dirty="0" err="1">
                <a:solidFill>
                  <a:srgbClr val="3F3F3F"/>
                </a:solidFill>
              </a:rPr>
              <a:t>copiare</a:t>
            </a:r>
            <a:r>
              <a:rPr lang="en-GB" sz="1200" dirty="0">
                <a:solidFill>
                  <a:srgbClr val="3F3F3F"/>
                </a:solidFill>
              </a:rPr>
              <a:t> e </a:t>
            </a:r>
            <a:r>
              <a:rPr lang="en-GB" sz="1200" dirty="0" err="1">
                <a:solidFill>
                  <a:srgbClr val="3F3F3F"/>
                </a:solidFill>
              </a:rPr>
              <a:t>incollare</a:t>
            </a:r>
            <a:r>
              <a:rPr lang="en-GB" sz="1200" dirty="0">
                <a:solidFill>
                  <a:srgbClr val="3F3F3F"/>
                </a:solidFill>
              </a:rPr>
              <a:t> le </a:t>
            </a:r>
            <a:r>
              <a:rPr lang="en-GB" sz="1200" dirty="0" err="1">
                <a:solidFill>
                  <a:srgbClr val="3F3F3F"/>
                </a:solidFill>
              </a:rPr>
              <a:t>stesse</a:t>
            </a:r>
            <a:r>
              <a:rPr lang="en-GB" sz="1200" dirty="0">
                <a:solidFill>
                  <a:srgbClr val="3F3F3F"/>
                </a:solidFill>
              </a:rPr>
              <a:t> </a:t>
            </a:r>
            <a:r>
              <a:rPr lang="en-GB" sz="1200" dirty="0" err="1">
                <a:solidFill>
                  <a:srgbClr val="3F3F3F"/>
                </a:solidFill>
              </a:rPr>
              <a:t>informazioni</a:t>
            </a:r>
            <a:r>
              <a:rPr lang="en-GB" sz="1200" dirty="0">
                <a:solidFill>
                  <a:srgbClr val="3F3F3F"/>
                </a:solidFill>
              </a:rPr>
              <a:t> dal </a:t>
            </a:r>
            <a:r>
              <a:rPr lang="en-GB" sz="1200" dirty="0" err="1">
                <a:solidFill>
                  <a:srgbClr val="3F3F3F"/>
                </a:solidFill>
              </a:rPr>
              <a:t>tuo</a:t>
            </a:r>
            <a:r>
              <a:rPr lang="en-GB" sz="1200" dirty="0">
                <a:solidFill>
                  <a:srgbClr val="3F3F3F"/>
                </a:solidFill>
              </a:rPr>
              <a:t> CV, </a:t>
            </a:r>
            <a:r>
              <a:rPr lang="en-GB" sz="1200" b="1" dirty="0">
                <a:solidFill>
                  <a:srgbClr val="3F3F3F"/>
                </a:solidFill>
              </a:rPr>
              <a:t>non </a:t>
            </a:r>
            <a:r>
              <a:rPr lang="en-GB" sz="1200" b="1" dirty="0" err="1">
                <a:solidFill>
                  <a:srgbClr val="3F3F3F"/>
                </a:solidFill>
              </a:rPr>
              <a:t>essere</a:t>
            </a:r>
            <a:r>
              <a:rPr lang="en-GB" sz="1200" b="1" dirty="0">
                <a:solidFill>
                  <a:srgbClr val="3F3F3F"/>
                </a:solidFill>
              </a:rPr>
              <a:t> </a:t>
            </a:r>
            <a:r>
              <a:rPr lang="en-GB" sz="1200" b="1" dirty="0" err="1">
                <a:solidFill>
                  <a:srgbClr val="3F3F3F"/>
                </a:solidFill>
              </a:rPr>
              <a:t>timido</a:t>
            </a:r>
            <a:r>
              <a:rPr lang="en-GB" sz="1200" dirty="0">
                <a:solidFill>
                  <a:srgbClr val="3F3F3F"/>
                </a:solidFill>
              </a:rPr>
              <a:t>, </a:t>
            </a:r>
            <a:r>
              <a:rPr lang="en-GB" sz="1200" dirty="0" err="1">
                <a:solidFill>
                  <a:srgbClr val="3F3F3F"/>
                </a:solidFill>
              </a:rPr>
              <a:t>contatta</a:t>
            </a:r>
            <a:r>
              <a:rPr lang="en-GB" sz="1200" dirty="0">
                <a:solidFill>
                  <a:srgbClr val="3F3F3F"/>
                </a:solidFill>
              </a:rPr>
              <a:t> le </a:t>
            </a:r>
            <a:r>
              <a:rPr lang="en-GB" sz="1200" dirty="0" err="1">
                <a:solidFill>
                  <a:srgbClr val="3F3F3F"/>
                </a:solidFill>
              </a:rPr>
              <a:t>persone</a:t>
            </a:r>
            <a:r>
              <a:rPr lang="en-GB" sz="1200" dirty="0">
                <a:solidFill>
                  <a:srgbClr val="3F3F3F"/>
                </a:solidFill>
              </a:rPr>
              <a:t> in modo </a:t>
            </a:r>
            <a:r>
              <a:rPr lang="en-GB" sz="1200" dirty="0" err="1">
                <a:solidFill>
                  <a:srgbClr val="3F3F3F"/>
                </a:solidFill>
              </a:rPr>
              <a:t>educato</a:t>
            </a:r>
            <a:r>
              <a:rPr lang="en-GB" sz="1200" dirty="0">
                <a:solidFill>
                  <a:srgbClr val="3F3F3F"/>
                </a:solidFill>
              </a:rPr>
              <a:t> e </a:t>
            </a:r>
            <a:r>
              <a:rPr lang="en-GB" sz="1200" dirty="0" err="1">
                <a:solidFill>
                  <a:srgbClr val="3F3F3F"/>
                </a:solidFill>
              </a:rPr>
              <a:t>rispettoso</a:t>
            </a:r>
            <a:r>
              <a:rPr lang="en-GB" sz="1200" dirty="0">
                <a:solidFill>
                  <a:srgbClr val="3F3F3F"/>
                </a:solidFill>
              </a:rPr>
              <a:t> e </a:t>
            </a:r>
            <a:r>
              <a:rPr lang="en-GB" sz="1200" dirty="0" err="1">
                <a:solidFill>
                  <a:srgbClr val="3F3F3F"/>
                </a:solidFill>
              </a:rPr>
              <a:t>sottolinea</a:t>
            </a:r>
            <a:r>
              <a:rPr lang="en-GB" sz="1200" dirty="0">
                <a:solidFill>
                  <a:srgbClr val="3F3F3F"/>
                </a:solidFill>
              </a:rPr>
              <a:t> i </a:t>
            </a:r>
            <a:r>
              <a:rPr lang="en-GB" sz="1200" dirty="0" err="1">
                <a:solidFill>
                  <a:srgbClr val="3F3F3F"/>
                </a:solidFill>
              </a:rPr>
              <a:t>tuoi</a:t>
            </a:r>
            <a:r>
              <a:rPr lang="en-GB" sz="1200" dirty="0">
                <a:solidFill>
                  <a:srgbClr val="3F3F3F"/>
                </a:solidFill>
              </a:rPr>
              <a:t> </a:t>
            </a:r>
            <a:r>
              <a:rPr lang="en-GB" sz="1200" dirty="0" err="1">
                <a:solidFill>
                  <a:srgbClr val="3F3F3F"/>
                </a:solidFill>
              </a:rPr>
              <a:t>punti</a:t>
            </a:r>
            <a:r>
              <a:rPr lang="en-GB" sz="1200" dirty="0">
                <a:solidFill>
                  <a:srgbClr val="3F3F3F"/>
                </a:solidFill>
              </a:rPr>
              <a:t> di forza.</a:t>
            </a:r>
            <a:endParaRPr sz="1200" dirty="0">
              <a:solidFill>
                <a:srgbClr val="3F3F3F"/>
              </a:solidFill>
              <a:latin typeface="Arial"/>
              <a:ea typeface="Arial"/>
              <a:cs typeface="Arial"/>
              <a:sym typeface="Arial"/>
            </a:endParaRPr>
          </a:p>
        </p:txBody>
      </p:sp>
      <p:sp>
        <p:nvSpPr>
          <p:cNvPr id="363" name="Google Shape;363;p23"/>
          <p:cNvSpPr txBox="1">
            <a:spLocks noGrp="1"/>
          </p:cNvSpPr>
          <p:nvPr>
            <p:ph type="body" idx="2"/>
          </p:nvPr>
        </p:nvSpPr>
        <p:spPr>
          <a:xfrm>
            <a:off x="899592" y="773583"/>
            <a:ext cx="4536504"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Processo</a:t>
            </a:r>
            <a:r>
              <a:rPr lang="en-GB" sz="1800" b="1" dirty="0"/>
              <a:t>: Cosa </a:t>
            </a:r>
            <a:r>
              <a:rPr lang="en-GB" sz="1800" b="1" dirty="0" err="1"/>
              <a:t>dovrò</a:t>
            </a:r>
            <a:r>
              <a:rPr lang="en-GB" sz="1800" b="1" dirty="0"/>
              <a:t> fare?</a:t>
            </a:r>
            <a:endParaRPr sz="18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1: </a:t>
            </a:r>
            <a:r>
              <a:rPr lang="en-GB" sz="2800" dirty="0" err="1"/>
              <a:t>Usare</a:t>
            </a:r>
            <a:r>
              <a:rPr lang="en-GB" sz="2800" dirty="0"/>
              <a:t> i social media per </a:t>
            </a:r>
            <a:r>
              <a:rPr lang="en-GB" sz="2800" dirty="0" err="1"/>
              <a:t>ottenere</a:t>
            </a:r>
            <a:r>
              <a:rPr lang="en-GB" sz="2800" dirty="0"/>
              <a:t> un </a:t>
            </a:r>
            <a:r>
              <a:rPr lang="en-GB" sz="2800" dirty="0" err="1"/>
              <a:t>lavoro</a:t>
            </a:r>
            <a:endParaRPr dirty="0"/>
          </a:p>
        </p:txBody>
      </p:sp>
      <p:sp>
        <p:nvSpPr>
          <p:cNvPr id="369" name="Google Shape;369;p24"/>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24"/>
          <p:cNvSpPr/>
          <p:nvPr/>
        </p:nvSpPr>
        <p:spPr>
          <a:xfrm>
            <a:off x="206697" y="1544131"/>
            <a:ext cx="2781127" cy="217974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lvl="0" algn="ctr"/>
            <a:r>
              <a:rPr lang="en-GB" sz="1200" b="1" dirty="0" err="1">
                <a:solidFill>
                  <a:srgbClr val="3F3F3F"/>
                </a:solidFill>
              </a:rPr>
              <a:t>Competenza</a:t>
            </a:r>
            <a:r>
              <a:rPr lang="en-GB" sz="1200" b="1" dirty="0">
                <a:solidFill>
                  <a:srgbClr val="3F3F3F"/>
                </a:solidFill>
              </a:rPr>
              <a:t> (</a:t>
            </a:r>
            <a:r>
              <a:rPr lang="en-GB" sz="1200" b="1" dirty="0" err="1">
                <a:solidFill>
                  <a:srgbClr val="3F3F3F"/>
                </a:solidFill>
              </a:rPr>
              <a:t>LifeComp</a:t>
            </a:r>
            <a:r>
              <a:rPr lang="en-GB" sz="1200" b="1" dirty="0">
                <a:solidFill>
                  <a:srgbClr val="3F3F3F"/>
                </a:solidFill>
              </a:rPr>
              <a:t>)
</a:t>
            </a: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P1 </a:t>
            </a:r>
            <a:r>
              <a:rPr lang="en-GB" sz="1200" dirty="0" err="1">
                <a:solidFill>
                  <a:srgbClr val="3F3F3F"/>
                </a:solidFill>
              </a:rPr>
              <a:t>Autoregolazione</a:t>
            </a:r>
            <a:r>
              <a:rPr lang="en-GB" sz="1200" dirty="0">
                <a:solidFill>
                  <a:srgbClr val="3F3F3F"/>
                </a:solidFill>
              </a:rPr>
              <a:t>.		
</a:t>
            </a:r>
            <a:r>
              <a:rPr lang="en-GB" sz="1200" dirty="0" err="1">
                <a:solidFill>
                  <a:srgbClr val="3F3F3F"/>
                </a:solidFill>
              </a:rPr>
              <a:t>Comunicazione</a:t>
            </a:r>
            <a:r>
              <a:rPr lang="en-GB" sz="1200" dirty="0">
                <a:solidFill>
                  <a:srgbClr val="3F3F3F"/>
                </a:solidFill>
              </a:rPr>
              <a:t> S2.		
L1 </a:t>
            </a:r>
            <a:r>
              <a:rPr lang="en-GB" sz="1200" dirty="0" err="1">
                <a:solidFill>
                  <a:srgbClr val="3F3F3F"/>
                </a:solidFill>
              </a:rPr>
              <a:t>Mentalità</a:t>
            </a:r>
            <a:r>
              <a:rPr lang="en-GB" sz="1200" dirty="0">
                <a:solidFill>
                  <a:srgbClr val="3F3F3F"/>
                </a:solidFill>
              </a:rPr>
              <a:t> di </a:t>
            </a:r>
            <a:r>
              <a:rPr lang="en-GB" sz="1200" dirty="0" err="1">
                <a:solidFill>
                  <a:srgbClr val="3F3F3F"/>
                </a:solidFill>
              </a:rPr>
              <a:t>crescita</a:t>
            </a:r>
            <a:r>
              <a:rPr lang="en-GB" sz="1200" dirty="0">
                <a:solidFill>
                  <a:srgbClr val="3F3F3F"/>
                </a:solidFill>
              </a:rPr>
              <a:t>.</a:t>
            </a:r>
            <a:endParaRPr dirty="0"/>
          </a:p>
        </p:txBody>
      </p:sp>
      <p:sp>
        <p:nvSpPr>
          <p:cNvPr id="371" name="Google Shape;371;p24"/>
          <p:cNvSpPr txBox="1"/>
          <p:nvPr/>
        </p:nvSpPr>
        <p:spPr>
          <a:xfrm>
            <a:off x="971600" y="980437"/>
            <a:ext cx="7418867"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GB" sz="1800" b="1" dirty="0" err="1">
                <a:solidFill>
                  <a:srgbClr val="3F3F3F"/>
                </a:solidFill>
              </a:rPr>
              <a:t>Risultati</a:t>
            </a:r>
            <a:r>
              <a:rPr lang="en-GB" sz="1800" b="1" dirty="0">
                <a:solidFill>
                  <a:srgbClr val="3F3F3F"/>
                </a:solidFill>
              </a:rPr>
              <a:t> di </a:t>
            </a:r>
            <a:r>
              <a:rPr lang="en-GB" sz="1800" b="1" dirty="0" err="1">
                <a:solidFill>
                  <a:srgbClr val="3F3F3F"/>
                </a:solidFill>
              </a:rPr>
              <a:t>apprendimento</a:t>
            </a:r>
            <a:r>
              <a:rPr lang="en-GB" sz="1800" b="1" dirty="0">
                <a:solidFill>
                  <a:srgbClr val="3F3F3F"/>
                </a:solidFill>
              </a:rPr>
              <a:t>: </a:t>
            </a:r>
            <a:r>
              <a:rPr lang="en-GB" sz="1800" b="1" dirty="0" err="1">
                <a:solidFill>
                  <a:srgbClr val="3F3F3F"/>
                </a:solidFill>
              </a:rPr>
              <a:t>cosa</a:t>
            </a:r>
            <a:r>
              <a:rPr lang="en-GB" sz="1800" b="1" dirty="0">
                <a:solidFill>
                  <a:srgbClr val="3F3F3F"/>
                </a:solidFill>
              </a:rPr>
              <a:t> </a:t>
            </a:r>
            <a:r>
              <a:rPr lang="en-GB" sz="1800" b="1" dirty="0" err="1">
                <a:solidFill>
                  <a:srgbClr val="3F3F3F"/>
                </a:solidFill>
              </a:rPr>
              <a:t>imparerò</a:t>
            </a:r>
            <a:r>
              <a:rPr lang="en-GB" sz="1800" b="1" dirty="0">
                <a:solidFill>
                  <a:srgbClr val="3F3F3F"/>
                </a:solidFill>
              </a:rPr>
              <a:t>?</a:t>
            </a:r>
            <a:endParaRPr sz="1800" b="1" dirty="0">
              <a:solidFill>
                <a:srgbClr val="3F3F3F"/>
              </a:solidFill>
              <a:latin typeface="Arial"/>
              <a:ea typeface="Arial"/>
              <a:cs typeface="Arial"/>
              <a:sym typeface="Arial"/>
            </a:endParaRPr>
          </a:p>
        </p:txBody>
      </p:sp>
      <p:sp>
        <p:nvSpPr>
          <p:cNvPr id="372" name="Google Shape;372;p24"/>
          <p:cNvSpPr/>
          <p:nvPr/>
        </p:nvSpPr>
        <p:spPr>
          <a:xfrm>
            <a:off x="3181436" y="1544130"/>
            <a:ext cx="2781127" cy="21797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lvl="0" algn="ctr"/>
            <a:r>
              <a:rPr lang="en-GB" sz="1200" b="1" dirty="0" err="1">
                <a:solidFill>
                  <a:srgbClr val="3F3F3F"/>
                </a:solidFill>
              </a:rPr>
              <a:t>Competenza</a:t>
            </a:r>
            <a:r>
              <a:rPr lang="en-GB" sz="1200" b="1" dirty="0">
                <a:solidFill>
                  <a:srgbClr val="3F3F3F"/>
                </a:solidFill>
              </a:rPr>
              <a:t> (</a:t>
            </a:r>
            <a:r>
              <a:rPr lang="en-GB" sz="1200" b="1" dirty="0" err="1">
                <a:solidFill>
                  <a:srgbClr val="3F3F3F"/>
                </a:solidFill>
              </a:rPr>
              <a:t>EntreComp</a:t>
            </a:r>
            <a:r>
              <a:rPr lang="en-GB" sz="1200" b="1" dirty="0">
                <a:solidFill>
                  <a:srgbClr val="3F3F3F"/>
                </a:solidFill>
              </a:rPr>
              <a:t>)
</a:t>
            </a: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2.1 </a:t>
            </a:r>
            <a:r>
              <a:rPr lang="en-GB" sz="1200" dirty="0" err="1">
                <a:solidFill>
                  <a:srgbClr val="3F3F3F"/>
                </a:solidFill>
              </a:rPr>
              <a:t>Autoconsapevolezza</a:t>
            </a:r>
            <a:r>
              <a:rPr lang="en-GB" sz="1200" dirty="0">
                <a:solidFill>
                  <a:srgbClr val="3F3F3F"/>
                </a:solidFill>
              </a:rPr>
              <a:t> e </a:t>
            </a:r>
            <a:r>
              <a:rPr lang="en-GB" sz="1200" dirty="0" err="1">
                <a:solidFill>
                  <a:srgbClr val="3F3F3F"/>
                </a:solidFill>
              </a:rPr>
              <a:t>autoefficacia</a:t>
            </a:r>
            <a:r>
              <a:rPr lang="en-GB" sz="1200" dirty="0">
                <a:solidFill>
                  <a:srgbClr val="3F3F3F"/>
                </a:solidFill>
              </a:rPr>
              <a:t>.		
2.5 </a:t>
            </a:r>
            <a:r>
              <a:rPr lang="en-GB" sz="1200" dirty="0" err="1">
                <a:solidFill>
                  <a:srgbClr val="3F3F3F"/>
                </a:solidFill>
              </a:rPr>
              <a:t>Mobilitare</a:t>
            </a:r>
            <a:r>
              <a:rPr lang="en-GB" sz="1200" dirty="0">
                <a:solidFill>
                  <a:srgbClr val="3F3F3F"/>
                </a:solidFill>
              </a:rPr>
              <a:t> </a:t>
            </a:r>
            <a:r>
              <a:rPr lang="en-GB" sz="1200" dirty="0" err="1">
                <a:solidFill>
                  <a:srgbClr val="3F3F3F"/>
                </a:solidFill>
              </a:rPr>
              <a:t>gli</a:t>
            </a:r>
            <a:r>
              <a:rPr lang="en-GB" sz="1200" dirty="0">
                <a:solidFill>
                  <a:srgbClr val="3F3F3F"/>
                </a:solidFill>
              </a:rPr>
              <a:t> </a:t>
            </a:r>
            <a:r>
              <a:rPr lang="en-GB" sz="1200" dirty="0" err="1">
                <a:solidFill>
                  <a:srgbClr val="3F3F3F"/>
                </a:solidFill>
              </a:rPr>
              <a:t>altri</a:t>
            </a:r>
            <a:r>
              <a:rPr lang="en-GB" sz="1200" dirty="0">
                <a:solidFill>
                  <a:srgbClr val="3F3F3F"/>
                </a:solidFill>
              </a:rPr>
              <a:t>.			
3.1 </a:t>
            </a:r>
            <a:r>
              <a:rPr lang="en-GB" sz="1200" dirty="0" err="1">
                <a:solidFill>
                  <a:srgbClr val="3F3F3F"/>
                </a:solidFill>
              </a:rPr>
              <a:t>Prendere</a:t>
            </a:r>
            <a:r>
              <a:rPr lang="en-GB" sz="1200" dirty="0">
                <a:solidFill>
                  <a:srgbClr val="3F3F3F"/>
                </a:solidFill>
              </a:rPr>
              <a:t> </a:t>
            </a:r>
            <a:r>
              <a:rPr lang="en-GB" sz="1200" dirty="0" err="1">
                <a:solidFill>
                  <a:srgbClr val="3F3F3F"/>
                </a:solidFill>
              </a:rPr>
              <a:t>l’iniziativa</a:t>
            </a:r>
            <a:r>
              <a:rPr lang="en-GB" sz="1200" dirty="0">
                <a:solidFill>
                  <a:srgbClr val="3F3F3F"/>
                </a:solidFill>
              </a:rPr>
              <a:t>.</a:t>
            </a:r>
            <a:endParaRPr sz="1200" dirty="0">
              <a:solidFill>
                <a:srgbClr val="3F3F3F"/>
              </a:solidFill>
              <a:latin typeface="Arial"/>
              <a:ea typeface="Arial"/>
              <a:cs typeface="Arial"/>
              <a:sym typeface="Arial"/>
            </a:endParaRPr>
          </a:p>
        </p:txBody>
      </p:sp>
      <p:sp>
        <p:nvSpPr>
          <p:cNvPr id="373" name="Google Shape;373;p24"/>
          <p:cNvSpPr/>
          <p:nvPr/>
        </p:nvSpPr>
        <p:spPr>
          <a:xfrm>
            <a:off x="6156175" y="1536745"/>
            <a:ext cx="2709119" cy="218713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lvl="0" algn="ctr"/>
            <a:r>
              <a:rPr lang="en-GB" sz="1200" b="1" dirty="0" err="1">
                <a:solidFill>
                  <a:srgbClr val="3F3F3F"/>
                </a:solidFill>
              </a:rPr>
              <a:t>Competenza</a:t>
            </a:r>
            <a:r>
              <a:rPr lang="en-GB" sz="1200" b="1" dirty="0">
                <a:solidFill>
                  <a:srgbClr val="3F3F3F"/>
                </a:solidFill>
              </a:rPr>
              <a:t> (</a:t>
            </a:r>
            <a:r>
              <a:rPr lang="en-GB" sz="1200" b="1" dirty="0" err="1">
                <a:solidFill>
                  <a:srgbClr val="3F3F3F"/>
                </a:solidFill>
              </a:rPr>
              <a:t>DigiComp</a:t>
            </a:r>
            <a:r>
              <a:rPr lang="en-GB" sz="1200" b="1" dirty="0">
                <a:solidFill>
                  <a:srgbClr val="3F3F3F"/>
                </a:solidFill>
              </a:rPr>
              <a:t>)
</a:t>
            </a: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2.2 </a:t>
            </a:r>
            <a:r>
              <a:rPr lang="en-GB" sz="1200" dirty="0" err="1">
                <a:solidFill>
                  <a:srgbClr val="3F3F3F"/>
                </a:solidFill>
              </a:rPr>
              <a:t>Condivisione</a:t>
            </a:r>
            <a:r>
              <a:rPr lang="en-GB" sz="1200" dirty="0">
                <a:solidFill>
                  <a:srgbClr val="3F3F3F"/>
                </a:solidFill>
              </a:rPr>
              <a:t> </a:t>
            </a:r>
            <a:r>
              <a:rPr lang="en-GB" sz="1200" dirty="0" err="1">
                <a:solidFill>
                  <a:srgbClr val="3F3F3F"/>
                </a:solidFill>
              </a:rPr>
              <a:t>attraverso</a:t>
            </a:r>
            <a:r>
              <a:rPr lang="en-GB" sz="1200" dirty="0">
                <a:solidFill>
                  <a:srgbClr val="3F3F3F"/>
                </a:solidFill>
              </a:rPr>
              <a:t> le </a:t>
            </a:r>
            <a:r>
              <a:rPr lang="en-GB" sz="1200" dirty="0" err="1">
                <a:solidFill>
                  <a:srgbClr val="3F3F3F"/>
                </a:solidFill>
              </a:rPr>
              <a:t>tecnologie</a:t>
            </a:r>
            <a:r>
              <a:rPr lang="en-GB" sz="1200" dirty="0">
                <a:solidFill>
                  <a:srgbClr val="3F3F3F"/>
                </a:solidFill>
              </a:rPr>
              <a:t> </a:t>
            </a:r>
            <a:r>
              <a:rPr lang="en-GB" sz="1200" dirty="0" err="1">
                <a:solidFill>
                  <a:srgbClr val="3F3F3F"/>
                </a:solidFill>
              </a:rPr>
              <a:t>digitali</a:t>
            </a:r>
            <a:r>
              <a:rPr lang="en-GB" sz="1200" dirty="0">
                <a:solidFill>
                  <a:srgbClr val="3F3F3F"/>
                </a:solidFill>
              </a:rPr>
              <a:t>.		
2.5 Netiquette.		
2.6 </a:t>
            </a:r>
            <a:r>
              <a:rPr lang="en-GB" sz="1200" dirty="0" err="1">
                <a:solidFill>
                  <a:srgbClr val="3F3F3F"/>
                </a:solidFill>
              </a:rPr>
              <a:t>Gestione</a:t>
            </a:r>
            <a:r>
              <a:rPr lang="en-GB" sz="1200" dirty="0">
                <a:solidFill>
                  <a:srgbClr val="3F3F3F"/>
                </a:solidFill>
              </a:rPr>
              <a:t> </a:t>
            </a:r>
            <a:r>
              <a:rPr lang="en-GB" sz="1200" dirty="0" err="1">
                <a:solidFill>
                  <a:srgbClr val="3F3F3F"/>
                </a:solidFill>
              </a:rPr>
              <a:t>dell’identità</a:t>
            </a:r>
            <a:r>
              <a:rPr lang="en-GB" sz="1200" dirty="0">
                <a:solidFill>
                  <a:srgbClr val="3F3F3F"/>
                </a:solidFill>
              </a:rPr>
              <a:t> </a:t>
            </a:r>
            <a:r>
              <a:rPr lang="en-GB" sz="1200" dirty="0" err="1">
                <a:solidFill>
                  <a:srgbClr val="3F3F3F"/>
                </a:solidFill>
              </a:rPr>
              <a:t>digitale</a:t>
            </a:r>
            <a:r>
              <a:rPr lang="en-GB" sz="1200" dirty="0">
                <a:solidFill>
                  <a:srgbClr val="3F3F3F"/>
                </a:solidFill>
              </a:rPr>
              <a:t>.</a:t>
            </a:r>
            <a:endParaRPr sz="1200" dirty="0">
              <a:solidFill>
                <a:srgbClr val="3F3F3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1: </a:t>
            </a:r>
            <a:r>
              <a:rPr lang="en-GB" sz="2800" dirty="0" err="1"/>
              <a:t>Usare</a:t>
            </a:r>
            <a:r>
              <a:rPr lang="en-GB" sz="2800" dirty="0"/>
              <a:t> i social media per </a:t>
            </a:r>
            <a:r>
              <a:rPr lang="en-GB" sz="2800" dirty="0" err="1"/>
              <a:t>ottenere</a:t>
            </a:r>
            <a:r>
              <a:rPr lang="en-GB" sz="2800" dirty="0"/>
              <a:t> un </a:t>
            </a:r>
            <a:r>
              <a:rPr lang="en-GB" sz="2800" dirty="0" err="1"/>
              <a:t>lavoro</a:t>
            </a:r>
            <a:endParaRPr dirty="0"/>
          </a:p>
        </p:txBody>
      </p:sp>
      <p:sp>
        <p:nvSpPr>
          <p:cNvPr id="379" name="Google Shape;379;p25"/>
          <p:cNvSpPr/>
          <p:nvPr/>
        </p:nvSpPr>
        <p:spPr>
          <a:xfrm>
            <a:off x="558587" y="1220370"/>
            <a:ext cx="7979406" cy="326019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a:solidFill>
                  <a:srgbClr val="3F3F3F"/>
                </a:solidFill>
              </a:rPr>
              <a:t>Cosa ne </a:t>
            </a:r>
            <a:r>
              <a:rPr lang="en-GB" sz="1200" dirty="0" err="1">
                <a:solidFill>
                  <a:srgbClr val="3F3F3F"/>
                </a:solidFill>
              </a:rPr>
              <a:t>pensi</a:t>
            </a:r>
            <a:r>
              <a:rPr lang="en-GB" sz="1200" dirty="0">
                <a:solidFill>
                  <a:srgbClr val="3F3F3F"/>
                </a:solidFill>
              </a:rPr>
              <a:t> di questo primo </a:t>
            </a:r>
            <a:r>
              <a:rPr lang="en-GB" sz="1200" dirty="0" err="1">
                <a:solidFill>
                  <a:srgbClr val="3F3F3F"/>
                </a:solidFill>
              </a:rPr>
              <a:t>contatto</a:t>
            </a:r>
            <a:r>
              <a:rPr lang="en-GB" sz="1200" dirty="0">
                <a:solidFill>
                  <a:srgbClr val="3F3F3F"/>
                </a:solidFill>
              </a:rPr>
              <a:t> con i social network </a:t>
            </a:r>
            <a:r>
              <a:rPr lang="en-GB" sz="1200" dirty="0" err="1">
                <a:solidFill>
                  <a:srgbClr val="3F3F3F"/>
                </a:solidFill>
              </a:rPr>
              <a:t>professionali</a:t>
            </a:r>
            <a:r>
              <a:rPr lang="en-GB" sz="1200" dirty="0">
                <a:solidFill>
                  <a:srgbClr val="3F3F3F"/>
                </a:solidFill>
              </a:rPr>
              <a:t>? Ora </a:t>
            </a:r>
            <a:r>
              <a:rPr lang="en-GB" sz="1200" dirty="0" err="1">
                <a:solidFill>
                  <a:srgbClr val="3F3F3F"/>
                </a:solidFill>
              </a:rPr>
              <a:t>hai</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profilo</a:t>
            </a:r>
            <a:r>
              <a:rPr lang="en-GB" sz="1200" dirty="0">
                <a:solidFill>
                  <a:srgbClr val="3F3F3F"/>
                </a:solidFill>
              </a:rPr>
              <a:t> LinkedIn e </a:t>
            </a:r>
            <a:r>
              <a:rPr lang="en-GB" sz="1200" dirty="0" err="1">
                <a:solidFill>
                  <a:srgbClr val="3F3F3F"/>
                </a:solidFill>
              </a:rPr>
              <a:t>puoi</a:t>
            </a:r>
            <a:r>
              <a:rPr lang="en-GB" sz="1200" dirty="0">
                <a:solidFill>
                  <a:srgbClr val="3F3F3F"/>
                </a:solidFill>
              </a:rPr>
              <a:t> </a:t>
            </a:r>
            <a:r>
              <a:rPr lang="en-GB" sz="1200" dirty="0" err="1">
                <a:solidFill>
                  <a:srgbClr val="3F3F3F"/>
                </a:solidFill>
              </a:rPr>
              <a:t>iniziare</a:t>
            </a:r>
            <a:r>
              <a:rPr lang="en-GB" sz="1200" dirty="0">
                <a:solidFill>
                  <a:srgbClr val="3F3F3F"/>
                </a:solidFill>
              </a:rPr>
              <a:t> a </a:t>
            </a:r>
            <a:r>
              <a:rPr lang="en-GB" sz="1200" dirty="0" err="1">
                <a:solidFill>
                  <a:srgbClr val="3F3F3F"/>
                </a:solidFill>
              </a:rPr>
              <a:t>trovare</a:t>
            </a:r>
            <a:r>
              <a:rPr lang="en-GB" sz="1200" dirty="0">
                <a:solidFill>
                  <a:srgbClr val="3F3F3F"/>
                </a:solidFill>
              </a:rPr>
              <a:t> le </a:t>
            </a:r>
            <a:r>
              <a:rPr lang="en-GB" sz="1200" dirty="0" err="1">
                <a:solidFill>
                  <a:srgbClr val="3F3F3F"/>
                </a:solidFill>
              </a:rPr>
              <a:t>tue</a:t>
            </a:r>
            <a:r>
              <a:rPr lang="en-GB" sz="1200" dirty="0">
                <a:solidFill>
                  <a:srgbClr val="3F3F3F"/>
                </a:solidFill>
              </a:rPr>
              <a:t> </a:t>
            </a:r>
            <a:r>
              <a:rPr lang="en-GB" sz="1200" dirty="0" err="1">
                <a:solidFill>
                  <a:srgbClr val="3F3F3F"/>
                </a:solidFill>
              </a:rPr>
              <a:t>opportunità</a:t>
            </a:r>
            <a:r>
              <a:rPr lang="en-GB" sz="1200" dirty="0">
                <a:solidFill>
                  <a:srgbClr val="3F3F3F"/>
                </a:solidFill>
              </a:rPr>
              <a:t> di </a:t>
            </a:r>
            <a:r>
              <a:rPr lang="en-GB" sz="1200" dirty="0" err="1">
                <a:solidFill>
                  <a:srgbClr val="3F3F3F"/>
                </a:solidFill>
              </a:rPr>
              <a:t>lavoro</a:t>
            </a:r>
            <a:r>
              <a:rPr lang="en-GB" sz="1200" dirty="0">
                <a:solidFill>
                  <a:srgbClr val="3F3F3F"/>
                </a:solidFill>
              </a:rPr>
              <a:t> online.</a:t>
            </a:r>
          </a:p>
          <a:p>
            <a:pPr lvl="0" algn="just">
              <a:lnSpc>
                <a:spcPct val="150000"/>
              </a:lnSpc>
            </a:pPr>
            <a:r>
              <a:rPr lang="en-GB" sz="1200" dirty="0">
                <a:solidFill>
                  <a:srgbClr val="3F3F3F"/>
                </a:solidFill>
              </a:rPr>
              <a:t>
I social media </a:t>
            </a:r>
            <a:r>
              <a:rPr lang="en-GB" sz="1200" dirty="0" err="1">
                <a:solidFill>
                  <a:srgbClr val="3F3F3F"/>
                </a:solidFill>
              </a:rPr>
              <a:t>sono</a:t>
            </a:r>
            <a:r>
              <a:rPr lang="en-GB" sz="1200" dirty="0">
                <a:solidFill>
                  <a:srgbClr val="3F3F3F"/>
                </a:solidFill>
              </a:rPr>
              <a:t> uno </a:t>
            </a:r>
            <a:r>
              <a:rPr lang="en-GB" sz="1200" dirty="0" err="1">
                <a:solidFill>
                  <a:srgbClr val="3F3F3F"/>
                </a:solidFill>
              </a:rPr>
              <a:t>strumento</a:t>
            </a:r>
            <a:r>
              <a:rPr lang="en-GB" sz="1200" dirty="0">
                <a:solidFill>
                  <a:srgbClr val="3F3F3F"/>
                </a:solidFill>
              </a:rPr>
              <a:t> </a:t>
            </a:r>
            <a:r>
              <a:rPr lang="en-GB" sz="1200" dirty="0" err="1">
                <a:solidFill>
                  <a:srgbClr val="3F3F3F"/>
                </a:solidFill>
              </a:rPr>
              <a:t>molto</a:t>
            </a:r>
            <a:r>
              <a:rPr lang="en-GB" sz="1200" dirty="0">
                <a:solidFill>
                  <a:srgbClr val="3F3F3F"/>
                </a:solidFill>
              </a:rPr>
              <a:t> </a:t>
            </a:r>
            <a:r>
              <a:rPr lang="en-GB" sz="1200" dirty="0" err="1">
                <a:solidFill>
                  <a:srgbClr val="3F3F3F"/>
                </a:solidFill>
              </a:rPr>
              <a:t>interessante</a:t>
            </a:r>
            <a:r>
              <a:rPr lang="en-GB" sz="1200" dirty="0">
                <a:solidFill>
                  <a:srgbClr val="3F3F3F"/>
                </a:solidFill>
              </a:rPr>
              <a:t> al </a:t>
            </a:r>
            <a:r>
              <a:rPr lang="en-GB" sz="1200" dirty="0" err="1">
                <a:solidFill>
                  <a:srgbClr val="3F3F3F"/>
                </a:solidFill>
              </a:rPr>
              <a:t>giorno</a:t>
            </a:r>
            <a:r>
              <a:rPr lang="en-GB" sz="1200" dirty="0">
                <a:solidFill>
                  <a:srgbClr val="3F3F3F"/>
                </a:solidFill>
              </a:rPr>
              <a:t> </a:t>
            </a:r>
            <a:r>
              <a:rPr lang="en-GB" sz="1200" dirty="0" err="1">
                <a:solidFill>
                  <a:srgbClr val="3F3F3F"/>
                </a:solidFill>
              </a:rPr>
              <a:t>d’oggi</a:t>
            </a:r>
            <a:r>
              <a:rPr lang="en-GB" sz="1200" dirty="0">
                <a:solidFill>
                  <a:srgbClr val="3F3F3F"/>
                </a:solidFill>
              </a:rPr>
              <a:t>. </a:t>
            </a:r>
            <a:r>
              <a:rPr lang="en-GB" sz="1200" dirty="0" err="1">
                <a:solidFill>
                  <a:srgbClr val="3F3F3F"/>
                </a:solidFill>
              </a:rPr>
              <a:t>Intorno</a:t>
            </a:r>
            <a:r>
              <a:rPr lang="en-GB" sz="1200" dirty="0">
                <a:solidFill>
                  <a:srgbClr val="3F3F3F"/>
                </a:solidFill>
              </a:rPr>
              <a:t> a loro </a:t>
            </a:r>
            <a:r>
              <a:rPr lang="en-GB" sz="1200" dirty="0" err="1">
                <a:solidFill>
                  <a:srgbClr val="3F3F3F"/>
                </a:solidFill>
              </a:rPr>
              <a:t>si</a:t>
            </a:r>
            <a:r>
              <a:rPr lang="en-GB" sz="1200" dirty="0">
                <a:solidFill>
                  <a:srgbClr val="3F3F3F"/>
                </a:solidFill>
              </a:rPr>
              <a:t> </a:t>
            </a:r>
            <a:r>
              <a:rPr lang="en-GB" sz="1200" dirty="0" err="1">
                <a:solidFill>
                  <a:srgbClr val="3F3F3F"/>
                </a:solidFill>
              </a:rPr>
              <a:t>sono</a:t>
            </a:r>
            <a:r>
              <a:rPr lang="en-GB" sz="1200" dirty="0">
                <a:solidFill>
                  <a:srgbClr val="3F3F3F"/>
                </a:solidFill>
              </a:rPr>
              <a:t> </a:t>
            </a:r>
            <a:r>
              <a:rPr lang="en-GB" sz="1200" dirty="0" err="1">
                <a:solidFill>
                  <a:srgbClr val="3F3F3F"/>
                </a:solidFill>
              </a:rPr>
              <a:t>persino</a:t>
            </a:r>
            <a:r>
              <a:rPr lang="en-GB" sz="1200" dirty="0">
                <a:solidFill>
                  <a:srgbClr val="3F3F3F"/>
                </a:solidFill>
              </a:rPr>
              <a:t> create </a:t>
            </a:r>
            <a:r>
              <a:rPr lang="en-GB" sz="1200" dirty="0" err="1">
                <a:solidFill>
                  <a:srgbClr val="3F3F3F"/>
                </a:solidFill>
              </a:rPr>
              <a:t>nuove</a:t>
            </a:r>
            <a:r>
              <a:rPr lang="en-GB" sz="1200" dirty="0">
                <a:solidFill>
                  <a:srgbClr val="3F3F3F"/>
                </a:solidFill>
              </a:rPr>
              <a:t> </a:t>
            </a:r>
            <a:r>
              <a:rPr lang="en-GB" sz="1200" dirty="0" err="1">
                <a:solidFill>
                  <a:srgbClr val="3F3F3F"/>
                </a:solidFill>
              </a:rPr>
              <a:t>professioni</a:t>
            </a:r>
            <a:r>
              <a:rPr lang="en-GB" sz="1200" dirty="0">
                <a:solidFill>
                  <a:srgbClr val="3F3F3F"/>
                </a:solidFill>
              </a:rPr>
              <a:t>, come la </a:t>
            </a:r>
            <a:r>
              <a:rPr lang="en-GB" sz="1200" dirty="0" err="1">
                <a:solidFill>
                  <a:srgbClr val="3F3F3F"/>
                </a:solidFill>
              </a:rPr>
              <a:t>figura</a:t>
            </a:r>
            <a:r>
              <a:rPr lang="en-GB" sz="1200" dirty="0">
                <a:solidFill>
                  <a:srgbClr val="3F3F3F"/>
                </a:solidFill>
              </a:rPr>
              <a:t> del “Community manager”. </a:t>
            </a:r>
            <a:r>
              <a:rPr lang="en-GB" sz="1200" dirty="0" err="1">
                <a:solidFill>
                  <a:srgbClr val="3F3F3F"/>
                </a:solidFill>
              </a:rPr>
              <a:t>Tuttavia</a:t>
            </a:r>
            <a:r>
              <a:rPr lang="en-GB" sz="1200" dirty="0">
                <a:solidFill>
                  <a:srgbClr val="3F3F3F"/>
                </a:solidFill>
              </a:rPr>
              <a:t>, </a:t>
            </a:r>
            <a:r>
              <a:rPr lang="en-GB" sz="1200" dirty="0" err="1">
                <a:solidFill>
                  <a:srgbClr val="3F3F3F"/>
                </a:solidFill>
              </a:rPr>
              <a:t>possono</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lavorare</a:t>
            </a:r>
            <a:r>
              <a:rPr lang="en-GB" sz="1200" dirty="0">
                <a:solidFill>
                  <a:srgbClr val="3F3F3F"/>
                </a:solidFill>
              </a:rPr>
              <a:t> </a:t>
            </a:r>
            <a:r>
              <a:rPr lang="en-GB" sz="1200" dirty="0" err="1">
                <a:solidFill>
                  <a:srgbClr val="3F3F3F"/>
                </a:solidFill>
              </a:rPr>
              <a:t>contro</a:t>
            </a:r>
            <a:r>
              <a:rPr lang="en-GB" sz="1200" dirty="0">
                <a:solidFill>
                  <a:srgbClr val="3F3F3F"/>
                </a:solidFill>
              </a:rPr>
              <a:t> di te, </a:t>
            </a:r>
            <a:r>
              <a:rPr lang="en-GB" sz="1200" dirty="0" err="1">
                <a:solidFill>
                  <a:srgbClr val="3F3F3F"/>
                </a:solidFill>
              </a:rPr>
              <a:t>quindi</a:t>
            </a:r>
            <a:r>
              <a:rPr lang="en-GB" sz="1200" dirty="0">
                <a:solidFill>
                  <a:srgbClr val="3F3F3F"/>
                </a:solidFill>
              </a:rPr>
              <a:t> </a:t>
            </a:r>
            <a:r>
              <a:rPr lang="en-GB" sz="1200" dirty="0" err="1">
                <a:solidFill>
                  <a:srgbClr val="3F3F3F"/>
                </a:solidFill>
              </a:rPr>
              <a:t>dovresti</a:t>
            </a:r>
            <a:r>
              <a:rPr lang="en-GB" sz="1200" dirty="0">
                <a:solidFill>
                  <a:srgbClr val="3F3F3F"/>
                </a:solidFill>
              </a:rPr>
              <a:t> </a:t>
            </a:r>
            <a:r>
              <a:rPr lang="en-GB" sz="1200" dirty="0" err="1">
                <a:solidFill>
                  <a:srgbClr val="3F3F3F"/>
                </a:solidFill>
              </a:rPr>
              <a:t>controllare</a:t>
            </a:r>
            <a:r>
              <a:rPr lang="en-GB" sz="1200" dirty="0">
                <a:solidFill>
                  <a:srgbClr val="3F3F3F"/>
                </a:solidFill>
              </a:rPr>
              <a:t> </a:t>
            </a:r>
            <a:r>
              <a:rPr lang="en-GB" sz="1200" dirty="0" err="1">
                <a:solidFill>
                  <a:srgbClr val="3F3F3F"/>
                </a:solidFill>
              </a:rPr>
              <a:t>quali</a:t>
            </a:r>
            <a:r>
              <a:rPr lang="en-GB" sz="1200" dirty="0">
                <a:solidFill>
                  <a:srgbClr val="3F3F3F"/>
                </a:solidFill>
              </a:rPr>
              <a:t> </a:t>
            </a:r>
            <a:r>
              <a:rPr lang="en-GB" sz="1200" dirty="0" err="1">
                <a:solidFill>
                  <a:srgbClr val="3F3F3F"/>
                </a:solidFill>
              </a:rPr>
              <a:t>informazioni</a:t>
            </a:r>
            <a:r>
              <a:rPr lang="en-GB" sz="1200" dirty="0">
                <a:solidFill>
                  <a:srgbClr val="3F3F3F"/>
                </a:solidFill>
              </a:rPr>
              <a:t> </a:t>
            </a:r>
            <a:r>
              <a:rPr lang="en-GB" sz="1200" dirty="0" err="1">
                <a:solidFill>
                  <a:srgbClr val="3F3F3F"/>
                </a:solidFill>
              </a:rPr>
              <a:t>sono</a:t>
            </a:r>
            <a:r>
              <a:rPr lang="en-GB" sz="1200" dirty="0">
                <a:solidFill>
                  <a:srgbClr val="3F3F3F"/>
                </a:solidFill>
              </a:rPr>
              <a:t> </a:t>
            </a:r>
            <a:r>
              <a:rPr lang="en-GB" sz="1200" dirty="0" err="1">
                <a:solidFill>
                  <a:srgbClr val="3F3F3F"/>
                </a:solidFill>
              </a:rPr>
              <a:t>disponibili</a:t>
            </a:r>
            <a:r>
              <a:rPr lang="en-GB" sz="1200" dirty="0">
                <a:solidFill>
                  <a:srgbClr val="3F3F3F"/>
                </a:solidFill>
              </a:rPr>
              <a:t> </a:t>
            </a:r>
            <a:r>
              <a:rPr lang="en-GB" sz="1200" dirty="0" err="1">
                <a:solidFill>
                  <a:srgbClr val="3F3F3F"/>
                </a:solidFill>
              </a:rPr>
              <a:t>su</a:t>
            </a:r>
            <a:r>
              <a:rPr lang="en-GB" sz="1200" dirty="0">
                <a:solidFill>
                  <a:srgbClr val="3F3F3F"/>
                </a:solidFill>
              </a:rPr>
              <a:t> di te online, </a:t>
            </a:r>
            <a:r>
              <a:rPr lang="en-GB" sz="1200" dirty="0" err="1">
                <a:solidFill>
                  <a:srgbClr val="3F3F3F"/>
                </a:solidFill>
              </a:rPr>
              <a:t>poiché</a:t>
            </a:r>
            <a:r>
              <a:rPr lang="en-GB" sz="1200" dirty="0">
                <a:solidFill>
                  <a:srgbClr val="3F3F3F"/>
                </a:solidFill>
              </a:rPr>
              <a:t> i </a:t>
            </a:r>
            <a:r>
              <a:rPr lang="en-GB" sz="1200" dirty="0" err="1">
                <a:solidFill>
                  <a:srgbClr val="3F3F3F"/>
                </a:solidFill>
              </a:rPr>
              <a:t>datori</a:t>
            </a:r>
            <a:r>
              <a:rPr lang="en-GB" sz="1200" dirty="0">
                <a:solidFill>
                  <a:srgbClr val="3F3F3F"/>
                </a:solidFill>
              </a:rPr>
              <a:t> di </a:t>
            </a:r>
            <a:r>
              <a:rPr lang="en-GB" sz="1200" dirty="0" err="1">
                <a:solidFill>
                  <a:srgbClr val="3F3F3F"/>
                </a:solidFill>
              </a:rPr>
              <a:t>lavoro</a:t>
            </a:r>
            <a:r>
              <a:rPr lang="en-GB" sz="1200" dirty="0">
                <a:solidFill>
                  <a:srgbClr val="3F3F3F"/>
                </a:solidFill>
              </a:rPr>
              <a:t> </a:t>
            </a:r>
            <a:r>
              <a:rPr lang="en-GB" sz="1200" dirty="0" err="1">
                <a:solidFill>
                  <a:srgbClr val="3F3F3F"/>
                </a:solidFill>
              </a:rPr>
              <a:t>possono</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cercarti</a:t>
            </a:r>
            <a:r>
              <a:rPr lang="en-GB" sz="1200" dirty="0">
                <a:solidFill>
                  <a:srgbClr val="3F3F3F"/>
                </a:solidFill>
              </a:rPr>
              <a:t> e </a:t>
            </a:r>
            <a:r>
              <a:rPr lang="en-GB" sz="1200" dirty="0" err="1">
                <a:solidFill>
                  <a:srgbClr val="3F3F3F"/>
                </a:solidFill>
              </a:rPr>
              <a:t>trovare</a:t>
            </a:r>
            <a:r>
              <a:rPr lang="en-GB" sz="1200" dirty="0">
                <a:solidFill>
                  <a:srgbClr val="3F3F3F"/>
                </a:solidFill>
              </a:rPr>
              <a:t> </a:t>
            </a:r>
            <a:r>
              <a:rPr lang="en-GB" sz="1200" dirty="0" err="1">
                <a:solidFill>
                  <a:srgbClr val="3F3F3F"/>
                </a:solidFill>
              </a:rPr>
              <a:t>informazioni</a:t>
            </a:r>
            <a:r>
              <a:rPr lang="en-GB" sz="1200" dirty="0">
                <a:solidFill>
                  <a:srgbClr val="3F3F3F"/>
                </a:solidFill>
              </a:rPr>
              <a:t> o </a:t>
            </a:r>
            <a:r>
              <a:rPr lang="en-GB" sz="1200" dirty="0" err="1">
                <a:solidFill>
                  <a:srgbClr val="3F3F3F"/>
                </a:solidFill>
              </a:rPr>
              <a:t>foto</a:t>
            </a:r>
            <a:r>
              <a:rPr lang="en-GB" sz="1200" dirty="0">
                <a:solidFill>
                  <a:srgbClr val="3F3F3F"/>
                </a:solidFill>
              </a:rPr>
              <a:t> che </a:t>
            </a:r>
            <a:r>
              <a:rPr lang="en-GB" sz="1200" dirty="0" err="1">
                <a:solidFill>
                  <a:srgbClr val="3F3F3F"/>
                </a:solidFill>
              </a:rPr>
              <a:t>potresti</a:t>
            </a:r>
            <a:r>
              <a:rPr lang="en-GB" sz="1200" dirty="0">
                <a:solidFill>
                  <a:srgbClr val="3F3F3F"/>
                </a:solidFill>
              </a:rPr>
              <a:t> non </a:t>
            </a:r>
            <a:r>
              <a:rPr lang="en-GB" sz="1200" dirty="0" err="1">
                <a:solidFill>
                  <a:srgbClr val="3F3F3F"/>
                </a:solidFill>
              </a:rPr>
              <a:t>volere</a:t>
            </a:r>
            <a:r>
              <a:rPr lang="en-GB" sz="1200" dirty="0">
                <a:solidFill>
                  <a:srgbClr val="3F3F3F"/>
                </a:solidFill>
              </a:rPr>
              <a:t> che </a:t>
            </a:r>
            <a:r>
              <a:rPr lang="en-GB" sz="1200" dirty="0" err="1">
                <a:solidFill>
                  <a:srgbClr val="3F3F3F"/>
                </a:solidFill>
              </a:rPr>
              <a:t>trovino</a:t>
            </a:r>
            <a:r>
              <a:rPr lang="en-GB" sz="1200" dirty="0">
                <a:solidFill>
                  <a:srgbClr val="3F3F3F"/>
                </a:solidFill>
              </a:rPr>
              <a:t>. </a:t>
            </a:r>
            <a:r>
              <a:rPr lang="en-GB" sz="1200" dirty="0" err="1">
                <a:solidFill>
                  <a:srgbClr val="3F3F3F"/>
                </a:solidFill>
              </a:rPr>
              <a:t>Prenditi</a:t>
            </a:r>
            <a:r>
              <a:rPr lang="en-GB" sz="1200" dirty="0">
                <a:solidFill>
                  <a:srgbClr val="3F3F3F"/>
                </a:solidFill>
              </a:rPr>
              <a:t> </a:t>
            </a:r>
            <a:r>
              <a:rPr lang="en-GB" sz="1200" dirty="0" err="1">
                <a:solidFill>
                  <a:srgbClr val="3F3F3F"/>
                </a:solidFill>
              </a:rPr>
              <a:t>cura</a:t>
            </a:r>
            <a:r>
              <a:rPr lang="en-GB" sz="1200" dirty="0">
                <a:solidFill>
                  <a:srgbClr val="3F3F3F"/>
                </a:solidFill>
              </a:rPr>
              <a:t> </a:t>
            </a:r>
            <a:r>
              <a:rPr lang="en-GB" sz="1200" dirty="0" err="1">
                <a:solidFill>
                  <a:srgbClr val="3F3F3F"/>
                </a:solidFill>
              </a:rPr>
              <a:t>della</a:t>
            </a:r>
            <a:r>
              <a:rPr lang="en-GB" sz="1200" dirty="0">
                <a:solidFill>
                  <a:srgbClr val="3F3F3F"/>
                </a:solidFill>
              </a:rPr>
              <a:t> </a:t>
            </a:r>
            <a:r>
              <a:rPr lang="en-GB" sz="1200" dirty="0" err="1">
                <a:solidFill>
                  <a:srgbClr val="3F3F3F"/>
                </a:solidFill>
              </a:rPr>
              <a:t>tua</a:t>
            </a:r>
            <a:r>
              <a:rPr lang="en-GB" sz="1200" dirty="0">
                <a:solidFill>
                  <a:srgbClr val="3F3F3F"/>
                </a:solidFill>
              </a:rPr>
              <a:t> privacy e </a:t>
            </a:r>
            <a:r>
              <a:rPr lang="en-GB" sz="1200" dirty="0" err="1">
                <a:solidFill>
                  <a:srgbClr val="3F3F3F"/>
                </a:solidFill>
              </a:rPr>
              <a:t>della</a:t>
            </a:r>
            <a:r>
              <a:rPr lang="en-GB" sz="1200" dirty="0">
                <a:solidFill>
                  <a:srgbClr val="3F3F3F"/>
                </a:solidFill>
              </a:rPr>
              <a:t> </a:t>
            </a:r>
            <a:r>
              <a:rPr lang="en-GB" sz="1200" dirty="0" err="1">
                <a:solidFill>
                  <a:srgbClr val="3F3F3F"/>
                </a:solidFill>
              </a:rPr>
              <a:t>tua</a:t>
            </a:r>
            <a:r>
              <a:rPr lang="en-GB" sz="1200" dirty="0">
                <a:solidFill>
                  <a:srgbClr val="3F3F3F"/>
                </a:solidFill>
              </a:rPr>
              <a:t> </a:t>
            </a:r>
            <a:r>
              <a:rPr lang="en-GB" sz="1200" dirty="0" err="1">
                <a:solidFill>
                  <a:srgbClr val="3F3F3F"/>
                </a:solidFill>
              </a:rPr>
              <a:t>reputazione</a:t>
            </a:r>
            <a:r>
              <a:rPr lang="en-GB" sz="1200" dirty="0">
                <a:solidFill>
                  <a:srgbClr val="3F3F3F"/>
                </a:solidFill>
              </a:rPr>
              <a:t> online.	</a:t>
            </a:r>
          </a:p>
          <a:p>
            <a:pPr lvl="0" algn="just">
              <a:lnSpc>
                <a:spcPct val="150000"/>
              </a:lnSpc>
            </a:pPr>
            <a:r>
              <a:rPr lang="en-GB" sz="1200" dirty="0">
                <a:solidFill>
                  <a:srgbClr val="3F3F3F"/>
                </a:solidFill>
              </a:rPr>
              <a:t>
</a:t>
            </a:r>
            <a:r>
              <a:rPr lang="en-GB" sz="1200" dirty="0" err="1">
                <a:solidFill>
                  <a:srgbClr val="3F3F3F"/>
                </a:solidFill>
              </a:rPr>
              <a:t>Infine</a:t>
            </a:r>
            <a:r>
              <a:rPr lang="en-GB" sz="1200" dirty="0">
                <a:solidFill>
                  <a:srgbClr val="3F3F3F"/>
                </a:solidFill>
              </a:rPr>
              <a:t>, </a:t>
            </a:r>
            <a:r>
              <a:rPr lang="en-GB" sz="1200" dirty="0" err="1">
                <a:solidFill>
                  <a:srgbClr val="3F3F3F"/>
                </a:solidFill>
              </a:rPr>
              <a:t>ti</a:t>
            </a:r>
            <a:r>
              <a:rPr lang="en-GB" sz="1200" dirty="0">
                <a:solidFill>
                  <a:srgbClr val="3F3F3F"/>
                </a:solidFill>
              </a:rPr>
              <a:t> </a:t>
            </a:r>
            <a:r>
              <a:rPr lang="en-GB" sz="1200" dirty="0" err="1">
                <a:solidFill>
                  <a:srgbClr val="3F3F3F"/>
                </a:solidFill>
              </a:rPr>
              <a:t>consigliamo</a:t>
            </a:r>
            <a:r>
              <a:rPr lang="en-GB" sz="1200" dirty="0">
                <a:solidFill>
                  <a:srgbClr val="3F3F3F"/>
                </a:solidFill>
              </a:rPr>
              <a:t> di dare </a:t>
            </a:r>
            <a:r>
              <a:rPr lang="en-GB" sz="1200" dirty="0" err="1">
                <a:solidFill>
                  <a:srgbClr val="3F3F3F"/>
                </a:solidFill>
              </a:rPr>
              <a:t>un’occhiata</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sezione</a:t>
            </a:r>
            <a:r>
              <a:rPr lang="en-GB" sz="1200" dirty="0">
                <a:solidFill>
                  <a:srgbClr val="3F3F3F"/>
                </a:solidFill>
              </a:rPr>
              <a:t> </a:t>
            </a:r>
            <a:r>
              <a:rPr lang="en-GB" sz="1200" dirty="0" err="1">
                <a:solidFill>
                  <a:srgbClr val="3F3F3F"/>
                </a:solidFill>
              </a:rPr>
              <a:t>risorse</a:t>
            </a:r>
            <a:r>
              <a:rPr lang="en-GB" sz="1200" dirty="0">
                <a:solidFill>
                  <a:srgbClr val="3F3F3F"/>
                </a:solidFill>
              </a:rPr>
              <a:t> di </a:t>
            </a:r>
            <a:r>
              <a:rPr lang="en-GB" sz="1200" dirty="0" err="1">
                <a:solidFill>
                  <a:srgbClr val="3F3F3F"/>
                </a:solidFill>
              </a:rPr>
              <a:t>questa</a:t>
            </a:r>
            <a:r>
              <a:rPr lang="en-GB" sz="1200" dirty="0">
                <a:solidFill>
                  <a:srgbClr val="3F3F3F"/>
                </a:solidFill>
              </a:rPr>
              <a:t> </a:t>
            </a:r>
            <a:r>
              <a:rPr lang="en-GB" sz="1200" dirty="0" err="1">
                <a:solidFill>
                  <a:srgbClr val="3F3F3F"/>
                </a:solidFill>
              </a:rPr>
              <a:t>attività</a:t>
            </a:r>
            <a:r>
              <a:rPr lang="en-GB" sz="1200" dirty="0">
                <a:solidFill>
                  <a:srgbClr val="3F3F3F"/>
                </a:solidFill>
              </a:rPr>
              <a:t>, dove </a:t>
            </a:r>
            <a:r>
              <a:rPr lang="en-GB" sz="1200" dirty="0" err="1">
                <a:solidFill>
                  <a:srgbClr val="3F3F3F"/>
                </a:solidFill>
              </a:rPr>
              <a:t>troverai</a:t>
            </a:r>
            <a:r>
              <a:rPr lang="en-GB" sz="1200" dirty="0">
                <a:solidFill>
                  <a:srgbClr val="3F3F3F"/>
                </a:solidFill>
              </a:rPr>
              <a:t> </a:t>
            </a:r>
            <a:r>
              <a:rPr lang="en-GB" sz="1200" dirty="0" err="1">
                <a:solidFill>
                  <a:srgbClr val="3F3F3F"/>
                </a:solidFill>
              </a:rPr>
              <a:t>interessanti</a:t>
            </a:r>
            <a:r>
              <a:rPr lang="en-GB" sz="1200" dirty="0">
                <a:solidFill>
                  <a:srgbClr val="3F3F3F"/>
                </a:solidFill>
              </a:rPr>
              <a:t> </a:t>
            </a:r>
            <a:r>
              <a:rPr lang="en-GB" sz="1200" dirty="0" err="1">
                <a:solidFill>
                  <a:srgbClr val="3F3F3F"/>
                </a:solidFill>
              </a:rPr>
              <a:t>collegamenti</a:t>
            </a:r>
            <a:r>
              <a:rPr lang="en-GB" sz="1200" dirty="0">
                <a:solidFill>
                  <a:srgbClr val="3F3F3F"/>
                </a:solidFill>
              </a:rPr>
              <a:t> a </a:t>
            </a:r>
            <a:r>
              <a:rPr lang="en-GB" sz="1200" dirty="0" err="1">
                <a:solidFill>
                  <a:srgbClr val="3F3F3F"/>
                </a:solidFill>
              </a:rPr>
              <a:t>pagine</a:t>
            </a:r>
            <a:r>
              <a:rPr lang="en-GB" sz="1200" dirty="0">
                <a:solidFill>
                  <a:srgbClr val="3F3F3F"/>
                </a:solidFill>
              </a:rPr>
              <a:t> e video in cui </a:t>
            </a:r>
            <a:r>
              <a:rPr lang="en-GB" sz="1200" dirty="0" err="1">
                <a:solidFill>
                  <a:srgbClr val="3F3F3F"/>
                </a:solidFill>
              </a:rPr>
              <a:t>puoi</a:t>
            </a:r>
            <a:r>
              <a:rPr lang="en-GB" sz="1200" dirty="0">
                <a:solidFill>
                  <a:srgbClr val="3F3F3F"/>
                </a:solidFill>
              </a:rPr>
              <a:t> </a:t>
            </a:r>
            <a:r>
              <a:rPr lang="en-GB" sz="1200" dirty="0" err="1">
                <a:solidFill>
                  <a:srgbClr val="3F3F3F"/>
                </a:solidFill>
              </a:rPr>
              <a:t>approfondire</a:t>
            </a:r>
            <a:r>
              <a:rPr lang="en-GB" sz="1200" dirty="0">
                <a:solidFill>
                  <a:srgbClr val="3F3F3F"/>
                </a:solidFill>
              </a:rPr>
              <a:t> la </a:t>
            </a:r>
            <a:r>
              <a:rPr lang="en-GB" sz="1200" dirty="0" err="1">
                <a:solidFill>
                  <a:srgbClr val="3F3F3F"/>
                </a:solidFill>
              </a:rPr>
              <a:t>tua</a:t>
            </a:r>
            <a:r>
              <a:rPr lang="en-GB" sz="1200" dirty="0">
                <a:solidFill>
                  <a:srgbClr val="3F3F3F"/>
                </a:solidFill>
              </a:rPr>
              <a:t> </a:t>
            </a:r>
            <a:r>
              <a:rPr lang="en-GB" sz="1200" dirty="0" err="1">
                <a:solidFill>
                  <a:srgbClr val="3F3F3F"/>
                </a:solidFill>
              </a:rPr>
              <a:t>conoscenza</a:t>
            </a:r>
            <a:r>
              <a:rPr lang="en-GB" sz="1200" dirty="0">
                <a:solidFill>
                  <a:srgbClr val="3F3F3F"/>
                </a:solidFill>
              </a:rPr>
              <a:t> </a:t>
            </a:r>
            <a:r>
              <a:rPr lang="en-GB" sz="1200" dirty="0" err="1">
                <a:solidFill>
                  <a:srgbClr val="3F3F3F"/>
                </a:solidFill>
              </a:rPr>
              <a:t>dell’argomento</a:t>
            </a:r>
            <a:r>
              <a:rPr lang="en-GB" sz="1200" dirty="0">
                <a:solidFill>
                  <a:srgbClr val="3F3F3F"/>
                </a:solidFill>
              </a:rPr>
              <a:t>.
Continua la </a:t>
            </a:r>
            <a:r>
              <a:rPr lang="en-GB" sz="1200" dirty="0" err="1">
                <a:solidFill>
                  <a:srgbClr val="3F3F3F"/>
                </a:solidFill>
              </a:rPr>
              <a:t>tua</a:t>
            </a:r>
            <a:r>
              <a:rPr lang="en-GB" sz="1200" dirty="0">
                <a:solidFill>
                  <a:srgbClr val="3F3F3F"/>
                </a:solidFill>
              </a:rPr>
              <a:t> </a:t>
            </a:r>
            <a:r>
              <a:rPr lang="en-GB" sz="1200" dirty="0" err="1">
                <a:solidFill>
                  <a:srgbClr val="3F3F3F"/>
                </a:solidFill>
              </a:rPr>
              <a:t>formazione</a:t>
            </a:r>
            <a:r>
              <a:rPr lang="en-GB" sz="1200" dirty="0">
                <a:solidFill>
                  <a:srgbClr val="3F3F3F"/>
                </a:solidFill>
              </a:rPr>
              <a:t>! ;)</a:t>
            </a:r>
            <a:endParaRPr sz="1200" b="1" dirty="0">
              <a:solidFill>
                <a:srgbClr val="3F3F3F"/>
              </a:solidFill>
              <a:latin typeface="Arial"/>
              <a:ea typeface="Arial"/>
              <a:cs typeface="Arial"/>
              <a:sym typeface="Arial"/>
            </a:endParaRPr>
          </a:p>
        </p:txBody>
      </p:sp>
      <p:sp>
        <p:nvSpPr>
          <p:cNvPr id="380" name="Google Shape;380;p25"/>
          <p:cNvSpPr txBox="1">
            <a:spLocks noGrp="1"/>
          </p:cNvSpPr>
          <p:nvPr>
            <p:ph type="body" idx="2"/>
          </p:nvPr>
        </p:nvSpPr>
        <p:spPr>
          <a:xfrm>
            <a:off x="899592" y="865563"/>
            <a:ext cx="511256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Conclusione</a:t>
            </a:r>
            <a:r>
              <a:rPr lang="en-GB" sz="1800" b="1" dirty="0"/>
              <a:t>: </a:t>
            </a:r>
            <a:r>
              <a:rPr lang="en-GB" sz="1800" b="1" dirty="0" err="1"/>
              <a:t>cosa</a:t>
            </a:r>
            <a:r>
              <a:rPr lang="en-GB" sz="1800" b="1" dirty="0"/>
              <a:t> </a:t>
            </a:r>
            <a:r>
              <a:rPr lang="en-GB" sz="1800" b="1" dirty="0" err="1"/>
              <a:t>porterò</a:t>
            </a:r>
            <a:r>
              <a:rPr lang="en-GB" sz="1800" b="1" dirty="0"/>
              <a:t> a casa?</a:t>
            </a:r>
            <a:endParaRPr sz="1800" b="1" dirty="0"/>
          </a:p>
        </p:txBody>
      </p:sp>
      <p:sp>
        <p:nvSpPr>
          <p:cNvPr id="381" name="Google Shape;381;p25"/>
          <p:cNvSpPr/>
          <p:nvPr/>
        </p:nvSpPr>
        <p:spPr>
          <a:xfrm>
            <a:off x="558587" y="771550"/>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Social media per il </a:t>
            </a:r>
            <a:r>
              <a:rPr lang="en-GB" sz="2800" dirty="0" err="1"/>
              <a:t>tuo</a:t>
            </a:r>
            <a:r>
              <a:rPr lang="en-GB" sz="2800" dirty="0"/>
              <a:t> business </a:t>
            </a:r>
            <a:r>
              <a:rPr lang="en-GB" sz="2800" dirty="0" err="1"/>
              <a:t>digitale</a:t>
            </a:r>
            <a:endParaRPr dirty="0"/>
          </a:p>
        </p:txBody>
      </p:sp>
      <p:sp>
        <p:nvSpPr>
          <p:cNvPr id="387" name="Google Shape;387;p26"/>
          <p:cNvSpPr/>
          <p:nvPr/>
        </p:nvSpPr>
        <p:spPr>
          <a:xfrm>
            <a:off x="832752" y="1514040"/>
            <a:ext cx="7364555" cy="2641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it-IT" sz="1200" dirty="0">
                <a:solidFill>
                  <a:srgbClr val="3F3F3F"/>
                </a:solidFill>
              </a:rPr>
              <a:t>Come avrete studiato, negli ultimi anni sono state create nelle aziende alcune professioni legate ai social media, come il community manager o il social media manager, che si dedicano alla gestione della presenza online delle aziende e delle loro comunità online. I social media sono quindi uno strumento importante e prezioso per le aziende per interagire con il proprio pubblico di riferimento e acquisire più clienti.</a:t>
            </a:r>
          </a:p>
          <a:p>
            <a:pPr lvl="0" algn="just">
              <a:lnSpc>
                <a:spcPct val="150000"/>
              </a:lnSpc>
            </a:pPr>
            <a:r>
              <a:rPr lang="en-GB" sz="1200" dirty="0">
                <a:solidFill>
                  <a:srgbClr val="3F3F3F"/>
                </a:solidFill>
              </a:rPr>
              <a:t>
</a:t>
            </a:r>
            <a:r>
              <a:rPr lang="it-IT" sz="1200" dirty="0">
                <a:solidFill>
                  <a:srgbClr val="3F3F3F"/>
                </a:solidFill>
              </a:rPr>
              <a:t>Sicuramente nella vostra vita quotidiana utilizzate un social network e potete sfruttare le vostre conoscenze, e quelle che avrete acquisito in questa formazione, per trasferirle in una situazione reale, proprio come farebbe un imprenditore.</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88" name="Google Shape;388;p26"/>
          <p:cNvSpPr/>
          <p:nvPr/>
        </p:nvSpPr>
        <p:spPr>
          <a:xfrm>
            <a:off x="625043" y="88554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26"/>
          <p:cNvSpPr txBox="1">
            <a:spLocks noGrp="1"/>
          </p:cNvSpPr>
          <p:nvPr>
            <p:ph type="body" idx="2"/>
          </p:nvPr>
        </p:nvSpPr>
        <p:spPr>
          <a:xfrm>
            <a:off x="1007603" y="1023368"/>
            <a:ext cx="4716525"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Introduzione</a:t>
            </a:r>
            <a:r>
              <a:rPr lang="en-GB" sz="1800" b="1" dirty="0"/>
              <a:t>: di </a:t>
            </a:r>
            <a:r>
              <a:rPr lang="en-GB" sz="1800" b="1" dirty="0" err="1"/>
              <a:t>cosa</a:t>
            </a:r>
            <a:r>
              <a:rPr lang="en-GB" sz="1800" b="1" dirty="0"/>
              <a:t> </a:t>
            </a:r>
            <a:r>
              <a:rPr lang="en-GB" sz="1800" b="1" dirty="0" err="1"/>
              <a:t>si</a:t>
            </a:r>
            <a:r>
              <a:rPr lang="en-GB" sz="1800" b="1" dirty="0"/>
              <a:t> </a:t>
            </a:r>
            <a:r>
              <a:rPr lang="en-GB" sz="1800" b="1" dirty="0" err="1"/>
              <a:t>tratta</a:t>
            </a:r>
            <a:r>
              <a:rPr lang="en-GB" sz="1800" b="1" dirty="0"/>
              <a:t>?</a:t>
            </a:r>
            <a:endParaRPr sz="1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Social media per il </a:t>
            </a:r>
            <a:r>
              <a:rPr lang="en-GB" sz="2800" dirty="0" err="1"/>
              <a:t>tuo</a:t>
            </a:r>
            <a:r>
              <a:rPr lang="en-GB" sz="2800" dirty="0"/>
              <a:t> business </a:t>
            </a:r>
            <a:r>
              <a:rPr lang="en-GB" sz="2800" dirty="0" err="1"/>
              <a:t>digitale</a:t>
            </a:r>
            <a:endParaRPr lang="en-GB" sz="2800" dirty="0"/>
          </a:p>
        </p:txBody>
      </p:sp>
      <p:sp>
        <p:nvSpPr>
          <p:cNvPr id="395" name="Google Shape;395;p27"/>
          <p:cNvSpPr/>
          <p:nvPr/>
        </p:nvSpPr>
        <p:spPr>
          <a:xfrm>
            <a:off x="1789822" y="1567345"/>
            <a:ext cx="5564355" cy="229628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a:solidFill>
                  <a:srgbClr val="3F3F3F"/>
                </a:solidFill>
              </a:rPr>
              <a:t>In </a:t>
            </a:r>
            <a:r>
              <a:rPr lang="en-GB" sz="1200" dirty="0" err="1">
                <a:solidFill>
                  <a:srgbClr val="3F3F3F"/>
                </a:solidFill>
              </a:rPr>
              <a:t>questa</a:t>
            </a:r>
            <a:r>
              <a:rPr lang="en-GB" sz="1200" dirty="0">
                <a:solidFill>
                  <a:srgbClr val="3F3F3F"/>
                </a:solidFill>
              </a:rPr>
              <a:t> </a:t>
            </a:r>
            <a:r>
              <a:rPr lang="en-GB" sz="1200" dirty="0" err="1">
                <a:solidFill>
                  <a:srgbClr val="3F3F3F"/>
                </a:solidFill>
              </a:rPr>
              <a:t>attività</a:t>
            </a:r>
            <a:r>
              <a:rPr lang="en-GB" sz="1200" dirty="0">
                <a:solidFill>
                  <a:srgbClr val="3F3F3F"/>
                </a:solidFill>
              </a:rPr>
              <a:t> </a:t>
            </a:r>
            <a:r>
              <a:rPr lang="en-GB" sz="1200" dirty="0" err="1">
                <a:solidFill>
                  <a:srgbClr val="3F3F3F"/>
                </a:solidFill>
              </a:rPr>
              <a:t>dovrai</a:t>
            </a:r>
            <a:r>
              <a:rPr lang="en-GB" sz="1200" dirty="0">
                <a:solidFill>
                  <a:srgbClr val="3F3F3F"/>
                </a:solidFill>
              </a:rPr>
              <a:t> </a:t>
            </a:r>
            <a:r>
              <a:rPr lang="en-GB" sz="1200" dirty="0" err="1">
                <a:solidFill>
                  <a:srgbClr val="3F3F3F"/>
                </a:solidFill>
              </a:rPr>
              <a:t>metterti</a:t>
            </a:r>
            <a:r>
              <a:rPr lang="en-GB" sz="1200" dirty="0">
                <a:solidFill>
                  <a:srgbClr val="3F3F3F"/>
                </a:solidFill>
              </a:rPr>
              <a:t> </a:t>
            </a:r>
            <a:r>
              <a:rPr lang="en-GB" sz="1200" dirty="0" err="1">
                <a:solidFill>
                  <a:srgbClr val="3F3F3F"/>
                </a:solidFill>
              </a:rPr>
              <a:t>nei</a:t>
            </a:r>
            <a:r>
              <a:rPr lang="en-GB" sz="1200" dirty="0">
                <a:solidFill>
                  <a:srgbClr val="3F3F3F"/>
                </a:solidFill>
              </a:rPr>
              <a:t> panni di un </a:t>
            </a:r>
            <a:r>
              <a:rPr lang="en-GB" sz="1200" dirty="0" err="1">
                <a:solidFill>
                  <a:srgbClr val="3F3F3F"/>
                </a:solidFill>
              </a:rPr>
              <a:t>imprenditore</a:t>
            </a:r>
            <a:r>
              <a:rPr lang="en-GB" sz="1200" dirty="0">
                <a:solidFill>
                  <a:srgbClr val="3F3F3F"/>
                </a:solidFill>
              </a:rPr>
              <a:t>. </a:t>
            </a:r>
            <a:r>
              <a:rPr lang="en-GB" sz="1200" b="1" dirty="0" err="1">
                <a:solidFill>
                  <a:srgbClr val="3F3F3F"/>
                </a:solidFill>
              </a:rPr>
              <a:t>Immagina</a:t>
            </a:r>
            <a:r>
              <a:rPr lang="en-GB" sz="1200" b="1" dirty="0">
                <a:solidFill>
                  <a:srgbClr val="3F3F3F"/>
                </a:solidFill>
              </a:rPr>
              <a:t> di </a:t>
            </a:r>
            <a:r>
              <a:rPr lang="en-GB" sz="1200" b="1" dirty="0" err="1">
                <a:solidFill>
                  <a:srgbClr val="3F3F3F"/>
                </a:solidFill>
              </a:rPr>
              <a:t>avere</a:t>
            </a:r>
            <a:r>
              <a:rPr lang="en-GB" sz="1200" b="1" dirty="0">
                <a:solidFill>
                  <a:srgbClr val="3F3F3F"/>
                </a:solidFill>
              </a:rPr>
              <a:t> </a:t>
            </a:r>
            <a:r>
              <a:rPr lang="en-GB" sz="1200" b="1" dirty="0" err="1">
                <a:solidFill>
                  <a:srgbClr val="3F3F3F"/>
                </a:solidFill>
              </a:rPr>
              <a:t>un’azienda</a:t>
            </a:r>
            <a:r>
              <a:rPr lang="en-GB" sz="1200" b="1" dirty="0">
                <a:solidFill>
                  <a:srgbClr val="3F3F3F"/>
                </a:solidFill>
              </a:rPr>
              <a:t> e </a:t>
            </a:r>
            <a:r>
              <a:rPr lang="en-GB" sz="1200" b="1" dirty="0" err="1">
                <a:solidFill>
                  <a:srgbClr val="3F3F3F"/>
                </a:solidFill>
              </a:rPr>
              <a:t>identifica</a:t>
            </a:r>
            <a:r>
              <a:rPr lang="en-GB" sz="1200" b="1" dirty="0">
                <a:solidFill>
                  <a:srgbClr val="3F3F3F"/>
                </a:solidFill>
              </a:rPr>
              <a:t> i social network </a:t>
            </a:r>
            <a:r>
              <a:rPr lang="en-GB" sz="1200" b="1" dirty="0" err="1">
                <a:solidFill>
                  <a:srgbClr val="3F3F3F"/>
                </a:solidFill>
              </a:rPr>
              <a:t>più</a:t>
            </a:r>
            <a:r>
              <a:rPr lang="en-GB" sz="1200" b="1" dirty="0">
                <a:solidFill>
                  <a:srgbClr val="3F3F3F"/>
                </a:solidFill>
              </a:rPr>
              <a:t> </a:t>
            </a:r>
            <a:r>
              <a:rPr lang="en-GB" sz="1200" b="1" dirty="0" err="1">
                <a:solidFill>
                  <a:srgbClr val="3F3F3F"/>
                </a:solidFill>
              </a:rPr>
              <a:t>appropriati</a:t>
            </a:r>
            <a:r>
              <a:rPr lang="en-GB" sz="1200" b="1" dirty="0">
                <a:solidFill>
                  <a:srgbClr val="3F3F3F"/>
                </a:solidFill>
              </a:rPr>
              <a:t> che la </a:t>
            </a:r>
            <a:r>
              <a:rPr lang="en-GB" sz="1200" b="1" dirty="0" err="1">
                <a:solidFill>
                  <a:srgbClr val="3F3F3F"/>
                </a:solidFill>
              </a:rPr>
              <a:t>tua</a:t>
            </a:r>
            <a:r>
              <a:rPr lang="en-GB" sz="1200" b="1" dirty="0">
                <a:solidFill>
                  <a:srgbClr val="3F3F3F"/>
                </a:solidFill>
              </a:rPr>
              <a:t> </a:t>
            </a:r>
            <a:r>
              <a:rPr lang="en-GB" sz="1200" b="1" dirty="0" err="1">
                <a:solidFill>
                  <a:srgbClr val="3F3F3F"/>
                </a:solidFill>
              </a:rPr>
              <a:t>azienda</a:t>
            </a:r>
            <a:r>
              <a:rPr lang="en-GB" sz="1200" b="1" dirty="0">
                <a:solidFill>
                  <a:srgbClr val="3F3F3F"/>
                </a:solidFill>
              </a:rPr>
              <a:t> </a:t>
            </a:r>
            <a:r>
              <a:rPr lang="en-GB" sz="1200" b="1" dirty="0" err="1">
                <a:solidFill>
                  <a:srgbClr val="3F3F3F"/>
                </a:solidFill>
              </a:rPr>
              <a:t>dovrebbe</a:t>
            </a:r>
            <a:r>
              <a:rPr lang="en-GB" sz="1200" b="1" dirty="0">
                <a:solidFill>
                  <a:srgbClr val="3F3F3F"/>
                </a:solidFill>
              </a:rPr>
              <a:t> </a:t>
            </a:r>
            <a:r>
              <a:rPr lang="en-GB" sz="1200" b="1" dirty="0" err="1">
                <a:solidFill>
                  <a:srgbClr val="3F3F3F"/>
                </a:solidFill>
              </a:rPr>
              <a:t>avere</a:t>
            </a:r>
            <a:r>
              <a:rPr lang="en-GB" sz="1200" b="1" dirty="0">
                <a:solidFill>
                  <a:srgbClr val="3F3F3F"/>
                </a:solidFill>
              </a:rPr>
              <a:t>. 
</a:t>
            </a:r>
            <a:r>
              <a:rPr lang="en-GB" sz="1200" dirty="0">
                <a:solidFill>
                  <a:srgbClr val="3F3F3F"/>
                </a:solidFill>
              </a:rPr>
              <a:t>Una volta </a:t>
            </a:r>
            <a:r>
              <a:rPr lang="en-GB" sz="1200" dirty="0" err="1">
                <a:solidFill>
                  <a:srgbClr val="3F3F3F"/>
                </a:solidFill>
              </a:rPr>
              <a:t>identificato</a:t>
            </a:r>
            <a:r>
              <a:rPr lang="en-GB" sz="1200" dirty="0">
                <a:solidFill>
                  <a:srgbClr val="3F3F3F"/>
                </a:solidFill>
              </a:rPr>
              <a:t>, </a:t>
            </a:r>
            <a:r>
              <a:rPr lang="en-GB" sz="1200" b="1" dirty="0" err="1">
                <a:solidFill>
                  <a:srgbClr val="3F3F3F"/>
                </a:solidFill>
              </a:rPr>
              <a:t>crea</a:t>
            </a:r>
            <a:r>
              <a:rPr lang="en-GB" sz="1200" b="1" dirty="0">
                <a:solidFill>
                  <a:srgbClr val="3F3F3F"/>
                </a:solidFill>
              </a:rPr>
              <a:t> un account</a:t>
            </a:r>
            <a:r>
              <a:rPr lang="en-GB" sz="1200" dirty="0">
                <a:solidFill>
                  <a:srgbClr val="3F3F3F"/>
                </a:solidFill>
              </a:rPr>
              <a:t> come </a:t>
            </a:r>
            <a:r>
              <a:rPr lang="en-GB" sz="1200" dirty="0" err="1">
                <a:solidFill>
                  <a:srgbClr val="3F3F3F"/>
                </a:solidFill>
              </a:rPr>
              <a:t>tuo</a:t>
            </a:r>
            <a:r>
              <a:rPr lang="en-GB" sz="1200" dirty="0">
                <a:solidFill>
                  <a:srgbClr val="3F3F3F"/>
                </a:solidFill>
              </a:rPr>
              <a:t> </a:t>
            </a:r>
            <a:r>
              <a:rPr lang="en-GB" sz="1200" dirty="0" err="1">
                <a:solidFill>
                  <a:srgbClr val="3F3F3F"/>
                </a:solidFill>
              </a:rPr>
              <a:t>progetto</a:t>
            </a:r>
            <a:r>
              <a:rPr lang="en-GB" sz="1200" dirty="0">
                <a:solidFill>
                  <a:srgbClr val="3F3F3F"/>
                </a:solidFill>
              </a:rPr>
              <a:t> e </a:t>
            </a:r>
            <a:r>
              <a:rPr lang="en-GB" sz="1200" dirty="0" err="1">
                <a:solidFill>
                  <a:srgbClr val="3F3F3F"/>
                </a:solidFill>
              </a:rPr>
              <a:t>crea</a:t>
            </a:r>
            <a:r>
              <a:rPr lang="en-GB" sz="1200" dirty="0">
                <a:solidFill>
                  <a:srgbClr val="3F3F3F"/>
                </a:solidFill>
              </a:rPr>
              <a:t> </a:t>
            </a:r>
            <a:r>
              <a:rPr lang="en-GB" sz="1200" dirty="0" err="1">
                <a:solidFill>
                  <a:srgbClr val="3F3F3F"/>
                </a:solidFill>
              </a:rPr>
              <a:t>l’immagine</a:t>
            </a:r>
            <a:r>
              <a:rPr lang="en-GB" sz="1200" dirty="0">
                <a:solidFill>
                  <a:srgbClr val="3F3F3F"/>
                </a:solidFill>
              </a:rPr>
              <a:t> </a:t>
            </a:r>
            <a:r>
              <a:rPr lang="en-GB" sz="1200" dirty="0" err="1">
                <a:solidFill>
                  <a:srgbClr val="3F3F3F"/>
                </a:solidFill>
              </a:rPr>
              <a:t>aziendale</a:t>
            </a:r>
            <a:r>
              <a:rPr lang="en-GB" sz="1200" dirty="0">
                <a:solidFill>
                  <a:srgbClr val="3F3F3F"/>
                </a:solidFill>
              </a:rPr>
              <a:t> </a:t>
            </a:r>
            <a:r>
              <a:rPr lang="en-GB" sz="1200" dirty="0" err="1">
                <a:solidFill>
                  <a:srgbClr val="3F3F3F"/>
                </a:solidFill>
              </a:rPr>
              <a:t>dell’attività</a:t>
            </a:r>
            <a:r>
              <a:rPr lang="en-GB" sz="1200" dirty="0">
                <a:solidFill>
                  <a:srgbClr val="3F3F3F"/>
                </a:solidFill>
              </a:rPr>
              <a:t>, </a:t>
            </a:r>
            <a:r>
              <a:rPr lang="en-GB" sz="1200" dirty="0" err="1">
                <a:solidFill>
                  <a:srgbClr val="3F3F3F"/>
                </a:solidFill>
              </a:rPr>
              <a:t>oltre</a:t>
            </a:r>
            <a:r>
              <a:rPr lang="en-GB" sz="1200" dirty="0">
                <a:solidFill>
                  <a:srgbClr val="3F3F3F"/>
                </a:solidFill>
              </a:rPr>
              <a:t> ad </a:t>
            </a:r>
            <a:r>
              <a:rPr lang="en-GB" sz="1200" b="1" dirty="0" err="1">
                <a:solidFill>
                  <a:srgbClr val="3F3F3F"/>
                </a:solidFill>
              </a:rPr>
              <a:t>almeno</a:t>
            </a:r>
            <a:r>
              <a:rPr lang="en-GB" sz="1200" b="1" dirty="0">
                <a:solidFill>
                  <a:srgbClr val="3F3F3F"/>
                </a:solidFill>
              </a:rPr>
              <a:t> 3 </a:t>
            </a:r>
            <a:r>
              <a:rPr lang="en-GB" sz="1200" b="1" dirty="0" err="1">
                <a:solidFill>
                  <a:srgbClr val="3F3F3F"/>
                </a:solidFill>
              </a:rPr>
              <a:t>pubblicazioni</a:t>
            </a:r>
            <a:r>
              <a:rPr lang="en-GB" sz="1200" dirty="0">
                <a:solidFill>
                  <a:srgbClr val="3F3F3F"/>
                </a:solidFill>
              </a:rPr>
              <a:t> </a:t>
            </a:r>
            <a:r>
              <a:rPr lang="en-GB" sz="1200" dirty="0" err="1">
                <a:solidFill>
                  <a:srgbClr val="3F3F3F"/>
                </a:solidFill>
              </a:rPr>
              <a:t>che</a:t>
            </a:r>
            <a:r>
              <a:rPr lang="en-GB" sz="1200" dirty="0">
                <a:solidFill>
                  <a:srgbClr val="3F3F3F"/>
                </a:solidFill>
              </a:rPr>
              <a:t> </a:t>
            </a:r>
            <a:r>
              <a:rPr lang="en-GB" sz="1200" dirty="0" err="1">
                <a:solidFill>
                  <a:srgbClr val="3F3F3F"/>
                </a:solidFill>
              </a:rPr>
              <a:t>divulgheresti</a:t>
            </a:r>
            <a:r>
              <a:rPr lang="en-GB" sz="1200" dirty="0">
                <a:solidFill>
                  <a:srgbClr val="3F3F3F"/>
                </a:solidFill>
              </a:rPr>
              <a:t> se </a:t>
            </a:r>
            <a:r>
              <a:rPr lang="en-GB" sz="1200" dirty="0" err="1">
                <a:solidFill>
                  <a:srgbClr val="3F3F3F"/>
                </a:solidFill>
              </a:rPr>
              <a:t>avessi</a:t>
            </a:r>
            <a:r>
              <a:rPr lang="en-GB" sz="1200" dirty="0">
                <a:solidFill>
                  <a:srgbClr val="3F3F3F"/>
                </a:solidFill>
              </a:rPr>
              <a:t> </a:t>
            </a:r>
            <a:r>
              <a:rPr lang="en-GB" sz="1200" dirty="0" err="1">
                <a:solidFill>
                  <a:srgbClr val="3F3F3F"/>
                </a:solidFill>
              </a:rPr>
              <a:t>un’azienda</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396" name="Google Shape;396;p27"/>
          <p:cNvSpPr/>
          <p:nvPr/>
        </p:nvSpPr>
        <p:spPr>
          <a:xfrm>
            <a:off x="755576" y="993832"/>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7" name="Google Shape;397;p27"/>
          <p:cNvSpPr txBox="1"/>
          <p:nvPr/>
        </p:nvSpPr>
        <p:spPr>
          <a:xfrm>
            <a:off x="1102133" y="1024964"/>
            <a:ext cx="3253843"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GB" sz="1800" b="1" dirty="0">
                <a:solidFill>
                  <a:srgbClr val="3F3F3F"/>
                </a:solidFill>
              </a:rPr>
              <a:t>Task: In </a:t>
            </a:r>
            <a:r>
              <a:rPr lang="en-GB" sz="1800" b="1" dirty="0" err="1">
                <a:solidFill>
                  <a:srgbClr val="3F3F3F"/>
                </a:solidFill>
              </a:rPr>
              <a:t>cosa</a:t>
            </a:r>
            <a:r>
              <a:rPr lang="en-GB" sz="1800" b="1" dirty="0">
                <a:solidFill>
                  <a:srgbClr val="3F3F3F"/>
                </a:solidFill>
              </a:rPr>
              <a:t> </a:t>
            </a:r>
            <a:r>
              <a:rPr lang="en-GB" sz="1800" b="1" dirty="0" err="1">
                <a:solidFill>
                  <a:srgbClr val="3F3F3F"/>
                </a:solidFill>
              </a:rPr>
              <a:t>consiste</a:t>
            </a:r>
            <a:r>
              <a:rPr lang="en-GB" sz="1800" b="1" dirty="0">
                <a:solidFill>
                  <a:srgbClr val="3F3F3F"/>
                </a:solidFill>
              </a:rPr>
              <a:t> </a:t>
            </a:r>
            <a:r>
              <a:rPr lang="en-GB" sz="1800" b="1" dirty="0" err="1">
                <a:solidFill>
                  <a:srgbClr val="3F3F3F"/>
                </a:solidFill>
              </a:rPr>
              <a:t>l’attività</a:t>
            </a:r>
            <a:r>
              <a:rPr lang="en-GB" sz="1800" b="1" dirty="0">
                <a:solidFill>
                  <a:srgbClr val="3F3F3F"/>
                </a:solidFill>
              </a:rPr>
              <a:t>?</a:t>
            </a:r>
            <a:endParaRPr sz="1800" b="1" dirty="0">
              <a:solidFill>
                <a:srgbClr val="3F3F3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Social media per il </a:t>
            </a:r>
            <a:r>
              <a:rPr lang="en-GB" sz="2800" dirty="0" err="1"/>
              <a:t>tuo</a:t>
            </a:r>
            <a:r>
              <a:rPr lang="en-GB" sz="2800" dirty="0"/>
              <a:t> business </a:t>
            </a:r>
            <a:r>
              <a:rPr lang="en-GB" sz="2800" dirty="0" err="1"/>
              <a:t>digitale</a:t>
            </a:r>
            <a:endParaRPr dirty="0"/>
          </a:p>
        </p:txBody>
      </p:sp>
      <p:sp>
        <p:nvSpPr>
          <p:cNvPr id="403" name="Google Shape;403;p28"/>
          <p:cNvSpPr/>
          <p:nvPr/>
        </p:nvSpPr>
        <p:spPr>
          <a:xfrm>
            <a:off x="564699" y="721892"/>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28"/>
          <p:cNvSpPr/>
          <p:nvPr/>
        </p:nvSpPr>
        <p:spPr>
          <a:xfrm>
            <a:off x="359532" y="1193907"/>
            <a:ext cx="8424936" cy="32435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err="1">
                <a:solidFill>
                  <a:srgbClr val="3F3F3F"/>
                </a:solidFill>
              </a:rPr>
              <a:t>Immagina</a:t>
            </a:r>
            <a:r>
              <a:rPr lang="en-GB" sz="1200" dirty="0">
                <a:solidFill>
                  <a:srgbClr val="3F3F3F"/>
                </a:solidFill>
              </a:rPr>
              <a:t> di </a:t>
            </a:r>
            <a:r>
              <a:rPr lang="en-GB" sz="1200" dirty="0" err="1">
                <a:solidFill>
                  <a:srgbClr val="3F3F3F"/>
                </a:solidFill>
              </a:rPr>
              <a:t>avere</a:t>
            </a:r>
            <a:r>
              <a:rPr lang="en-GB" sz="1200" dirty="0">
                <a:solidFill>
                  <a:srgbClr val="3F3F3F"/>
                </a:solidFill>
              </a:rPr>
              <a:t> </a:t>
            </a:r>
            <a:r>
              <a:rPr lang="en-GB" sz="1200" dirty="0" err="1">
                <a:solidFill>
                  <a:srgbClr val="3F3F3F"/>
                </a:solidFill>
              </a:rPr>
              <a:t>un’attività</a:t>
            </a:r>
            <a:r>
              <a:rPr lang="en-GB" sz="1200" dirty="0">
                <a:solidFill>
                  <a:srgbClr val="3F3F3F"/>
                </a:solidFill>
              </a:rPr>
              <a:t>: </a:t>
            </a:r>
            <a:r>
              <a:rPr lang="en-GB" sz="1200" dirty="0" err="1">
                <a:solidFill>
                  <a:srgbClr val="3F3F3F"/>
                </a:solidFill>
              </a:rPr>
              <a:t>scegli</a:t>
            </a:r>
            <a:r>
              <a:rPr lang="en-GB" sz="1200" dirty="0">
                <a:solidFill>
                  <a:srgbClr val="3F3F3F"/>
                </a:solidFill>
              </a:rPr>
              <a:t> il </a:t>
            </a:r>
            <a:r>
              <a:rPr lang="en-GB" sz="1200" dirty="0" err="1">
                <a:solidFill>
                  <a:srgbClr val="3F3F3F"/>
                </a:solidFill>
              </a:rPr>
              <a:t>settore</a:t>
            </a:r>
            <a:r>
              <a:rPr lang="en-GB" sz="1200" dirty="0">
                <a:solidFill>
                  <a:srgbClr val="3F3F3F"/>
                </a:solidFill>
              </a:rPr>
              <a:t> di </a:t>
            </a:r>
            <a:r>
              <a:rPr lang="en-GB" sz="1200" dirty="0" err="1">
                <a:solidFill>
                  <a:srgbClr val="3F3F3F"/>
                </a:solidFill>
              </a:rPr>
              <a:t>attività</a:t>
            </a:r>
            <a:r>
              <a:rPr lang="en-GB" sz="1200" dirty="0">
                <a:solidFill>
                  <a:srgbClr val="3F3F3F"/>
                </a:solidFill>
              </a:rPr>
              <a:t>, i </a:t>
            </a:r>
            <a:r>
              <a:rPr lang="en-GB" sz="1200" dirty="0" err="1">
                <a:solidFill>
                  <a:srgbClr val="3F3F3F"/>
                </a:solidFill>
              </a:rPr>
              <a:t>prodotti</a:t>
            </a:r>
            <a:r>
              <a:rPr lang="en-GB" sz="1200" dirty="0">
                <a:solidFill>
                  <a:srgbClr val="3F3F3F"/>
                </a:solidFill>
              </a:rPr>
              <a:t> e/o </a:t>
            </a:r>
            <a:r>
              <a:rPr lang="en-GB" sz="1200" dirty="0" err="1">
                <a:solidFill>
                  <a:srgbClr val="3F3F3F"/>
                </a:solidFill>
              </a:rPr>
              <a:t>servizi</a:t>
            </a:r>
            <a:r>
              <a:rPr lang="en-GB" sz="1200" dirty="0">
                <a:solidFill>
                  <a:srgbClr val="3F3F3F"/>
                </a:solidFill>
              </a:rPr>
              <a:t> che </a:t>
            </a:r>
            <a:r>
              <a:rPr lang="en-GB" sz="1200" dirty="0" err="1">
                <a:solidFill>
                  <a:srgbClr val="3F3F3F"/>
                </a:solidFill>
              </a:rPr>
              <a:t>offri</a:t>
            </a:r>
            <a:r>
              <a:rPr lang="en-GB" sz="1200" dirty="0">
                <a:solidFill>
                  <a:srgbClr val="3F3F3F"/>
                </a:solidFill>
              </a:rPr>
              <a:t> e il </a:t>
            </a:r>
            <a:r>
              <a:rPr lang="en-GB" sz="1200" dirty="0" err="1">
                <a:solidFill>
                  <a:srgbClr val="3F3F3F"/>
                </a:solidFill>
              </a:rPr>
              <a:t>pubblico</a:t>
            </a:r>
            <a:r>
              <a:rPr lang="en-GB" sz="1200" dirty="0">
                <a:solidFill>
                  <a:srgbClr val="3F3F3F"/>
                </a:solidFill>
              </a:rPr>
              <a:t> a cui </a:t>
            </a:r>
            <a:r>
              <a:rPr lang="en-GB" sz="1200" dirty="0" err="1">
                <a:solidFill>
                  <a:srgbClr val="3F3F3F"/>
                </a:solidFill>
              </a:rPr>
              <a:t>ti</a:t>
            </a:r>
            <a:r>
              <a:rPr lang="en-GB" sz="1200" dirty="0">
                <a:solidFill>
                  <a:srgbClr val="3F3F3F"/>
                </a:solidFill>
              </a:rPr>
              <a:t> </a:t>
            </a:r>
            <a:r>
              <a:rPr lang="en-GB" sz="1200" dirty="0" err="1">
                <a:solidFill>
                  <a:srgbClr val="3F3F3F"/>
                </a:solidFill>
              </a:rPr>
              <a:t>rivolgi</a:t>
            </a:r>
            <a:r>
              <a:rPr lang="en-GB" sz="1200" dirty="0">
                <a:solidFill>
                  <a:srgbClr val="3F3F3F"/>
                </a:solidFill>
              </a:rPr>
              <a:t>. È </a:t>
            </a:r>
            <a:r>
              <a:rPr lang="en-GB" sz="1200" dirty="0" err="1">
                <a:solidFill>
                  <a:srgbClr val="3F3F3F"/>
                </a:solidFill>
              </a:rPr>
              <a:t>importante</a:t>
            </a:r>
            <a:r>
              <a:rPr lang="en-GB" sz="1200" dirty="0">
                <a:solidFill>
                  <a:srgbClr val="3F3F3F"/>
                </a:solidFill>
              </a:rPr>
              <a:t> che </a:t>
            </a:r>
            <a:r>
              <a:rPr lang="en-GB" sz="1200" dirty="0" err="1">
                <a:solidFill>
                  <a:srgbClr val="3F3F3F"/>
                </a:solidFill>
              </a:rPr>
              <a:t>tu</a:t>
            </a:r>
            <a:r>
              <a:rPr lang="en-GB" sz="1200" dirty="0">
                <a:solidFill>
                  <a:srgbClr val="3F3F3F"/>
                </a:solidFill>
              </a:rPr>
              <a:t> </a:t>
            </a:r>
            <a:r>
              <a:rPr lang="en-GB" sz="1200" dirty="0" err="1">
                <a:solidFill>
                  <a:srgbClr val="3F3F3F"/>
                </a:solidFill>
              </a:rPr>
              <a:t>pensi</a:t>
            </a:r>
            <a:r>
              <a:rPr lang="en-GB" sz="1200" dirty="0">
                <a:solidFill>
                  <a:srgbClr val="3F3F3F"/>
                </a:solidFill>
              </a:rPr>
              <a:t> alle </a:t>
            </a:r>
            <a:r>
              <a:rPr lang="en-GB" sz="1200" dirty="0" err="1">
                <a:solidFill>
                  <a:srgbClr val="3F3F3F"/>
                </a:solidFill>
              </a:rPr>
              <a:t>esigenze</a:t>
            </a:r>
            <a:r>
              <a:rPr lang="en-GB" sz="1200" dirty="0">
                <a:solidFill>
                  <a:srgbClr val="3F3F3F"/>
                </a:solidFill>
              </a:rPr>
              <a:t> che il </a:t>
            </a:r>
            <a:r>
              <a:rPr lang="en-GB" sz="1200" dirty="0" err="1">
                <a:solidFill>
                  <a:srgbClr val="3F3F3F"/>
                </a:solidFill>
              </a:rPr>
              <a:t>pubblico</a:t>
            </a:r>
            <a:r>
              <a:rPr lang="en-GB" sz="1200" dirty="0">
                <a:solidFill>
                  <a:srgbClr val="3F3F3F"/>
                </a:solidFill>
              </a:rPr>
              <a:t> </a:t>
            </a:r>
            <a:r>
              <a:rPr lang="en-GB" sz="1200" dirty="0" err="1">
                <a:solidFill>
                  <a:srgbClr val="3F3F3F"/>
                </a:solidFill>
              </a:rPr>
              <a:t>della</a:t>
            </a:r>
            <a:r>
              <a:rPr lang="en-GB" sz="1200" dirty="0">
                <a:solidFill>
                  <a:srgbClr val="3F3F3F"/>
                </a:solidFill>
              </a:rPr>
              <a:t> </a:t>
            </a:r>
            <a:r>
              <a:rPr lang="en-GB" sz="1200" dirty="0" err="1">
                <a:solidFill>
                  <a:srgbClr val="3F3F3F"/>
                </a:solidFill>
              </a:rPr>
              <a:t>tua</a:t>
            </a:r>
            <a:r>
              <a:rPr lang="en-GB" sz="1200" dirty="0">
                <a:solidFill>
                  <a:srgbClr val="3F3F3F"/>
                </a:solidFill>
              </a:rPr>
              <a:t> </a:t>
            </a:r>
            <a:r>
              <a:rPr lang="en-GB" sz="1200" dirty="0" err="1">
                <a:solidFill>
                  <a:srgbClr val="3F3F3F"/>
                </a:solidFill>
              </a:rPr>
              <a:t>azienda</a:t>
            </a:r>
            <a:r>
              <a:rPr lang="en-GB" sz="1200" dirty="0">
                <a:solidFill>
                  <a:srgbClr val="3F3F3F"/>
                </a:solidFill>
              </a:rPr>
              <a:t> </a:t>
            </a:r>
            <a:r>
              <a:rPr lang="en-GB" sz="1200" dirty="0" err="1">
                <a:solidFill>
                  <a:srgbClr val="3F3F3F"/>
                </a:solidFill>
              </a:rPr>
              <a:t>può</a:t>
            </a:r>
            <a:r>
              <a:rPr lang="en-GB" sz="1200" dirty="0">
                <a:solidFill>
                  <a:srgbClr val="3F3F3F"/>
                </a:solidFill>
              </a:rPr>
              <a:t> </a:t>
            </a:r>
            <a:r>
              <a:rPr lang="en-GB" sz="1200" dirty="0" err="1">
                <a:solidFill>
                  <a:srgbClr val="3F3F3F"/>
                </a:solidFill>
              </a:rPr>
              <a:t>avere</a:t>
            </a:r>
            <a:r>
              <a:rPr lang="en-GB" sz="1200" dirty="0">
                <a:solidFill>
                  <a:srgbClr val="3F3F3F"/>
                </a:solidFill>
              </a:rPr>
              <a:t>, </a:t>
            </a:r>
            <a:r>
              <a:rPr lang="en-GB" sz="1200" dirty="0" err="1">
                <a:solidFill>
                  <a:srgbClr val="3F3F3F"/>
                </a:solidFill>
              </a:rPr>
              <a:t>così</a:t>
            </a:r>
            <a:r>
              <a:rPr lang="en-GB" sz="1200" dirty="0">
                <a:solidFill>
                  <a:srgbClr val="3F3F3F"/>
                </a:solidFill>
              </a:rPr>
              <a:t> come alle loro </a:t>
            </a:r>
            <a:r>
              <a:rPr lang="en-GB" sz="1200" dirty="0" err="1">
                <a:solidFill>
                  <a:srgbClr val="3F3F3F"/>
                </a:solidFill>
              </a:rPr>
              <a:t>caratteristiche</a:t>
            </a:r>
            <a:r>
              <a:rPr lang="en-GB" sz="1200" dirty="0">
                <a:solidFill>
                  <a:srgbClr val="3F3F3F"/>
                </a:solidFill>
              </a:rPr>
              <a:t>: qual è la loro fascia </a:t>
            </a:r>
            <a:r>
              <a:rPr lang="en-GB" sz="1200" dirty="0" err="1">
                <a:solidFill>
                  <a:srgbClr val="3F3F3F"/>
                </a:solidFill>
              </a:rPr>
              <a:t>d’età</a:t>
            </a:r>
            <a:r>
              <a:rPr lang="en-GB" sz="1200" dirty="0">
                <a:solidFill>
                  <a:srgbClr val="3F3F3F"/>
                </a:solidFill>
              </a:rPr>
              <a:t>, </a:t>
            </a:r>
            <a:r>
              <a:rPr lang="en-GB" sz="1200" dirty="0" err="1">
                <a:solidFill>
                  <a:srgbClr val="3F3F3F"/>
                </a:solidFill>
              </a:rPr>
              <a:t>provengono</a:t>
            </a:r>
            <a:r>
              <a:rPr lang="en-GB" sz="1200" dirty="0">
                <a:solidFill>
                  <a:srgbClr val="3F3F3F"/>
                </a:solidFill>
              </a:rPr>
              <a:t> da </a:t>
            </a:r>
            <a:r>
              <a:rPr lang="en-GB" sz="1200" dirty="0" err="1">
                <a:solidFill>
                  <a:srgbClr val="3F3F3F"/>
                </a:solidFill>
              </a:rPr>
              <a:t>aree</a:t>
            </a:r>
            <a:r>
              <a:rPr lang="en-GB" sz="1200" dirty="0">
                <a:solidFill>
                  <a:srgbClr val="3F3F3F"/>
                </a:solidFill>
              </a:rPr>
              <a:t> urbane o </a:t>
            </a:r>
            <a:r>
              <a:rPr lang="en-GB" sz="1200" dirty="0" err="1">
                <a:solidFill>
                  <a:srgbClr val="3F3F3F"/>
                </a:solidFill>
              </a:rPr>
              <a:t>rurali</a:t>
            </a:r>
            <a:r>
              <a:rPr lang="en-GB" sz="1200" dirty="0">
                <a:solidFill>
                  <a:srgbClr val="3F3F3F"/>
                </a:solidFill>
              </a:rPr>
              <a:t>, </a:t>
            </a:r>
            <a:r>
              <a:rPr lang="en-GB" sz="1200" dirty="0" err="1">
                <a:solidFill>
                  <a:srgbClr val="3F3F3F"/>
                </a:solidFill>
              </a:rPr>
              <a:t>quali</a:t>
            </a:r>
            <a:r>
              <a:rPr lang="en-GB" sz="1200" dirty="0">
                <a:solidFill>
                  <a:srgbClr val="3F3F3F"/>
                </a:solidFill>
              </a:rPr>
              <a:t> </a:t>
            </a:r>
            <a:r>
              <a:rPr lang="en-GB" sz="1200" dirty="0" err="1">
                <a:solidFill>
                  <a:srgbClr val="3F3F3F"/>
                </a:solidFill>
              </a:rPr>
              <a:t>sono</a:t>
            </a:r>
            <a:r>
              <a:rPr lang="en-GB" sz="1200" dirty="0">
                <a:solidFill>
                  <a:srgbClr val="3F3F3F"/>
                </a:solidFill>
              </a:rPr>
              <a:t> i loro </a:t>
            </a:r>
            <a:r>
              <a:rPr lang="en-GB" sz="1200" dirty="0" err="1">
                <a:solidFill>
                  <a:srgbClr val="3F3F3F"/>
                </a:solidFill>
              </a:rPr>
              <a:t>gusti</a:t>
            </a:r>
            <a:r>
              <a:rPr lang="en-GB" sz="1200" dirty="0">
                <a:solidFill>
                  <a:srgbClr val="3F3F3F"/>
                </a:solidFill>
              </a:rPr>
              <a:t>?</a:t>
            </a:r>
          </a:p>
          <a:p>
            <a:pPr lvl="0" algn="just">
              <a:lnSpc>
                <a:spcPct val="150000"/>
              </a:lnSpc>
            </a:pPr>
            <a:r>
              <a:rPr lang="en-GB" sz="1200" dirty="0">
                <a:solidFill>
                  <a:srgbClr val="3F3F3F"/>
                </a:solidFill>
              </a:rPr>
              <a:t>
Una volta </a:t>
            </a:r>
            <a:r>
              <a:rPr lang="en-GB" sz="1200" dirty="0" err="1">
                <a:solidFill>
                  <a:srgbClr val="3F3F3F"/>
                </a:solidFill>
              </a:rPr>
              <a:t>identificato</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pubblico</a:t>
            </a:r>
            <a:r>
              <a:rPr lang="en-GB" sz="1200" dirty="0">
                <a:solidFill>
                  <a:srgbClr val="3F3F3F"/>
                </a:solidFill>
              </a:rPr>
              <a:t>, </a:t>
            </a:r>
            <a:r>
              <a:rPr lang="en-GB" sz="1200" dirty="0" err="1">
                <a:solidFill>
                  <a:srgbClr val="3F3F3F"/>
                </a:solidFill>
              </a:rPr>
              <a:t>esamina</a:t>
            </a:r>
            <a:r>
              <a:rPr lang="en-GB" sz="1200" dirty="0">
                <a:solidFill>
                  <a:srgbClr val="3F3F3F"/>
                </a:solidFill>
              </a:rPr>
              <a:t> i social network </a:t>
            </a:r>
            <a:r>
              <a:rPr lang="en-GB" sz="1200" dirty="0" err="1">
                <a:solidFill>
                  <a:srgbClr val="3F3F3F"/>
                </a:solidFill>
              </a:rPr>
              <a:t>più</a:t>
            </a:r>
            <a:r>
              <a:rPr lang="en-GB" sz="1200" dirty="0">
                <a:solidFill>
                  <a:srgbClr val="3F3F3F"/>
                </a:solidFill>
              </a:rPr>
              <a:t> </a:t>
            </a:r>
            <a:r>
              <a:rPr lang="en-GB" sz="1200" dirty="0" err="1">
                <a:solidFill>
                  <a:srgbClr val="3F3F3F"/>
                </a:solidFill>
              </a:rPr>
              <a:t>popolari</a:t>
            </a:r>
            <a:r>
              <a:rPr lang="en-GB" sz="1200" dirty="0">
                <a:solidFill>
                  <a:srgbClr val="3F3F3F"/>
                </a:solidFill>
              </a:rPr>
              <a:t> </a:t>
            </a:r>
            <a:r>
              <a:rPr lang="en-GB" sz="1200" dirty="0" err="1">
                <a:solidFill>
                  <a:srgbClr val="3F3F3F"/>
                </a:solidFill>
              </a:rPr>
              <a:t>oggi</a:t>
            </a:r>
            <a:r>
              <a:rPr lang="en-GB" sz="1200" dirty="0">
                <a:solidFill>
                  <a:srgbClr val="3F3F3F"/>
                </a:solidFill>
              </a:rPr>
              <a:t> e </a:t>
            </a:r>
            <a:r>
              <a:rPr lang="en-GB" sz="1200" dirty="0" err="1">
                <a:solidFill>
                  <a:srgbClr val="3F3F3F"/>
                </a:solidFill>
              </a:rPr>
              <a:t>pensa</a:t>
            </a:r>
            <a:r>
              <a:rPr lang="en-GB" sz="1200" dirty="0">
                <a:solidFill>
                  <a:srgbClr val="3F3F3F"/>
                </a:solidFill>
              </a:rPr>
              <a:t> a dove </a:t>
            </a:r>
            <a:r>
              <a:rPr lang="en-GB" sz="1200" dirty="0" err="1">
                <a:solidFill>
                  <a:srgbClr val="3F3F3F"/>
                </a:solidFill>
              </a:rPr>
              <a:t>potrebbe</a:t>
            </a:r>
            <a:r>
              <a:rPr lang="en-GB" sz="1200" dirty="0">
                <a:solidFill>
                  <a:srgbClr val="3F3F3F"/>
                </a:solidFill>
              </a:rPr>
              <a:t> </a:t>
            </a:r>
            <a:r>
              <a:rPr lang="en-GB" sz="1200" dirty="0" err="1">
                <a:solidFill>
                  <a:srgbClr val="3F3F3F"/>
                </a:solidFill>
              </a:rPr>
              <a:t>inserirsi</a:t>
            </a:r>
            <a:r>
              <a:rPr lang="en-GB" sz="1200" dirty="0">
                <a:solidFill>
                  <a:srgbClr val="3F3F3F"/>
                </a:solidFill>
              </a:rPr>
              <a:t> il </a:t>
            </a:r>
            <a:r>
              <a:rPr lang="en-GB" sz="1200" dirty="0" err="1">
                <a:solidFill>
                  <a:srgbClr val="3F3F3F"/>
                </a:solidFill>
              </a:rPr>
              <a:t>tuo</a:t>
            </a:r>
            <a:r>
              <a:rPr lang="en-GB" sz="1200" dirty="0">
                <a:solidFill>
                  <a:srgbClr val="3F3F3F"/>
                </a:solidFill>
              </a:rPr>
              <a:t> </a:t>
            </a:r>
            <a:r>
              <a:rPr lang="en-GB" sz="1200" dirty="0" err="1">
                <a:solidFill>
                  <a:srgbClr val="3F3F3F"/>
                </a:solidFill>
              </a:rPr>
              <a:t>pubblico</a:t>
            </a:r>
            <a:r>
              <a:rPr lang="en-GB" sz="1200" dirty="0">
                <a:solidFill>
                  <a:srgbClr val="3F3F3F"/>
                </a:solidFill>
              </a:rPr>
              <a:t>. Fai </a:t>
            </a:r>
            <a:r>
              <a:rPr lang="en-GB" sz="1200" dirty="0" err="1">
                <a:solidFill>
                  <a:srgbClr val="3F3F3F"/>
                </a:solidFill>
              </a:rPr>
              <a:t>qualche</a:t>
            </a:r>
            <a:r>
              <a:rPr lang="en-GB" sz="1200" dirty="0">
                <a:solidFill>
                  <a:srgbClr val="3F3F3F"/>
                </a:solidFill>
              </a:rPr>
              <a:t> </a:t>
            </a:r>
            <a:r>
              <a:rPr lang="en-GB" sz="1200" dirty="0" err="1">
                <a:solidFill>
                  <a:srgbClr val="3F3F3F"/>
                </a:solidFill>
              </a:rPr>
              <a:t>ricerca</a:t>
            </a:r>
            <a:r>
              <a:rPr lang="en-GB" sz="1200" dirty="0">
                <a:solidFill>
                  <a:srgbClr val="3F3F3F"/>
                </a:solidFill>
              </a:rPr>
              <a:t> </a:t>
            </a:r>
            <a:r>
              <a:rPr lang="en-GB" sz="1200" dirty="0" err="1">
                <a:solidFill>
                  <a:srgbClr val="3F3F3F"/>
                </a:solidFill>
              </a:rPr>
              <a:t>su</a:t>
            </a:r>
            <a:r>
              <a:rPr lang="en-GB" sz="1200" dirty="0">
                <a:solidFill>
                  <a:srgbClr val="3F3F3F"/>
                </a:solidFill>
              </a:rPr>
              <a:t> Internet, dove </a:t>
            </a:r>
            <a:r>
              <a:rPr lang="en-GB" sz="1200" dirty="0" err="1">
                <a:solidFill>
                  <a:srgbClr val="3F3F3F"/>
                </a:solidFill>
              </a:rPr>
              <a:t>puoi</a:t>
            </a:r>
            <a:r>
              <a:rPr lang="en-GB" sz="1200" dirty="0">
                <a:solidFill>
                  <a:srgbClr val="3F3F3F"/>
                </a:solidFill>
              </a:rPr>
              <a:t> </a:t>
            </a:r>
            <a:r>
              <a:rPr lang="en-GB" sz="1200" dirty="0" err="1">
                <a:solidFill>
                  <a:srgbClr val="3F3F3F"/>
                </a:solidFill>
              </a:rPr>
              <a:t>trovare</a:t>
            </a:r>
            <a:r>
              <a:rPr lang="en-GB" sz="1200" dirty="0">
                <a:solidFill>
                  <a:srgbClr val="3F3F3F"/>
                </a:solidFill>
              </a:rPr>
              <a:t> </a:t>
            </a:r>
            <a:r>
              <a:rPr lang="en-GB" sz="1200" dirty="0" err="1">
                <a:solidFill>
                  <a:srgbClr val="3F3F3F"/>
                </a:solidFill>
              </a:rPr>
              <a:t>studi</a:t>
            </a:r>
            <a:r>
              <a:rPr lang="en-GB" sz="1200" dirty="0">
                <a:solidFill>
                  <a:srgbClr val="3F3F3F"/>
                </a:solidFill>
              </a:rPr>
              <a:t> </a:t>
            </a:r>
            <a:r>
              <a:rPr lang="en-GB" sz="1200" dirty="0" err="1">
                <a:solidFill>
                  <a:srgbClr val="3F3F3F"/>
                </a:solidFill>
              </a:rPr>
              <a:t>relativi</a:t>
            </a:r>
            <a:r>
              <a:rPr lang="en-GB" sz="1200" dirty="0">
                <a:solidFill>
                  <a:srgbClr val="3F3F3F"/>
                </a:solidFill>
              </a:rPr>
              <a:t> alle </a:t>
            </a:r>
            <a:r>
              <a:rPr lang="en-GB" sz="1200" dirty="0" err="1">
                <a:solidFill>
                  <a:srgbClr val="3F3F3F"/>
                </a:solidFill>
              </a:rPr>
              <a:t>caratteristiche</a:t>
            </a:r>
            <a:r>
              <a:rPr lang="en-GB" sz="1200" dirty="0">
                <a:solidFill>
                  <a:srgbClr val="3F3F3F"/>
                </a:solidFill>
              </a:rPr>
              <a:t> </a:t>
            </a:r>
            <a:r>
              <a:rPr lang="en-GB" sz="1200" dirty="0" err="1">
                <a:solidFill>
                  <a:srgbClr val="3F3F3F"/>
                </a:solidFill>
              </a:rPr>
              <a:t>degli</a:t>
            </a:r>
            <a:r>
              <a:rPr lang="en-GB" sz="1200" dirty="0">
                <a:solidFill>
                  <a:srgbClr val="3F3F3F"/>
                </a:solidFill>
              </a:rPr>
              <a:t> </a:t>
            </a:r>
            <a:r>
              <a:rPr lang="en-GB" sz="1200" dirty="0" err="1">
                <a:solidFill>
                  <a:srgbClr val="3F3F3F"/>
                </a:solidFill>
              </a:rPr>
              <a:t>utenti</a:t>
            </a:r>
            <a:r>
              <a:rPr lang="en-GB" sz="1200" dirty="0">
                <a:solidFill>
                  <a:srgbClr val="3F3F3F"/>
                </a:solidFill>
              </a:rPr>
              <a:t> di </a:t>
            </a:r>
            <a:r>
              <a:rPr lang="en-GB" sz="1200" dirty="0" err="1">
                <a:solidFill>
                  <a:srgbClr val="3F3F3F"/>
                </a:solidFill>
              </a:rPr>
              <a:t>ciascuno</a:t>
            </a:r>
            <a:r>
              <a:rPr lang="en-GB" sz="1200" dirty="0">
                <a:solidFill>
                  <a:srgbClr val="3F3F3F"/>
                </a:solidFill>
              </a:rPr>
              <a:t>.</a:t>
            </a:r>
          </a:p>
          <a:p>
            <a:pPr lvl="0" algn="just">
              <a:lnSpc>
                <a:spcPct val="150000"/>
              </a:lnSpc>
            </a:pPr>
            <a:r>
              <a:rPr lang="en-GB" sz="1200" dirty="0">
                <a:solidFill>
                  <a:srgbClr val="3F3F3F"/>
                </a:solidFill>
              </a:rPr>
              <a:t>
</a:t>
            </a:r>
            <a:r>
              <a:rPr lang="en-GB" sz="1200" dirty="0" err="1">
                <a:solidFill>
                  <a:srgbClr val="3F3F3F"/>
                </a:solidFill>
              </a:rPr>
              <a:t>Infine</a:t>
            </a:r>
            <a:r>
              <a:rPr lang="en-GB" sz="1200" dirty="0">
                <a:solidFill>
                  <a:srgbClr val="3F3F3F"/>
                </a:solidFill>
              </a:rPr>
              <a:t>, </a:t>
            </a:r>
            <a:r>
              <a:rPr lang="en-GB" sz="1200" dirty="0" err="1">
                <a:solidFill>
                  <a:srgbClr val="3F3F3F"/>
                </a:solidFill>
              </a:rPr>
              <a:t>crea</a:t>
            </a:r>
            <a:r>
              <a:rPr lang="en-GB" sz="1200" dirty="0">
                <a:solidFill>
                  <a:srgbClr val="3F3F3F"/>
                </a:solidFill>
              </a:rPr>
              <a:t> un account per la </a:t>
            </a:r>
            <a:r>
              <a:rPr lang="en-GB" sz="1200" dirty="0" err="1">
                <a:solidFill>
                  <a:srgbClr val="3F3F3F"/>
                </a:solidFill>
              </a:rPr>
              <a:t>tua</a:t>
            </a:r>
            <a:r>
              <a:rPr lang="en-GB" sz="1200" dirty="0">
                <a:solidFill>
                  <a:srgbClr val="3F3F3F"/>
                </a:solidFill>
              </a:rPr>
              <a:t> </a:t>
            </a:r>
            <a:r>
              <a:rPr lang="en-GB" sz="1200" dirty="0" err="1">
                <a:solidFill>
                  <a:srgbClr val="3F3F3F"/>
                </a:solidFill>
              </a:rPr>
              <a:t>azienda</a:t>
            </a:r>
            <a:r>
              <a:rPr lang="en-GB" sz="1200" dirty="0">
                <a:solidFill>
                  <a:srgbClr val="3F3F3F"/>
                </a:solidFill>
              </a:rPr>
              <a:t> </a:t>
            </a:r>
            <a:r>
              <a:rPr lang="en-GB" sz="1200" dirty="0" err="1">
                <a:solidFill>
                  <a:srgbClr val="3F3F3F"/>
                </a:solidFill>
              </a:rPr>
              <a:t>immaginaria</a:t>
            </a:r>
            <a:r>
              <a:rPr lang="en-GB" sz="1200" dirty="0">
                <a:solidFill>
                  <a:srgbClr val="3F3F3F"/>
                </a:solidFill>
              </a:rPr>
              <a:t> e </a:t>
            </a:r>
            <a:r>
              <a:rPr lang="en-GB" sz="1200" dirty="0" err="1">
                <a:solidFill>
                  <a:srgbClr val="3F3F3F"/>
                </a:solidFill>
              </a:rPr>
              <a:t>crea</a:t>
            </a:r>
            <a:r>
              <a:rPr lang="en-GB" sz="1200" dirty="0">
                <a:solidFill>
                  <a:srgbClr val="3F3F3F"/>
                </a:solidFill>
              </a:rPr>
              <a:t> la </a:t>
            </a:r>
            <a:r>
              <a:rPr lang="en-GB" sz="1200" dirty="0" err="1">
                <a:solidFill>
                  <a:srgbClr val="3F3F3F"/>
                </a:solidFill>
              </a:rPr>
              <a:t>tua</a:t>
            </a:r>
            <a:r>
              <a:rPr lang="en-GB" sz="1200" dirty="0">
                <a:solidFill>
                  <a:srgbClr val="3F3F3F"/>
                </a:solidFill>
              </a:rPr>
              <a:t> </a:t>
            </a:r>
            <a:r>
              <a:rPr lang="en-GB" sz="1200" dirty="0" err="1">
                <a:solidFill>
                  <a:srgbClr val="3F3F3F"/>
                </a:solidFill>
              </a:rPr>
              <a:t>immagine</a:t>
            </a:r>
            <a:r>
              <a:rPr lang="en-GB" sz="1200" dirty="0">
                <a:solidFill>
                  <a:srgbClr val="3F3F3F"/>
                </a:solidFill>
              </a:rPr>
              <a:t> </a:t>
            </a:r>
            <a:r>
              <a:rPr lang="en-GB" sz="1200" dirty="0" err="1">
                <a:solidFill>
                  <a:srgbClr val="3F3F3F"/>
                </a:solidFill>
              </a:rPr>
              <a:t>aziendale</a:t>
            </a:r>
            <a:r>
              <a:rPr lang="en-GB" sz="1200" dirty="0">
                <a:solidFill>
                  <a:srgbClr val="3F3F3F"/>
                </a:solidFill>
              </a:rPr>
              <a:t>, </a:t>
            </a:r>
            <a:r>
              <a:rPr lang="en-GB" sz="1200" dirty="0" err="1">
                <a:solidFill>
                  <a:srgbClr val="3F3F3F"/>
                </a:solidFill>
              </a:rPr>
              <a:t>oltre</a:t>
            </a:r>
            <a:r>
              <a:rPr lang="en-GB" sz="1200" dirty="0">
                <a:solidFill>
                  <a:srgbClr val="3F3F3F"/>
                </a:solidFill>
              </a:rPr>
              <a:t> a 3 </a:t>
            </a:r>
            <a:r>
              <a:rPr lang="en-GB" sz="1200" dirty="0" err="1">
                <a:solidFill>
                  <a:srgbClr val="3F3F3F"/>
                </a:solidFill>
              </a:rPr>
              <a:t>pubblicazioni</a:t>
            </a:r>
            <a:r>
              <a:rPr lang="en-GB" sz="1200" dirty="0">
                <a:solidFill>
                  <a:srgbClr val="3F3F3F"/>
                </a:solidFill>
              </a:rPr>
              <a:t>. </a:t>
            </a:r>
            <a:r>
              <a:rPr lang="en-GB" sz="1200" dirty="0" err="1">
                <a:solidFill>
                  <a:srgbClr val="3F3F3F"/>
                </a:solidFill>
              </a:rPr>
              <a:t>Puoi</a:t>
            </a:r>
            <a:r>
              <a:rPr lang="en-GB" sz="1200" dirty="0">
                <a:solidFill>
                  <a:srgbClr val="3F3F3F"/>
                </a:solidFill>
              </a:rPr>
              <a:t> </a:t>
            </a:r>
            <a:r>
              <a:rPr lang="en-GB" sz="1200" dirty="0" err="1">
                <a:solidFill>
                  <a:srgbClr val="3F3F3F"/>
                </a:solidFill>
              </a:rPr>
              <a:t>utilizzare</a:t>
            </a:r>
            <a:r>
              <a:rPr lang="en-GB" sz="1200" dirty="0">
                <a:solidFill>
                  <a:srgbClr val="3F3F3F"/>
                </a:solidFill>
              </a:rPr>
              <a:t> </a:t>
            </a:r>
            <a:r>
              <a:rPr lang="en-GB" sz="1200" dirty="0" err="1">
                <a:solidFill>
                  <a:srgbClr val="3F3F3F"/>
                </a:solidFill>
              </a:rPr>
              <a:t>strumenti</a:t>
            </a:r>
            <a:r>
              <a:rPr lang="en-GB" sz="1200" dirty="0">
                <a:solidFill>
                  <a:srgbClr val="3F3F3F"/>
                </a:solidFill>
              </a:rPr>
              <a:t> come Canva (https://www.canva.com/) per </a:t>
            </a:r>
            <a:r>
              <a:rPr lang="en-GB" sz="1200" dirty="0" err="1">
                <a:solidFill>
                  <a:srgbClr val="3F3F3F"/>
                </a:solidFill>
              </a:rPr>
              <a:t>progettare</a:t>
            </a:r>
            <a:r>
              <a:rPr lang="en-GB" sz="1200" dirty="0">
                <a:solidFill>
                  <a:srgbClr val="3F3F3F"/>
                </a:solidFill>
              </a:rPr>
              <a:t> il </a:t>
            </a:r>
            <a:r>
              <a:rPr lang="en-GB" sz="1200" dirty="0" err="1">
                <a:solidFill>
                  <a:srgbClr val="3F3F3F"/>
                </a:solidFill>
              </a:rPr>
              <a:t>tuo</a:t>
            </a:r>
            <a:r>
              <a:rPr lang="en-GB" sz="1200" dirty="0">
                <a:solidFill>
                  <a:srgbClr val="3F3F3F"/>
                </a:solidFill>
              </a:rPr>
              <a:t> logo e i </a:t>
            </a:r>
            <a:r>
              <a:rPr lang="en-GB" sz="1200" dirty="0" err="1">
                <a:solidFill>
                  <a:srgbClr val="3F3F3F"/>
                </a:solidFill>
              </a:rPr>
              <a:t>tuoi</a:t>
            </a:r>
            <a:r>
              <a:rPr lang="en-GB" sz="1200" dirty="0">
                <a:solidFill>
                  <a:srgbClr val="3F3F3F"/>
                </a:solidFill>
              </a:rPr>
              <a:t> post. </a:t>
            </a:r>
            <a:r>
              <a:rPr lang="en-GB" sz="1200" dirty="0" err="1">
                <a:solidFill>
                  <a:srgbClr val="3F3F3F"/>
                </a:solidFill>
              </a:rPr>
              <a:t>Ricorda</a:t>
            </a:r>
            <a:r>
              <a:rPr lang="en-GB" sz="1200" dirty="0">
                <a:solidFill>
                  <a:srgbClr val="3F3F3F"/>
                </a:solidFill>
              </a:rPr>
              <a:t> che i post </a:t>
            </a:r>
            <a:r>
              <a:rPr lang="en-GB" sz="1200" dirty="0" err="1">
                <a:solidFill>
                  <a:srgbClr val="3F3F3F"/>
                </a:solidFill>
              </a:rPr>
              <a:t>dovrebbero</a:t>
            </a:r>
            <a:r>
              <a:rPr lang="en-GB" sz="1200" dirty="0">
                <a:solidFill>
                  <a:srgbClr val="3F3F3F"/>
                </a:solidFill>
              </a:rPr>
              <a:t> </a:t>
            </a:r>
            <a:r>
              <a:rPr lang="en-GB" sz="1200" dirty="0" err="1">
                <a:solidFill>
                  <a:srgbClr val="3F3F3F"/>
                </a:solidFill>
              </a:rPr>
              <a:t>enfatizzare</a:t>
            </a:r>
            <a:r>
              <a:rPr lang="en-GB" sz="1200" dirty="0">
                <a:solidFill>
                  <a:srgbClr val="3F3F3F"/>
                </a:solidFill>
              </a:rPr>
              <a:t> il </a:t>
            </a:r>
            <a:r>
              <a:rPr lang="en-GB" sz="1200" dirty="0" err="1">
                <a:solidFill>
                  <a:srgbClr val="3F3F3F"/>
                </a:solidFill>
              </a:rPr>
              <a:t>meglio</a:t>
            </a:r>
            <a:r>
              <a:rPr lang="en-GB" sz="1200" dirty="0">
                <a:solidFill>
                  <a:srgbClr val="3F3F3F"/>
                </a:solidFill>
              </a:rPr>
              <a:t> </a:t>
            </a:r>
            <a:r>
              <a:rPr lang="en-GB" sz="1200" dirty="0" err="1">
                <a:solidFill>
                  <a:srgbClr val="3F3F3F"/>
                </a:solidFill>
              </a:rPr>
              <a:t>dei</a:t>
            </a:r>
            <a:r>
              <a:rPr lang="en-GB" sz="1200" dirty="0">
                <a:solidFill>
                  <a:srgbClr val="3F3F3F"/>
                </a:solidFill>
              </a:rPr>
              <a:t> </a:t>
            </a:r>
            <a:r>
              <a:rPr lang="en-GB" sz="1200" dirty="0" err="1">
                <a:solidFill>
                  <a:srgbClr val="3F3F3F"/>
                </a:solidFill>
              </a:rPr>
              <a:t>tuoi</a:t>
            </a:r>
            <a:r>
              <a:rPr lang="en-GB" sz="1200" dirty="0">
                <a:solidFill>
                  <a:srgbClr val="3F3F3F"/>
                </a:solidFill>
              </a:rPr>
              <a:t> </a:t>
            </a:r>
            <a:r>
              <a:rPr lang="en-GB" sz="1200" dirty="0" err="1">
                <a:solidFill>
                  <a:srgbClr val="3F3F3F"/>
                </a:solidFill>
              </a:rPr>
              <a:t>prodotti</a:t>
            </a:r>
            <a:r>
              <a:rPr lang="en-GB" sz="1200" dirty="0">
                <a:solidFill>
                  <a:srgbClr val="3F3F3F"/>
                </a:solidFill>
              </a:rPr>
              <a:t> o </a:t>
            </a:r>
            <a:r>
              <a:rPr lang="en-GB" sz="1200" dirty="0" err="1">
                <a:solidFill>
                  <a:srgbClr val="3F3F3F"/>
                </a:solidFill>
              </a:rPr>
              <a:t>servizi</a:t>
            </a:r>
            <a:r>
              <a:rPr lang="en-GB" sz="1200" dirty="0">
                <a:solidFill>
                  <a:srgbClr val="3F3F3F"/>
                </a:solidFill>
              </a:rPr>
              <a:t>, ma </a:t>
            </a:r>
            <a:r>
              <a:rPr lang="en-GB" sz="1200" dirty="0" err="1">
                <a:solidFill>
                  <a:srgbClr val="3F3F3F"/>
                </a:solidFill>
              </a:rPr>
              <a:t>anche</a:t>
            </a:r>
            <a:r>
              <a:rPr lang="en-GB" sz="1200" dirty="0">
                <a:solidFill>
                  <a:srgbClr val="3F3F3F"/>
                </a:solidFill>
              </a:rPr>
              <a:t> </a:t>
            </a:r>
            <a:r>
              <a:rPr lang="en-GB" sz="1200" dirty="0" err="1">
                <a:solidFill>
                  <a:srgbClr val="3F3F3F"/>
                </a:solidFill>
              </a:rPr>
              <a:t>portare</a:t>
            </a:r>
            <a:r>
              <a:rPr lang="en-GB" sz="1200" dirty="0">
                <a:solidFill>
                  <a:srgbClr val="3F3F3F"/>
                </a:solidFill>
              </a:rPr>
              <a:t> e </a:t>
            </a:r>
            <a:r>
              <a:rPr lang="en-GB" sz="1200" dirty="0" err="1">
                <a:solidFill>
                  <a:srgbClr val="3F3F3F"/>
                </a:solidFill>
              </a:rPr>
              <a:t>suscitare</a:t>
            </a:r>
            <a:r>
              <a:rPr lang="en-GB" sz="1200" dirty="0">
                <a:solidFill>
                  <a:srgbClr val="3F3F3F"/>
                </a:solidFill>
              </a:rPr>
              <a:t> </a:t>
            </a:r>
            <a:r>
              <a:rPr lang="en-GB" sz="1200" dirty="0" err="1">
                <a:solidFill>
                  <a:srgbClr val="3F3F3F"/>
                </a:solidFill>
              </a:rPr>
              <a:t>qualcosa</a:t>
            </a:r>
            <a:r>
              <a:rPr lang="en-GB" sz="1200" dirty="0">
                <a:solidFill>
                  <a:srgbClr val="3F3F3F"/>
                </a:solidFill>
              </a:rPr>
              <a:t> </a:t>
            </a:r>
            <a:r>
              <a:rPr lang="en-GB" sz="1200" dirty="0" err="1">
                <a:solidFill>
                  <a:srgbClr val="3F3F3F"/>
                </a:solidFill>
              </a:rPr>
              <a:t>nell’utente</a:t>
            </a:r>
            <a:r>
              <a:rPr lang="en-GB" sz="1200" dirty="0">
                <a:solidFill>
                  <a:srgbClr val="3F3F3F"/>
                </a:solidFill>
              </a:rPr>
              <a:t>, come </a:t>
            </a:r>
            <a:r>
              <a:rPr lang="en-GB" sz="1200" dirty="0" err="1">
                <a:solidFill>
                  <a:srgbClr val="3F3F3F"/>
                </a:solidFill>
              </a:rPr>
              <a:t>curiosità</a:t>
            </a:r>
            <a:r>
              <a:rPr lang="en-GB" sz="1200" dirty="0">
                <a:solidFill>
                  <a:srgbClr val="3F3F3F"/>
                </a:solidFill>
              </a:rPr>
              <a:t> o </a:t>
            </a:r>
            <a:r>
              <a:rPr lang="en-GB" sz="1200" dirty="0" err="1">
                <a:solidFill>
                  <a:srgbClr val="3F3F3F"/>
                </a:solidFill>
              </a:rPr>
              <a:t>intrattenimento</a:t>
            </a:r>
            <a:r>
              <a:rPr lang="en-GB" sz="1200" dirty="0">
                <a:solidFill>
                  <a:srgbClr val="3F3F3F"/>
                </a:solidFill>
              </a:rPr>
              <a:t>. Dai </a:t>
            </a:r>
            <a:r>
              <a:rPr lang="en-GB" sz="1200" dirty="0" err="1">
                <a:solidFill>
                  <a:srgbClr val="3F3F3F"/>
                </a:solidFill>
              </a:rPr>
              <a:t>un’occhiata</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sezione</a:t>
            </a:r>
            <a:r>
              <a:rPr lang="en-GB" sz="1200" dirty="0">
                <a:solidFill>
                  <a:srgbClr val="3F3F3F"/>
                </a:solidFill>
              </a:rPr>
              <a:t> </a:t>
            </a:r>
            <a:r>
              <a:rPr lang="en-GB" sz="1200" dirty="0" err="1">
                <a:solidFill>
                  <a:srgbClr val="3F3F3F"/>
                </a:solidFill>
              </a:rPr>
              <a:t>risorse</a:t>
            </a:r>
            <a:r>
              <a:rPr lang="en-GB" sz="1200" dirty="0">
                <a:solidFill>
                  <a:srgbClr val="3F3F3F"/>
                </a:solidFill>
              </a:rPr>
              <a:t>!</a:t>
            </a:r>
            <a:endParaRPr sz="1200" dirty="0">
              <a:solidFill>
                <a:srgbClr val="3F3F3F"/>
              </a:solidFill>
              <a:latin typeface="Arial"/>
              <a:ea typeface="Arial"/>
              <a:cs typeface="Arial"/>
              <a:sym typeface="Arial"/>
            </a:endParaRPr>
          </a:p>
        </p:txBody>
      </p:sp>
      <p:sp>
        <p:nvSpPr>
          <p:cNvPr id="405" name="Google Shape;405;p28"/>
          <p:cNvSpPr txBox="1">
            <a:spLocks noGrp="1"/>
          </p:cNvSpPr>
          <p:nvPr>
            <p:ph type="body" idx="2"/>
          </p:nvPr>
        </p:nvSpPr>
        <p:spPr>
          <a:xfrm>
            <a:off x="899592" y="773583"/>
            <a:ext cx="4536504"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Processo</a:t>
            </a:r>
            <a:r>
              <a:rPr lang="en-GB" sz="1800" b="1" dirty="0"/>
              <a:t>: Cosa </a:t>
            </a:r>
            <a:r>
              <a:rPr lang="en-GB" sz="1800" b="1" dirty="0" err="1"/>
              <a:t>farò</a:t>
            </a:r>
            <a:r>
              <a:rPr lang="en-GB" sz="1800" b="1" dirty="0"/>
              <a:t>?</a:t>
            </a:r>
            <a:endParaRPr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Social media per il </a:t>
            </a:r>
            <a:r>
              <a:rPr lang="en-GB" sz="2800" dirty="0" err="1"/>
              <a:t>tuo</a:t>
            </a:r>
            <a:r>
              <a:rPr lang="en-GB" sz="2800" dirty="0"/>
              <a:t> business </a:t>
            </a:r>
            <a:r>
              <a:rPr lang="en-GB" sz="2800" dirty="0" err="1"/>
              <a:t>digitale</a:t>
            </a:r>
            <a:endParaRPr dirty="0"/>
          </a:p>
        </p:txBody>
      </p:sp>
      <p:sp>
        <p:nvSpPr>
          <p:cNvPr id="411" name="Google Shape;411;p29"/>
          <p:cNvSpPr/>
          <p:nvPr/>
        </p:nvSpPr>
        <p:spPr>
          <a:xfrm rot="-5400000" flipH="1">
            <a:off x="606482" y="848637"/>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12" name="Google Shape;412;p29"/>
          <p:cNvSpPr/>
          <p:nvPr/>
        </p:nvSpPr>
        <p:spPr>
          <a:xfrm>
            <a:off x="206697" y="1544131"/>
            <a:ext cx="2781127" cy="2179745"/>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marL="0" marR="0" lvl="0" indent="0" algn="ctr" rtl="0">
              <a:spcBef>
                <a:spcPts val="0"/>
              </a:spcBef>
              <a:spcAft>
                <a:spcPts val="0"/>
              </a:spcAft>
              <a:buNone/>
            </a:pPr>
            <a:r>
              <a:rPr lang="en-GB" sz="1200" b="1" dirty="0">
                <a:solidFill>
                  <a:srgbClr val="3F3F3F"/>
                </a:solidFill>
                <a:latin typeface="Arial"/>
                <a:ea typeface="Arial"/>
                <a:cs typeface="Arial"/>
                <a:sym typeface="Arial"/>
              </a:rPr>
              <a:t>Competence (</a:t>
            </a:r>
            <a:r>
              <a:rPr lang="en-GB" sz="1200" b="1" dirty="0" err="1">
                <a:solidFill>
                  <a:srgbClr val="3F3F3F"/>
                </a:solidFill>
                <a:latin typeface="Arial"/>
                <a:ea typeface="Arial"/>
                <a:cs typeface="Arial"/>
                <a:sym typeface="Arial"/>
              </a:rPr>
              <a:t>LifeComp</a:t>
            </a:r>
            <a:r>
              <a:rPr lang="en-GB" sz="1200" b="1" dirty="0">
                <a:solidFill>
                  <a:srgbClr val="3F3F3F"/>
                </a:solidFill>
                <a:latin typeface="Arial"/>
                <a:ea typeface="Arial"/>
                <a:cs typeface="Arial"/>
                <a:sym typeface="Arial"/>
              </a:rPr>
              <a:t>)</a:t>
            </a:r>
            <a:endParaRPr dirty="0"/>
          </a:p>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S2 </a:t>
            </a:r>
            <a:r>
              <a:rPr lang="en-GB" sz="1200" dirty="0" err="1">
                <a:solidFill>
                  <a:srgbClr val="3F3F3F"/>
                </a:solidFill>
              </a:rPr>
              <a:t>Comunicazione</a:t>
            </a:r>
            <a:r>
              <a:rPr lang="en-GB" sz="1200" dirty="0">
                <a:solidFill>
                  <a:srgbClr val="3F3F3F"/>
                </a:solidFill>
              </a:rPr>
              <a:t>.			
L1 </a:t>
            </a:r>
            <a:r>
              <a:rPr lang="en-GB" sz="1200" dirty="0" err="1">
                <a:solidFill>
                  <a:srgbClr val="3F3F3F"/>
                </a:solidFill>
              </a:rPr>
              <a:t>Mentalità</a:t>
            </a:r>
            <a:r>
              <a:rPr lang="en-GB" sz="1200" dirty="0">
                <a:solidFill>
                  <a:srgbClr val="3F3F3F"/>
                </a:solidFill>
              </a:rPr>
              <a:t> di </a:t>
            </a:r>
            <a:r>
              <a:rPr lang="en-GB" sz="1200" dirty="0" err="1">
                <a:solidFill>
                  <a:srgbClr val="3F3F3F"/>
                </a:solidFill>
              </a:rPr>
              <a:t>crescita</a:t>
            </a:r>
            <a:r>
              <a:rPr lang="en-GB" sz="1200" dirty="0">
                <a:solidFill>
                  <a:srgbClr val="3F3F3F"/>
                </a:solidFill>
              </a:rPr>
              <a:t>.
</a:t>
            </a:r>
            <a:endParaRPr dirty="0"/>
          </a:p>
        </p:txBody>
      </p:sp>
      <p:sp>
        <p:nvSpPr>
          <p:cNvPr id="413" name="Google Shape;413;p29"/>
          <p:cNvSpPr txBox="1"/>
          <p:nvPr/>
        </p:nvSpPr>
        <p:spPr>
          <a:xfrm>
            <a:off x="971600" y="980437"/>
            <a:ext cx="5184575"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GB" sz="1800" b="1" dirty="0" err="1">
                <a:solidFill>
                  <a:srgbClr val="3F3F3F"/>
                </a:solidFill>
              </a:rPr>
              <a:t>Risultati</a:t>
            </a:r>
            <a:r>
              <a:rPr lang="en-GB" sz="1800" b="1" dirty="0">
                <a:solidFill>
                  <a:srgbClr val="3F3F3F"/>
                </a:solidFill>
              </a:rPr>
              <a:t> di </a:t>
            </a:r>
            <a:r>
              <a:rPr lang="en-GB" sz="1800" b="1" dirty="0" err="1">
                <a:solidFill>
                  <a:srgbClr val="3F3F3F"/>
                </a:solidFill>
              </a:rPr>
              <a:t>apprendimento</a:t>
            </a:r>
            <a:r>
              <a:rPr lang="en-GB" sz="1800" b="1" dirty="0">
                <a:solidFill>
                  <a:srgbClr val="3F3F3F"/>
                </a:solidFill>
              </a:rPr>
              <a:t>: </a:t>
            </a:r>
            <a:r>
              <a:rPr lang="en-GB" sz="1800" b="1" dirty="0" err="1">
                <a:solidFill>
                  <a:srgbClr val="3F3F3F"/>
                </a:solidFill>
              </a:rPr>
              <a:t>cosa</a:t>
            </a:r>
            <a:r>
              <a:rPr lang="en-GB" sz="1800" b="1" dirty="0">
                <a:solidFill>
                  <a:srgbClr val="3F3F3F"/>
                </a:solidFill>
              </a:rPr>
              <a:t> </a:t>
            </a:r>
            <a:r>
              <a:rPr lang="en-GB" sz="1800" b="1" dirty="0" err="1">
                <a:solidFill>
                  <a:srgbClr val="3F3F3F"/>
                </a:solidFill>
              </a:rPr>
              <a:t>imparerò</a:t>
            </a:r>
            <a:r>
              <a:rPr lang="en-GB" sz="1800" b="1" dirty="0">
                <a:solidFill>
                  <a:srgbClr val="3F3F3F"/>
                </a:solidFill>
              </a:rPr>
              <a:t>?</a:t>
            </a:r>
            <a:endParaRPr sz="1800" b="1" dirty="0">
              <a:solidFill>
                <a:srgbClr val="3F3F3F"/>
              </a:solidFill>
              <a:latin typeface="Arial"/>
              <a:ea typeface="Arial"/>
              <a:cs typeface="Arial"/>
              <a:sym typeface="Arial"/>
            </a:endParaRPr>
          </a:p>
        </p:txBody>
      </p:sp>
      <p:sp>
        <p:nvSpPr>
          <p:cNvPr id="414" name="Google Shape;414;p29"/>
          <p:cNvSpPr/>
          <p:nvPr/>
        </p:nvSpPr>
        <p:spPr>
          <a:xfrm>
            <a:off x="3181436" y="1544130"/>
            <a:ext cx="2781127" cy="2179747"/>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marL="0" marR="0" lvl="0" indent="0" algn="ctr" rtl="0">
              <a:spcBef>
                <a:spcPts val="0"/>
              </a:spcBef>
              <a:spcAft>
                <a:spcPts val="0"/>
              </a:spcAft>
              <a:buNone/>
            </a:pPr>
            <a:r>
              <a:rPr lang="en-GB" sz="1200" b="1" dirty="0">
                <a:solidFill>
                  <a:srgbClr val="3F3F3F"/>
                </a:solidFill>
                <a:latin typeface="Arial"/>
                <a:ea typeface="Arial"/>
                <a:cs typeface="Arial"/>
                <a:sym typeface="Arial"/>
              </a:rPr>
              <a:t>Competence (</a:t>
            </a:r>
            <a:r>
              <a:rPr lang="en-GB" sz="1200" b="1" dirty="0" err="1">
                <a:solidFill>
                  <a:srgbClr val="3F3F3F"/>
                </a:solidFill>
                <a:latin typeface="Arial"/>
                <a:ea typeface="Arial"/>
                <a:cs typeface="Arial"/>
                <a:sym typeface="Arial"/>
              </a:rPr>
              <a:t>EntreComp</a:t>
            </a:r>
            <a:r>
              <a:rPr lang="en-GB" sz="1200" b="1" dirty="0">
                <a:solidFill>
                  <a:srgbClr val="3F3F3F"/>
                </a:solidFill>
                <a:latin typeface="Arial"/>
                <a:ea typeface="Arial"/>
                <a:cs typeface="Arial"/>
                <a:sym typeface="Arial"/>
              </a:rPr>
              <a:t>)</a:t>
            </a:r>
            <a:endParaRPr dirty="0"/>
          </a:p>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1.2 </a:t>
            </a:r>
            <a:r>
              <a:rPr lang="en-GB" sz="1200" dirty="0" err="1">
                <a:solidFill>
                  <a:srgbClr val="3F3F3F"/>
                </a:solidFill>
              </a:rPr>
              <a:t>Creatività</a:t>
            </a:r>
            <a:r>
              <a:rPr lang="en-GB" sz="1200" dirty="0">
                <a:solidFill>
                  <a:srgbClr val="3F3F3F"/>
                </a:solidFill>
              </a:rPr>
              <a:t>.		
2.3 </a:t>
            </a:r>
            <a:r>
              <a:rPr lang="en-GB" sz="1200" dirty="0" err="1">
                <a:solidFill>
                  <a:srgbClr val="3F3F3F"/>
                </a:solidFill>
              </a:rPr>
              <a:t>Mobilitazione</a:t>
            </a:r>
            <a:r>
              <a:rPr lang="en-GB" sz="1200" dirty="0">
                <a:solidFill>
                  <a:srgbClr val="3F3F3F"/>
                </a:solidFill>
              </a:rPr>
              <a:t> </a:t>
            </a:r>
            <a:r>
              <a:rPr lang="en-GB" sz="1200" dirty="0" err="1">
                <a:solidFill>
                  <a:srgbClr val="3F3F3F"/>
                </a:solidFill>
              </a:rPr>
              <a:t>delle</a:t>
            </a:r>
            <a:r>
              <a:rPr lang="en-GB" sz="1200" dirty="0">
                <a:solidFill>
                  <a:srgbClr val="3F3F3F"/>
                </a:solidFill>
              </a:rPr>
              <a:t> </a:t>
            </a:r>
            <a:r>
              <a:rPr lang="en-GB" sz="1200" dirty="0" err="1">
                <a:solidFill>
                  <a:srgbClr val="3F3F3F"/>
                </a:solidFill>
              </a:rPr>
              <a:t>risorse</a:t>
            </a:r>
            <a:r>
              <a:rPr lang="en-GB" sz="1200" dirty="0">
                <a:solidFill>
                  <a:srgbClr val="3F3F3F"/>
                </a:solidFill>
              </a:rPr>
              <a:t>.		
3.2 </a:t>
            </a:r>
            <a:r>
              <a:rPr lang="en-GB" sz="1200" dirty="0" err="1">
                <a:solidFill>
                  <a:srgbClr val="3F3F3F"/>
                </a:solidFill>
              </a:rPr>
              <a:t>Pianificazione</a:t>
            </a:r>
            <a:r>
              <a:rPr lang="en-GB" sz="1200" dirty="0">
                <a:solidFill>
                  <a:srgbClr val="3F3F3F"/>
                </a:solidFill>
              </a:rPr>
              <a:t> e </a:t>
            </a:r>
            <a:r>
              <a:rPr lang="en-GB" sz="1200" dirty="0" err="1">
                <a:solidFill>
                  <a:srgbClr val="3F3F3F"/>
                </a:solidFill>
              </a:rPr>
              <a:t>gestione</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415" name="Google Shape;415;p29"/>
          <p:cNvSpPr/>
          <p:nvPr/>
        </p:nvSpPr>
        <p:spPr>
          <a:xfrm>
            <a:off x="6156175" y="1536745"/>
            <a:ext cx="2709119" cy="2187131"/>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200" b="1" dirty="0">
              <a:solidFill>
                <a:srgbClr val="3F3F3F"/>
              </a:solidFill>
              <a:latin typeface="Arial"/>
              <a:ea typeface="Arial"/>
              <a:cs typeface="Arial"/>
              <a:sym typeface="Arial"/>
            </a:endParaRPr>
          </a:p>
          <a:p>
            <a:pPr marL="0" marR="0" lvl="0" indent="0" algn="ctr" rtl="0">
              <a:spcBef>
                <a:spcPts val="0"/>
              </a:spcBef>
              <a:spcAft>
                <a:spcPts val="0"/>
              </a:spcAft>
              <a:buNone/>
            </a:pPr>
            <a:r>
              <a:rPr lang="en-GB" sz="1200" b="1" dirty="0">
                <a:solidFill>
                  <a:srgbClr val="3F3F3F"/>
                </a:solidFill>
                <a:latin typeface="Arial"/>
                <a:ea typeface="Arial"/>
                <a:cs typeface="Arial"/>
                <a:sym typeface="Arial"/>
              </a:rPr>
              <a:t>Competence (</a:t>
            </a:r>
            <a:r>
              <a:rPr lang="en-GB" sz="1200" b="1" dirty="0" err="1">
                <a:solidFill>
                  <a:srgbClr val="3F3F3F"/>
                </a:solidFill>
                <a:latin typeface="Arial"/>
                <a:ea typeface="Arial"/>
                <a:cs typeface="Arial"/>
                <a:sym typeface="Arial"/>
              </a:rPr>
              <a:t>DigiComp</a:t>
            </a:r>
            <a:r>
              <a:rPr lang="en-GB" sz="1200" b="1" dirty="0">
                <a:solidFill>
                  <a:srgbClr val="3F3F3F"/>
                </a:solidFill>
                <a:latin typeface="Arial"/>
                <a:ea typeface="Arial"/>
                <a:cs typeface="Arial"/>
                <a:sym typeface="Arial"/>
              </a:rPr>
              <a:t>)</a:t>
            </a:r>
            <a:endParaRPr dirty="0"/>
          </a:p>
          <a:p>
            <a:pPr marL="0" marR="0" lvl="0" indent="0" algn="l" rtl="0">
              <a:spcBef>
                <a:spcPts val="0"/>
              </a:spcBef>
              <a:spcAft>
                <a:spcPts val="0"/>
              </a:spcAft>
              <a:buNone/>
            </a:pPr>
            <a:endParaRPr sz="1200" b="1" dirty="0">
              <a:solidFill>
                <a:srgbClr val="3F3F3F"/>
              </a:solidFill>
              <a:latin typeface="Arial"/>
              <a:ea typeface="Arial"/>
              <a:cs typeface="Arial"/>
              <a:sym typeface="Arial"/>
            </a:endParaRPr>
          </a:p>
          <a:p>
            <a:pPr marL="342900" lvl="0" indent="-342900">
              <a:buClr>
                <a:srgbClr val="3F3F3F"/>
              </a:buClr>
              <a:buSzPts val="1200"/>
              <a:buFont typeface="Noto Sans Symbols"/>
              <a:buChar char="∙"/>
            </a:pPr>
            <a:r>
              <a:rPr lang="en-GB" sz="1200" dirty="0">
                <a:solidFill>
                  <a:srgbClr val="3F3F3F"/>
                </a:solidFill>
              </a:rPr>
              <a:t>1.3 </a:t>
            </a:r>
            <a:r>
              <a:rPr lang="en-GB" sz="1200" dirty="0" err="1">
                <a:solidFill>
                  <a:srgbClr val="3F3F3F"/>
                </a:solidFill>
              </a:rPr>
              <a:t>Gestione</a:t>
            </a:r>
            <a:r>
              <a:rPr lang="en-GB" sz="1200" dirty="0">
                <a:solidFill>
                  <a:srgbClr val="3F3F3F"/>
                </a:solidFill>
              </a:rPr>
              <a:t> di </a:t>
            </a:r>
            <a:r>
              <a:rPr lang="en-GB" sz="1200" dirty="0" err="1">
                <a:solidFill>
                  <a:srgbClr val="3F3F3F"/>
                </a:solidFill>
              </a:rPr>
              <a:t>dati</a:t>
            </a:r>
            <a:r>
              <a:rPr lang="en-GB" sz="1200" dirty="0">
                <a:solidFill>
                  <a:srgbClr val="3F3F3F"/>
                </a:solidFill>
              </a:rPr>
              <a:t>, </a:t>
            </a:r>
            <a:r>
              <a:rPr lang="en-GB" sz="1200" dirty="0" err="1">
                <a:solidFill>
                  <a:srgbClr val="3F3F3F"/>
                </a:solidFill>
              </a:rPr>
              <a:t>informazioni</a:t>
            </a:r>
            <a:r>
              <a:rPr lang="en-GB" sz="1200" dirty="0">
                <a:solidFill>
                  <a:srgbClr val="3F3F3F"/>
                </a:solidFill>
              </a:rPr>
              <a:t> e </a:t>
            </a:r>
            <a:r>
              <a:rPr lang="en-GB" sz="1200" dirty="0" err="1">
                <a:solidFill>
                  <a:srgbClr val="3F3F3F"/>
                </a:solidFill>
              </a:rPr>
              <a:t>contenuti</a:t>
            </a:r>
            <a:r>
              <a:rPr lang="en-GB" sz="1200" dirty="0">
                <a:solidFill>
                  <a:srgbClr val="3F3F3F"/>
                </a:solidFill>
              </a:rPr>
              <a:t> </a:t>
            </a:r>
            <a:r>
              <a:rPr lang="en-GB" sz="1200" dirty="0" err="1">
                <a:solidFill>
                  <a:srgbClr val="3F3F3F"/>
                </a:solidFill>
              </a:rPr>
              <a:t>digitali</a:t>
            </a:r>
            <a:r>
              <a:rPr lang="en-GB" sz="1200" dirty="0">
                <a:solidFill>
                  <a:srgbClr val="3F3F3F"/>
                </a:solidFill>
              </a:rPr>
              <a:t>.
2.6 </a:t>
            </a:r>
            <a:r>
              <a:rPr lang="en-GB" sz="1200" dirty="0" err="1">
                <a:solidFill>
                  <a:srgbClr val="3F3F3F"/>
                </a:solidFill>
              </a:rPr>
              <a:t>Gestione</a:t>
            </a:r>
            <a:r>
              <a:rPr lang="en-GB" sz="1200" dirty="0">
                <a:solidFill>
                  <a:srgbClr val="3F3F3F"/>
                </a:solidFill>
              </a:rPr>
              <a:t> </a:t>
            </a:r>
            <a:r>
              <a:rPr lang="en-GB" sz="1200" dirty="0" err="1">
                <a:solidFill>
                  <a:srgbClr val="3F3F3F"/>
                </a:solidFill>
              </a:rPr>
              <a:t>dell’identità</a:t>
            </a:r>
            <a:r>
              <a:rPr lang="en-GB" sz="1200" dirty="0">
                <a:solidFill>
                  <a:srgbClr val="3F3F3F"/>
                </a:solidFill>
              </a:rPr>
              <a:t> </a:t>
            </a:r>
            <a:r>
              <a:rPr lang="en-GB" sz="1200" dirty="0" err="1">
                <a:solidFill>
                  <a:srgbClr val="3F3F3F"/>
                </a:solidFill>
              </a:rPr>
              <a:t>digitale</a:t>
            </a:r>
            <a:r>
              <a:rPr lang="en-GB" sz="1200" dirty="0">
                <a:solidFill>
                  <a:srgbClr val="3F3F3F"/>
                </a:solidFill>
              </a:rPr>
              <a:t>.
3.1 </a:t>
            </a:r>
            <a:r>
              <a:rPr lang="en-GB" sz="1200" dirty="0" err="1">
                <a:solidFill>
                  <a:srgbClr val="3F3F3F"/>
                </a:solidFill>
              </a:rPr>
              <a:t>Sviluppo</a:t>
            </a:r>
            <a:r>
              <a:rPr lang="en-GB" sz="1200" dirty="0">
                <a:solidFill>
                  <a:srgbClr val="3F3F3F"/>
                </a:solidFill>
              </a:rPr>
              <a:t> di </a:t>
            </a:r>
            <a:r>
              <a:rPr lang="en-GB" sz="1200" dirty="0" err="1">
                <a:solidFill>
                  <a:srgbClr val="3F3F3F"/>
                </a:solidFill>
              </a:rPr>
              <a:t>contenuti</a:t>
            </a:r>
            <a:r>
              <a:rPr lang="en-GB" sz="1200" dirty="0">
                <a:solidFill>
                  <a:srgbClr val="3F3F3F"/>
                </a:solidFill>
              </a:rPr>
              <a:t> </a:t>
            </a:r>
            <a:r>
              <a:rPr lang="en-GB" sz="1200" dirty="0" err="1">
                <a:solidFill>
                  <a:srgbClr val="3F3F3F"/>
                </a:solidFill>
              </a:rPr>
              <a:t>digitali</a:t>
            </a:r>
            <a:r>
              <a:rPr lang="it-IT" sz="1200" dirty="0">
                <a:solidFill>
                  <a:srgbClr val="3F3F3F"/>
                </a:solidFill>
              </a:rPr>
              <a:t>.
5.3 Utilizzare in modo creativo le tecnologie digitali.</a:t>
            </a:r>
            <a:endParaRPr lang="it-IT" sz="1200" dirty="0">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dirty="0"/>
              <a:t>Social media</a:t>
            </a:r>
            <a:endParaRPr sz="2800" dirty="0"/>
          </a:p>
        </p:txBody>
      </p:sp>
      <p:sp>
        <p:nvSpPr>
          <p:cNvPr id="154" name="Google Shape;154;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Cosa </a:t>
            </a:r>
            <a:r>
              <a:rPr lang="en-GB" sz="1800" dirty="0" err="1"/>
              <a:t>sono</a:t>
            </a:r>
            <a:r>
              <a:rPr lang="en-GB" sz="1800" dirty="0"/>
              <a:t> i social network?</a:t>
            </a:r>
            <a:endParaRPr sz="1800" dirty="0"/>
          </a:p>
        </p:txBody>
      </p:sp>
      <p:sp>
        <p:nvSpPr>
          <p:cNvPr id="155" name="Google Shape;155;p3"/>
          <p:cNvSpPr/>
          <p:nvPr/>
        </p:nvSpPr>
        <p:spPr>
          <a:xfrm>
            <a:off x="395536" y="1147263"/>
            <a:ext cx="4320480" cy="3139281"/>
          </a:xfrm>
          <a:custGeom>
            <a:avLst/>
            <a:gdLst/>
            <a:ahLst/>
            <a:cxnLst/>
            <a:rect l="l" t="t" r="r" b="b"/>
            <a:pathLst>
              <a:path w="4320480" h="2828147" extrusionOk="0">
                <a:moveTo>
                  <a:pt x="0" y="0"/>
                </a:moveTo>
                <a:cubicBezTo>
                  <a:pt x="125267" y="6969"/>
                  <a:pt x="373648" y="12"/>
                  <a:pt x="487597" y="0"/>
                </a:cubicBezTo>
                <a:cubicBezTo>
                  <a:pt x="601546" y="-12"/>
                  <a:pt x="930308" y="-6478"/>
                  <a:pt x="1148013" y="0"/>
                </a:cubicBezTo>
                <a:cubicBezTo>
                  <a:pt x="1365718" y="6478"/>
                  <a:pt x="1517444" y="-7063"/>
                  <a:pt x="1635610" y="0"/>
                </a:cubicBezTo>
                <a:cubicBezTo>
                  <a:pt x="1753776" y="7063"/>
                  <a:pt x="1932961" y="1422"/>
                  <a:pt x="2209617" y="0"/>
                </a:cubicBezTo>
                <a:cubicBezTo>
                  <a:pt x="2486273" y="-1422"/>
                  <a:pt x="2532357" y="1887"/>
                  <a:pt x="2740419" y="0"/>
                </a:cubicBezTo>
                <a:cubicBezTo>
                  <a:pt x="2948481" y="-1887"/>
                  <a:pt x="3089181" y="15037"/>
                  <a:pt x="3314425" y="0"/>
                </a:cubicBezTo>
                <a:cubicBezTo>
                  <a:pt x="3539669" y="-15037"/>
                  <a:pt x="3832216" y="-19868"/>
                  <a:pt x="4320480" y="0"/>
                </a:cubicBezTo>
                <a:cubicBezTo>
                  <a:pt x="4338751" y="102370"/>
                  <a:pt x="4342713" y="328157"/>
                  <a:pt x="4320480" y="480785"/>
                </a:cubicBezTo>
                <a:cubicBezTo>
                  <a:pt x="4298247" y="633414"/>
                  <a:pt x="4316749" y="763872"/>
                  <a:pt x="4320480" y="961570"/>
                </a:cubicBezTo>
                <a:cubicBezTo>
                  <a:pt x="4324211" y="1159268"/>
                  <a:pt x="4313501" y="1417974"/>
                  <a:pt x="4320480" y="1555481"/>
                </a:cubicBezTo>
                <a:cubicBezTo>
                  <a:pt x="4327459" y="1692988"/>
                  <a:pt x="4343969" y="1963797"/>
                  <a:pt x="4320480" y="2121110"/>
                </a:cubicBezTo>
                <a:cubicBezTo>
                  <a:pt x="4296991" y="2278423"/>
                  <a:pt x="4308981" y="2620887"/>
                  <a:pt x="4320480" y="2828147"/>
                </a:cubicBezTo>
                <a:cubicBezTo>
                  <a:pt x="4039770" y="2817757"/>
                  <a:pt x="3860842" y="2824308"/>
                  <a:pt x="3616859" y="2828147"/>
                </a:cubicBezTo>
                <a:cubicBezTo>
                  <a:pt x="3372876" y="2831986"/>
                  <a:pt x="3248221" y="2852228"/>
                  <a:pt x="2913238" y="2828147"/>
                </a:cubicBezTo>
                <a:cubicBezTo>
                  <a:pt x="2578255" y="2804066"/>
                  <a:pt x="2378426" y="2831483"/>
                  <a:pt x="2209617" y="2828147"/>
                </a:cubicBezTo>
                <a:cubicBezTo>
                  <a:pt x="2040808" y="2824811"/>
                  <a:pt x="1746255" y="2834046"/>
                  <a:pt x="1549201" y="2828147"/>
                </a:cubicBezTo>
                <a:cubicBezTo>
                  <a:pt x="1352147" y="2822248"/>
                  <a:pt x="1092328" y="2816821"/>
                  <a:pt x="975194" y="2828147"/>
                </a:cubicBezTo>
                <a:cubicBezTo>
                  <a:pt x="858060" y="2839473"/>
                  <a:pt x="449136" y="2862177"/>
                  <a:pt x="0" y="2828147"/>
                </a:cubicBezTo>
                <a:cubicBezTo>
                  <a:pt x="3415" y="2700271"/>
                  <a:pt x="-16090" y="2511521"/>
                  <a:pt x="0" y="2290799"/>
                </a:cubicBezTo>
                <a:cubicBezTo>
                  <a:pt x="16090" y="2070077"/>
                  <a:pt x="17914" y="1983818"/>
                  <a:pt x="0" y="1810014"/>
                </a:cubicBezTo>
                <a:cubicBezTo>
                  <a:pt x="-17914" y="1636210"/>
                  <a:pt x="-24740" y="1499393"/>
                  <a:pt x="0" y="1216103"/>
                </a:cubicBezTo>
                <a:cubicBezTo>
                  <a:pt x="24740" y="932813"/>
                  <a:pt x="1208" y="853964"/>
                  <a:pt x="0" y="622192"/>
                </a:cubicBezTo>
                <a:cubicBezTo>
                  <a:pt x="-1208" y="390420"/>
                  <a:pt x="-11613" y="14403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a:solidFill>
                  <a:srgbClr val="3F3F3F"/>
                </a:solidFill>
              </a:rPr>
              <a:t>Il </a:t>
            </a:r>
            <a:r>
              <a:rPr lang="en-GB" sz="1200" dirty="0" err="1">
                <a:solidFill>
                  <a:srgbClr val="3F3F3F"/>
                </a:solidFill>
              </a:rPr>
              <a:t>concetto</a:t>
            </a:r>
            <a:r>
              <a:rPr lang="en-GB" sz="1200" dirty="0">
                <a:solidFill>
                  <a:srgbClr val="3F3F3F"/>
                </a:solidFill>
              </a:rPr>
              <a:t> di </a:t>
            </a:r>
            <a:r>
              <a:rPr lang="en-GB" sz="1200" b="1" dirty="0">
                <a:solidFill>
                  <a:srgbClr val="3F3F3F"/>
                </a:solidFill>
              </a:rPr>
              <a:t>“rete </a:t>
            </a:r>
            <a:r>
              <a:rPr lang="en-GB" sz="1200" b="1" dirty="0" err="1">
                <a:solidFill>
                  <a:srgbClr val="3F3F3F"/>
                </a:solidFill>
              </a:rPr>
              <a:t>sociale</a:t>
            </a:r>
            <a:r>
              <a:rPr lang="en-GB" sz="1200" b="1" dirty="0">
                <a:solidFill>
                  <a:srgbClr val="3F3F3F"/>
                </a:solidFill>
              </a:rPr>
              <a:t>” </a:t>
            </a:r>
            <a:r>
              <a:rPr lang="en-GB" sz="1200" dirty="0">
                <a:solidFill>
                  <a:srgbClr val="3F3F3F"/>
                </a:solidFill>
              </a:rPr>
              <a:t>è </a:t>
            </a:r>
            <a:r>
              <a:rPr lang="en-GB" sz="1200" dirty="0" err="1">
                <a:solidFill>
                  <a:srgbClr val="3F3F3F"/>
                </a:solidFill>
              </a:rPr>
              <a:t>stato</a:t>
            </a:r>
            <a:r>
              <a:rPr lang="en-GB" sz="1200" dirty="0">
                <a:solidFill>
                  <a:srgbClr val="3F3F3F"/>
                </a:solidFill>
              </a:rPr>
              <a:t> </a:t>
            </a:r>
            <a:r>
              <a:rPr lang="en-GB" sz="1200" dirty="0" err="1">
                <a:solidFill>
                  <a:srgbClr val="3F3F3F"/>
                </a:solidFill>
              </a:rPr>
              <a:t>utilizzato</a:t>
            </a:r>
            <a:r>
              <a:rPr lang="en-GB" sz="1200" dirty="0">
                <a:solidFill>
                  <a:srgbClr val="3F3F3F"/>
                </a:solidFill>
              </a:rPr>
              <a:t> per </a:t>
            </a:r>
            <a:r>
              <a:rPr lang="en-GB" sz="1200" dirty="0" err="1">
                <a:solidFill>
                  <a:srgbClr val="3F3F3F"/>
                </a:solidFill>
              </a:rPr>
              <a:t>analizzare</a:t>
            </a:r>
            <a:r>
              <a:rPr lang="en-GB" sz="1200" dirty="0">
                <a:solidFill>
                  <a:srgbClr val="3F3F3F"/>
                </a:solidFill>
              </a:rPr>
              <a:t> le </a:t>
            </a:r>
            <a:r>
              <a:rPr lang="en-GB" sz="1200" dirty="0" err="1">
                <a:solidFill>
                  <a:srgbClr val="3F3F3F"/>
                </a:solidFill>
              </a:rPr>
              <a:t>interazioni</a:t>
            </a:r>
            <a:r>
              <a:rPr lang="en-GB" sz="1200" dirty="0">
                <a:solidFill>
                  <a:srgbClr val="3F3F3F"/>
                </a:solidFill>
              </a:rPr>
              <a:t> </a:t>
            </a:r>
            <a:r>
              <a:rPr lang="en-GB" sz="1200" dirty="0" err="1">
                <a:solidFill>
                  <a:srgbClr val="3F3F3F"/>
                </a:solidFill>
              </a:rPr>
              <a:t>tra</a:t>
            </a:r>
            <a:r>
              <a:rPr lang="en-GB" sz="1200" dirty="0">
                <a:solidFill>
                  <a:srgbClr val="3F3F3F"/>
                </a:solidFill>
              </a:rPr>
              <a:t> </a:t>
            </a:r>
            <a:r>
              <a:rPr lang="en-GB" sz="1200" dirty="0" err="1">
                <a:solidFill>
                  <a:srgbClr val="3F3F3F"/>
                </a:solidFill>
              </a:rPr>
              <a:t>individui</a:t>
            </a:r>
            <a:r>
              <a:rPr lang="en-GB" sz="1200" dirty="0">
                <a:solidFill>
                  <a:srgbClr val="3F3F3F"/>
                </a:solidFill>
              </a:rPr>
              <a:t> e </a:t>
            </a:r>
            <a:r>
              <a:rPr lang="en-GB" sz="1200" dirty="0" err="1">
                <a:solidFill>
                  <a:srgbClr val="3F3F3F"/>
                </a:solidFill>
              </a:rPr>
              <a:t>gruppi</a:t>
            </a:r>
            <a:r>
              <a:rPr lang="en-GB" sz="1200" dirty="0">
                <a:solidFill>
                  <a:srgbClr val="3F3F3F"/>
                </a:solidFill>
              </a:rPr>
              <a:t> di </a:t>
            </a:r>
            <a:r>
              <a:rPr lang="en-GB" sz="1200" dirty="0" err="1">
                <a:solidFill>
                  <a:srgbClr val="3F3F3F"/>
                </a:solidFill>
              </a:rPr>
              <a:t>persone</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società</a:t>
            </a:r>
            <a:r>
              <a:rPr lang="en-GB" sz="1200" dirty="0">
                <a:solidFill>
                  <a:srgbClr val="3F3F3F"/>
                </a:solidFill>
              </a:rPr>
              <a:t>, </a:t>
            </a:r>
            <a:r>
              <a:rPr lang="en-GB" sz="1200" dirty="0" err="1">
                <a:solidFill>
                  <a:srgbClr val="3F3F3F"/>
                </a:solidFill>
              </a:rPr>
              <a:t>dalla</a:t>
            </a:r>
            <a:r>
              <a:rPr lang="en-GB" sz="1200" dirty="0">
                <a:solidFill>
                  <a:srgbClr val="3F3F3F"/>
                </a:solidFill>
              </a:rPr>
              <a:t> fine del 19° </a:t>
            </a:r>
            <a:r>
              <a:rPr lang="en-GB" sz="1200" dirty="0" err="1">
                <a:solidFill>
                  <a:srgbClr val="3F3F3F"/>
                </a:solidFill>
              </a:rPr>
              <a:t>secolo</a:t>
            </a:r>
            <a:r>
              <a:rPr lang="en-GB" sz="1200" dirty="0">
                <a:solidFill>
                  <a:srgbClr val="3F3F3F"/>
                </a:solidFill>
              </a:rPr>
              <a:t>. Nel 1990, con </a:t>
            </a:r>
            <a:r>
              <a:rPr lang="en-GB" sz="1200" dirty="0" err="1">
                <a:solidFill>
                  <a:srgbClr val="3F3F3F"/>
                </a:solidFill>
              </a:rPr>
              <a:t>l’emergere</a:t>
            </a:r>
            <a:r>
              <a:rPr lang="en-GB" sz="1200" dirty="0">
                <a:solidFill>
                  <a:srgbClr val="3F3F3F"/>
                </a:solidFill>
              </a:rPr>
              <a:t> di Internet, </a:t>
            </a:r>
            <a:r>
              <a:rPr lang="en-GB" sz="1200" dirty="0" err="1">
                <a:solidFill>
                  <a:srgbClr val="3F3F3F"/>
                </a:solidFill>
              </a:rPr>
              <a:t>l’idea</a:t>
            </a:r>
            <a:r>
              <a:rPr lang="en-GB" sz="1200" dirty="0">
                <a:solidFill>
                  <a:srgbClr val="3F3F3F"/>
                </a:solidFill>
              </a:rPr>
              <a:t> di social networking </a:t>
            </a:r>
            <a:r>
              <a:rPr lang="en-GB" sz="1200" dirty="0" err="1">
                <a:solidFill>
                  <a:srgbClr val="3F3F3F"/>
                </a:solidFill>
              </a:rPr>
              <a:t>si</a:t>
            </a:r>
            <a:r>
              <a:rPr lang="en-GB" sz="1200" dirty="0">
                <a:solidFill>
                  <a:srgbClr val="3F3F3F"/>
                </a:solidFill>
              </a:rPr>
              <a:t> è </a:t>
            </a:r>
            <a:r>
              <a:rPr lang="en-GB" sz="1200" dirty="0" err="1">
                <a:solidFill>
                  <a:srgbClr val="3F3F3F"/>
                </a:solidFill>
              </a:rPr>
              <a:t>spostata</a:t>
            </a:r>
            <a:r>
              <a:rPr lang="en-GB" sz="1200" dirty="0">
                <a:solidFill>
                  <a:srgbClr val="3F3F3F"/>
                </a:solidFill>
              </a:rPr>
              <a:t> </a:t>
            </a:r>
            <a:r>
              <a:rPr lang="en-GB" sz="1200" dirty="0" err="1">
                <a:solidFill>
                  <a:srgbClr val="3F3F3F"/>
                </a:solidFill>
              </a:rPr>
              <a:t>nel</a:t>
            </a:r>
            <a:r>
              <a:rPr lang="en-GB" sz="1200" dirty="0">
                <a:solidFill>
                  <a:srgbClr val="3F3F3F"/>
                </a:solidFill>
              </a:rPr>
              <a:t> </a:t>
            </a:r>
            <a:r>
              <a:rPr lang="en-GB" sz="1200" dirty="0" err="1">
                <a:solidFill>
                  <a:srgbClr val="3F3F3F"/>
                </a:solidFill>
              </a:rPr>
              <a:t>mondo</a:t>
            </a:r>
            <a:r>
              <a:rPr lang="en-GB" sz="1200" dirty="0">
                <a:solidFill>
                  <a:srgbClr val="3F3F3F"/>
                </a:solidFill>
              </a:rPr>
              <a:t> </a:t>
            </a:r>
            <a:r>
              <a:rPr lang="en-GB" sz="1200" dirty="0" err="1">
                <a:solidFill>
                  <a:srgbClr val="3F3F3F"/>
                </a:solidFill>
              </a:rPr>
              <a:t>virtuale</a:t>
            </a:r>
            <a:r>
              <a:rPr lang="en-GB" sz="1200" dirty="0">
                <a:solidFill>
                  <a:srgbClr val="3F3F3F"/>
                </a:solidFill>
              </a:rPr>
              <a:t>. Nel 2004 è </a:t>
            </a:r>
            <a:r>
              <a:rPr lang="en-GB" sz="1200" dirty="0" err="1">
                <a:solidFill>
                  <a:srgbClr val="3F3F3F"/>
                </a:solidFill>
              </a:rPr>
              <a:t>apparso</a:t>
            </a:r>
            <a:r>
              <a:rPr lang="en-GB" sz="1200" dirty="0">
                <a:solidFill>
                  <a:srgbClr val="3F3F3F"/>
                </a:solidFill>
              </a:rPr>
              <a:t> Facebook, </a:t>
            </a:r>
            <a:r>
              <a:rPr lang="en-GB" sz="1200" dirty="0" err="1">
                <a:solidFill>
                  <a:srgbClr val="3F3F3F"/>
                </a:solidFill>
              </a:rPr>
              <a:t>probabilmente</a:t>
            </a:r>
            <a:r>
              <a:rPr lang="en-GB" sz="1200" dirty="0">
                <a:solidFill>
                  <a:srgbClr val="3F3F3F"/>
                </a:solidFill>
              </a:rPr>
              <a:t> il social network </a:t>
            </a:r>
            <a:r>
              <a:rPr lang="en-GB" sz="1200" dirty="0" err="1">
                <a:solidFill>
                  <a:srgbClr val="3F3F3F"/>
                </a:solidFill>
              </a:rPr>
              <a:t>più</a:t>
            </a:r>
            <a:r>
              <a:rPr lang="en-GB" sz="1200" dirty="0">
                <a:solidFill>
                  <a:srgbClr val="3F3F3F"/>
                </a:solidFill>
              </a:rPr>
              <a:t> </a:t>
            </a:r>
            <a:r>
              <a:rPr lang="en-GB" sz="1200" dirty="0" err="1">
                <a:solidFill>
                  <a:srgbClr val="3F3F3F"/>
                </a:solidFill>
              </a:rPr>
              <a:t>conosciuto</a:t>
            </a:r>
            <a:r>
              <a:rPr lang="en-GB" sz="1200" dirty="0">
                <a:solidFill>
                  <a:srgbClr val="3F3F3F"/>
                </a:solidFill>
              </a:rPr>
              <a:t> al </a:t>
            </a:r>
            <a:r>
              <a:rPr lang="en-GB" sz="1200" dirty="0" err="1">
                <a:solidFill>
                  <a:srgbClr val="3F3F3F"/>
                </a:solidFill>
              </a:rPr>
              <a:t>mondo</a:t>
            </a:r>
            <a:r>
              <a:rPr lang="en-GB" sz="1200" dirty="0">
                <a:solidFill>
                  <a:srgbClr val="3F3F3F"/>
                </a:solidFill>
              </a:rPr>
              <a:t> (</a:t>
            </a:r>
            <a:r>
              <a:rPr lang="en-GB" sz="1200" dirty="0" err="1">
                <a:solidFill>
                  <a:srgbClr val="3F3F3F"/>
                </a:solidFill>
              </a:rPr>
              <a:t>probabilmente</a:t>
            </a:r>
            <a:r>
              <a:rPr lang="en-GB" sz="1200" dirty="0">
                <a:solidFill>
                  <a:srgbClr val="3F3F3F"/>
                </a:solidFill>
              </a:rPr>
              <a:t> </a:t>
            </a:r>
            <a:r>
              <a:rPr lang="en-GB" sz="1200" dirty="0" err="1">
                <a:solidFill>
                  <a:srgbClr val="3F3F3F"/>
                </a:solidFill>
              </a:rPr>
              <a:t>hai</a:t>
            </a:r>
            <a:r>
              <a:rPr lang="en-GB" sz="1200" dirty="0">
                <a:solidFill>
                  <a:srgbClr val="3F3F3F"/>
                </a:solidFill>
              </a:rPr>
              <a:t> visto il film “The Social Network” </a:t>
            </a:r>
            <a:r>
              <a:rPr lang="en-GB" sz="1200" dirty="0" err="1">
                <a:solidFill>
                  <a:srgbClr val="3F3F3F"/>
                </a:solidFill>
              </a:rPr>
              <a:t>diretto</a:t>
            </a:r>
            <a:r>
              <a:rPr lang="en-GB" sz="1200" dirty="0">
                <a:solidFill>
                  <a:srgbClr val="3F3F3F"/>
                </a:solidFill>
              </a:rPr>
              <a:t> da David Fincher, che </a:t>
            </a:r>
            <a:r>
              <a:rPr lang="en-GB" sz="1200" dirty="0" err="1">
                <a:solidFill>
                  <a:srgbClr val="3F3F3F"/>
                </a:solidFill>
              </a:rPr>
              <a:t>racconta</a:t>
            </a:r>
            <a:r>
              <a:rPr lang="en-GB" sz="1200" dirty="0">
                <a:solidFill>
                  <a:srgbClr val="3F3F3F"/>
                </a:solidFill>
              </a:rPr>
              <a:t> la </a:t>
            </a:r>
            <a:r>
              <a:rPr lang="en-GB" sz="1200" dirty="0" err="1">
                <a:solidFill>
                  <a:srgbClr val="3F3F3F"/>
                </a:solidFill>
              </a:rPr>
              <a:t>storia</a:t>
            </a:r>
            <a:r>
              <a:rPr lang="en-GB" sz="1200" dirty="0">
                <a:solidFill>
                  <a:srgbClr val="3F3F3F"/>
                </a:solidFill>
              </a:rPr>
              <a:t> di Mark Zuckerberg, il </a:t>
            </a:r>
            <a:r>
              <a:rPr lang="en-GB" sz="1200" dirty="0" err="1">
                <a:solidFill>
                  <a:srgbClr val="3F3F3F"/>
                </a:solidFill>
              </a:rPr>
              <a:t>creatore</a:t>
            </a:r>
            <a:r>
              <a:rPr lang="en-GB" sz="1200" dirty="0">
                <a:solidFill>
                  <a:srgbClr val="3F3F3F"/>
                </a:solidFill>
              </a:rPr>
              <a:t> di Facebook!), ma </a:t>
            </a:r>
            <a:r>
              <a:rPr lang="en-GB" sz="1200" dirty="0" err="1">
                <a:solidFill>
                  <a:srgbClr val="3F3F3F"/>
                </a:solidFill>
              </a:rPr>
              <a:t>anche</a:t>
            </a:r>
            <a:r>
              <a:rPr lang="en-GB" sz="1200" dirty="0">
                <a:solidFill>
                  <a:srgbClr val="3F3F3F"/>
                </a:solidFill>
              </a:rPr>
              <a:t> prima </a:t>
            </a:r>
            <a:r>
              <a:rPr lang="en-GB" sz="1200" dirty="0" err="1">
                <a:solidFill>
                  <a:srgbClr val="3F3F3F"/>
                </a:solidFill>
              </a:rPr>
              <a:t>c’erano</a:t>
            </a:r>
            <a:r>
              <a:rPr lang="en-GB" sz="1200" dirty="0">
                <a:solidFill>
                  <a:srgbClr val="3F3F3F"/>
                </a:solidFill>
              </a:rPr>
              <a:t> </a:t>
            </a:r>
            <a:r>
              <a:rPr lang="en-GB" sz="1200" dirty="0" err="1">
                <a:solidFill>
                  <a:srgbClr val="3F3F3F"/>
                </a:solidFill>
              </a:rPr>
              <a:t>già</a:t>
            </a:r>
            <a:r>
              <a:rPr lang="en-GB" sz="1200" dirty="0">
                <a:solidFill>
                  <a:srgbClr val="3F3F3F"/>
                </a:solidFill>
              </a:rPr>
              <a:t> </a:t>
            </a:r>
            <a:r>
              <a:rPr lang="en-GB" sz="1200" dirty="0" err="1">
                <a:solidFill>
                  <a:srgbClr val="3F3F3F"/>
                </a:solidFill>
              </a:rPr>
              <a:t>altri</a:t>
            </a:r>
            <a:r>
              <a:rPr lang="en-GB" sz="1200" dirty="0">
                <a:solidFill>
                  <a:srgbClr val="3F3F3F"/>
                </a:solidFill>
              </a:rPr>
              <a:t> social network </a:t>
            </a:r>
            <a:r>
              <a:rPr lang="en-GB" sz="1200" dirty="0" err="1">
                <a:solidFill>
                  <a:srgbClr val="3F3F3F"/>
                </a:solidFill>
              </a:rPr>
              <a:t>su</a:t>
            </a:r>
            <a:r>
              <a:rPr lang="en-GB" sz="1200" dirty="0">
                <a:solidFill>
                  <a:srgbClr val="3F3F3F"/>
                </a:solidFill>
              </a:rPr>
              <a:t> Internet.
</a:t>
            </a:r>
            <a:endParaRPr dirty="0"/>
          </a:p>
        </p:txBody>
      </p:sp>
      <p:pic>
        <p:nvPicPr>
          <p:cNvPr id="156" name="Google Shape;156;p3" descr="Un dibujo de una persona&#10;&#10;Descripción generada automáticamente con confianza baj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0072" y="1357883"/>
            <a:ext cx="3323529" cy="24277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a:t>Quest 2: Social media per il </a:t>
            </a:r>
            <a:r>
              <a:rPr lang="en-GB" sz="2800" dirty="0" err="1"/>
              <a:t>tuo</a:t>
            </a:r>
            <a:r>
              <a:rPr lang="en-GB" sz="2800" dirty="0"/>
              <a:t> business </a:t>
            </a:r>
            <a:r>
              <a:rPr lang="en-GB" sz="2800" dirty="0" err="1"/>
              <a:t>digitale</a:t>
            </a:r>
            <a:endParaRPr dirty="0"/>
          </a:p>
        </p:txBody>
      </p:sp>
      <p:sp>
        <p:nvSpPr>
          <p:cNvPr id="421" name="Google Shape;421;p30"/>
          <p:cNvSpPr/>
          <p:nvPr/>
        </p:nvSpPr>
        <p:spPr>
          <a:xfrm>
            <a:off x="558587" y="1612785"/>
            <a:ext cx="7979406" cy="245381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lnSpc>
                <a:spcPct val="150000"/>
              </a:lnSpc>
            </a:pPr>
            <a:r>
              <a:rPr lang="en-GB" sz="1200" dirty="0">
                <a:solidFill>
                  <a:srgbClr val="3F3F3F"/>
                </a:solidFill>
              </a:rPr>
              <a:t>Come </a:t>
            </a:r>
            <a:r>
              <a:rPr lang="en-GB" sz="1200" dirty="0" err="1">
                <a:solidFill>
                  <a:srgbClr val="3F3F3F"/>
                </a:solidFill>
              </a:rPr>
              <a:t>va</a:t>
            </a:r>
            <a:r>
              <a:rPr lang="en-GB" sz="1200" dirty="0">
                <a:solidFill>
                  <a:srgbClr val="3F3F3F"/>
                </a:solidFill>
              </a:rPr>
              <a:t>? Hai </a:t>
            </a:r>
            <a:r>
              <a:rPr lang="en-GB" sz="1200" dirty="0" err="1">
                <a:solidFill>
                  <a:srgbClr val="3F3F3F"/>
                </a:solidFill>
              </a:rPr>
              <a:t>trovato</a:t>
            </a:r>
            <a:r>
              <a:rPr lang="en-GB" sz="1200" dirty="0">
                <a:solidFill>
                  <a:srgbClr val="3F3F3F"/>
                </a:solidFill>
              </a:rPr>
              <a:t> </a:t>
            </a:r>
            <a:r>
              <a:rPr lang="en-GB" sz="1200" dirty="0" err="1">
                <a:solidFill>
                  <a:srgbClr val="3F3F3F"/>
                </a:solidFill>
              </a:rPr>
              <a:t>interessante</a:t>
            </a:r>
            <a:r>
              <a:rPr lang="en-GB" sz="1200" dirty="0">
                <a:solidFill>
                  <a:srgbClr val="3F3F3F"/>
                </a:solidFill>
              </a:rPr>
              <a:t> </a:t>
            </a:r>
            <a:r>
              <a:rPr lang="en-GB" sz="1200" dirty="0" err="1">
                <a:solidFill>
                  <a:srgbClr val="3F3F3F"/>
                </a:solidFill>
              </a:rPr>
              <a:t>metterti</a:t>
            </a:r>
            <a:r>
              <a:rPr lang="en-GB" sz="1200" dirty="0">
                <a:solidFill>
                  <a:srgbClr val="3F3F3F"/>
                </a:solidFill>
              </a:rPr>
              <a:t> </a:t>
            </a:r>
            <a:r>
              <a:rPr lang="en-GB" sz="1200" dirty="0" err="1">
                <a:solidFill>
                  <a:srgbClr val="3F3F3F"/>
                </a:solidFill>
              </a:rPr>
              <a:t>nei</a:t>
            </a:r>
            <a:r>
              <a:rPr lang="en-GB" sz="1200" dirty="0">
                <a:solidFill>
                  <a:srgbClr val="3F3F3F"/>
                </a:solidFill>
              </a:rPr>
              <a:t> panni di un </a:t>
            </a:r>
            <a:r>
              <a:rPr lang="en-GB" sz="1200" dirty="0" err="1">
                <a:solidFill>
                  <a:srgbClr val="3F3F3F"/>
                </a:solidFill>
              </a:rPr>
              <a:t>imprenditore</a:t>
            </a:r>
            <a:r>
              <a:rPr lang="en-GB" sz="1200" dirty="0">
                <a:solidFill>
                  <a:srgbClr val="3F3F3F"/>
                </a:solidFill>
              </a:rPr>
              <a:t> con </a:t>
            </a:r>
            <a:r>
              <a:rPr lang="en-GB" sz="1200" dirty="0" err="1">
                <a:solidFill>
                  <a:srgbClr val="3F3F3F"/>
                </a:solidFill>
              </a:rPr>
              <a:t>un’attività</a:t>
            </a:r>
            <a:r>
              <a:rPr lang="en-GB" sz="1200" dirty="0">
                <a:solidFill>
                  <a:srgbClr val="3F3F3F"/>
                </a:solidFill>
              </a:rPr>
              <a:t> </a:t>
            </a:r>
            <a:r>
              <a:rPr lang="en-GB" sz="1200" dirty="0" err="1">
                <a:solidFill>
                  <a:srgbClr val="3F3F3F"/>
                </a:solidFill>
              </a:rPr>
              <a:t>nel</a:t>
            </a:r>
            <a:r>
              <a:rPr lang="en-GB" sz="1200" dirty="0">
                <a:solidFill>
                  <a:srgbClr val="3F3F3F"/>
                </a:solidFill>
              </a:rPr>
              <a:t> </a:t>
            </a:r>
            <a:r>
              <a:rPr lang="en-GB" sz="1200" dirty="0" err="1">
                <a:solidFill>
                  <a:srgbClr val="3F3F3F"/>
                </a:solidFill>
              </a:rPr>
              <a:t>mondo</a:t>
            </a:r>
            <a:r>
              <a:rPr lang="en-GB" sz="1200" dirty="0">
                <a:solidFill>
                  <a:srgbClr val="3F3F3F"/>
                </a:solidFill>
              </a:rPr>
              <a:t> </a:t>
            </a:r>
            <a:r>
              <a:rPr lang="en-GB" sz="1200" dirty="0" err="1">
                <a:solidFill>
                  <a:srgbClr val="3F3F3F"/>
                </a:solidFill>
              </a:rPr>
              <a:t>digitale</a:t>
            </a:r>
            <a:r>
              <a:rPr lang="en-GB" sz="1200" dirty="0">
                <a:solidFill>
                  <a:srgbClr val="3F3F3F"/>
                </a:solidFill>
              </a:rPr>
              <a:t>?</a:t>
            </a:r>
          </a:p>
          <a:p>
            <a:pPr lvl="0" algn="just">
              <a:lnSpc>
                <a:spcPct val="150000"/>
              </a:lnSpc>
            </a:pPr>
            <a:r>
              <a:rPr lang="en-GB" sz="1200" dirty="0">
                <a:solidFill>
                  <a:srgbClr val="3F3F3F"/>
                </a:solidFill>
              </a:rPr>
              <a:t>
</a:t>
            </a:r>
            <a:r>
              <a:rPr lang="en-GB" sz="1200" dirty="0" err="1">
                <a:solidFill>
                  <a:srgbClr val="3F3F3F"/>
                </a:solidFill>
              </a:rPr>
              <a:t>Esercizi</a:t>
            </a:r>
            <a:r>
              <a:rPr lang="en-GB" sz="1200" dirty="0">
                <a:solidFill>
                  <a:srgbClr val="3F3F3F"/>
                </a:solidFill>
              </a:rPr>
              <a:t> </a:t>
            </a:r>
            <a:r>
              <a:rPr lang="en-GB" sz="1200" dirty="0" err="1">
                <a:solidFill>
                  <a:srgbClr val="3F3F3F"/>
                </a:solidFill>
              </a:rPr>
              <a:t>pratici</a:t>
            </a:r>
            <a:r>
              <a:rPr lang="en-GB" sz="1200" dirty="0">
                <a:solidFill>
                  <a:srgbClr val="3F3F3F"/>
                </a:solidFill>
              </a:rPr>
              <a:t> di questo </a:t>
            </a:r>
            <a:r>
              <a:rPr lang="en-GB" sz="1200" dirty="0" err="1">
                <a:solidFill>
                  <a:srgbClr val="3F3F3F"/>
                </a:solidFill>
              </a:rPr>
              <a:t>tipo</a:t>
            </a:r>
            <a:r>
              <a:rPr lang="en-GB" sz="1200" dirty="0">
                <a:solidFill>
                  <a:srgbClr val="3F3F3F"/>
                </a:solidFill>
              </a:rPr>
              <a:t> </a:t>
            </a:r>
            <a:r>
              <a:rPr lang="en-GB" sz="1200" dirty="0" err="1">
                <a:solidFill>
                  <a:srgbClr val="3F3F3F"/>
                </a:solidFill>
              </a:rPr>
              <a:t>ti</a:t>
            </a:r>
            <a:r>
              <a:rPr lang="en-GB" sz="1200" dirty="0">
                <a:solidFill>
                  <a:srgbClr val="3F3F3F"/>
                </a:solidFill>
              </a:rPr>
              <a:t> </a:t>
            </a:r>
            <a:r>
              <a:rPr lang="en-GB" sz="1200" dirty="0" err="1">
                <a:solidFill>
                  <a:srgbClr val="3F3F3F"/>
                </a:solidFill>
              </a:rPr>
              <a:t>consentono</a:t>
            </a:r>
            <a:r>
              <a:rPr lang="en-GB" sz="1200" dirty="0">
                <a:solidFill>
                  <a:srgbClr val="3F3F3F"/>
                </a:solidFill>
              </a:rPr>
              <a:t> di </a:t>
            </a:r>
            <a:r>
              <a:rPr lang="en-GB" sz="1200" dirty="0" err="1">
                <a:solidFill>
                  <a:srgbClr val="3F3F3F"/>
                </a:solidFill>
              </a:rPr>
              <a:t>imparare</a:t>
            </a:r>
            <a:r>
              <a:rPr lang="en-GB" sz="1200" dirty="0">
                <a:solidFill>
                  <a:srgbClr val="3F3F3F"/>
                </a:solidFill>
              </a:rPr>
              <a:t> </a:t>
            </a:r>
            <a:r>
              <a:rPr lang="en-GB" sz="1200" dirty="0" err="1">
                <a:solidFill>
                  <a:srgbClr val="3F3F3F"/>
                </a:solidFill>
              </a:rPr>
              <a:t>efficacemente</a:t>
            </a:r>
            <a:r>
              <a:rPr lang="en-GB" sz="1200" dirty="0">
                <a:solidFill>
                  <a:srgbClr val="3F3F3F"/>
                </a:solidFill>
              </a:rPr>
              <a:t> </a:t>
            </a:r>
            <a:r>
              <a:rPr lang="en-GB" sz="1200" dirty="0" err="1">
                <a:solidFill>
                  <a:srgbClr val="3F3F3F"/>
                </a:solidFill>
              </a:rPr>
              <a:t>cosa</a:t>
            </a:r>
            <a:r>
              <a:rPr lang="en-GB" sz="1200" dirty="0">
                <a:solidFill>
                  <a:srgbClr val="3F3F3F"/>
                </a:solidFill>
              </a:rPr>
              <a:t> </a:t>
            </a:r>
            <a:r>
              <a:rPr lang="en-GB" sz="1200" dirty="0" err="1">
                <a:solidFill>
                  <a:srgbClr val="3F3F3F"/>
                </a:solidFill>
              </a:rPr>
              <a:t>faresti</a:t>
            </a:r>
            <a:r>
              <a:rPr lang="en-GB" sz="1200" dirty="0">
                <a:solidFill>
                  <a:srgbClr val="3F3F3F"/>
                </a:solidFill>
              </a:rPr>
              <a:t> in un </a:t>
            </a:r>
            <a:r>
              <a:rPr lang="en-GB" sz="1200" dirty="0" err="1">
                <a:solidFill>
                  <a:srgbClr val="3F3F3F"/>
                </a:solidFill>
              </a:rPr>
              <a:t>lavoro</a:t>
            </a:r>
            <a:r>
              <a:rPr lang="en-GB" sz="1200" dirty="0">
                <a:solidFill>
                  <a:srgbClr val="3F3F3F"/>
                </a:solidFill>
              </a:rPr>
              <a:t> </a:t>
            </a:r>
            <a:r>
              <a:rPr lang="en-GB" sz="1200" dirty="0" err="1">
                <a:solidFill>
                  <a:srgbClr val="3F3F3F"/>
                </a:solidFill>
              </a:rPr>
              <a:t>reale</a:t>
            </a:r>
            <a:r>
              <a:rPr lang="en-GB" sz="1200" dirty="0">
                <a:solidFill>
                  <a:srgbClr val="3F3F3F"/>
                </a:solidFill>
              </a:rPr>
              <a:t>, sia che </a:t>
            </a:r>
            <a:r>
              <a:rPr lang="en-GB" sz="1200" dirty="0" err="1">
                <a:solidFill>
                  <a:srgbClr val="3F3F3F"/>
                </a:solidFill>
              </a:rPr>
              <a:t>tu</a:t>
            </a:r>
            <a:r>
              <a:rPr lang="en-GB" sz="1200" dirty="0">
                <a:solidFill>
                  <a:srgbClr val="3F3F3F"/>
                </a:solidFill>
              </a:rPr>
              <a:t> sia il community manager di </a:t>
            </a:r>
            <a:r>
              <a:rPr lang="en-GB" sz="1200" dirty="0" err="1">
                <a:solidFill>
                  <a:srgbClr val="3F3F3F"/>
                </a:solidFill>
              </a:rPr>
              <a:t>un’azienda</a:t>
            </a:r>
            <a:r>
              <a:rPr lang="en-GB" sz="1200" dirty="0">
                <a:solidFill>
                  <a:srgbClr val="3F3F3F"/>
                </a:solidFill>
              </a:rPr>
              <a:t>, sia che </a:t>
            </a:r>
            <a:r>
              <a:rPr lang="en-GB" sz="1200" dirty="0" err="1">
                <a:solidFill>
                  <a:srgbClr val="3F3F3F"/>
                </a:solidFill>
              </a:rPr>
              <a:t>tu</a:t>
            </a:r>
            <a:r>
              <a:rPr lang="en-GB" sz="1200" dirty="0">
                <a:solidFill>
                  <a:srgbClr val="3F3F3F"/>
                </a:solidFill>
              </a:rPr>
              <a:t> </a:t>
            </a:r>
            <a:r>
              <a:rPr lang="en-GB" sz="1200" dirty="0" err="1">
                <a:solidFill>
                  <a:srgbClr val="3F3F3F"/>
                </a:solidFill>
              </a:rPr>
              <a:t>stia</a:t>
            </a:r>
            <a:r>
              <a:rPr lang="en-GB" sz="1200" dirty="0">
                <a:solidFill>
                  <a:srgbClr val="3F3F3F"/>
                </a:solidFill>
              </a:rPr>
              <a:t> </a:t>
            </a:r>
            <a:r>
              <a:rPr lang="en-GB" sz="1200" dirty="0" err="1">
                <a:solidFill>
                  <a:srgbClr val="3F3F3F"/>
                </a:solidFill>
              </a:rPr>
              <a:t>creando</a:t>
            </a:r>
            <a:r>
              <a:rPr lang="en-GB" sz="1200" dirty="0">
                <a:solidFill>
                  <a:srgbClr val="3F3F3F"/>
                </a:solidFill>
              </a:rPr>
              <a:t> la </a:t>
            </a:r>
            <a:r>
              <a:rPr lang="en-GB" sz="1200" dirty="0" err="1">
                <a:solidFill>
                  <a:srgbClr val="3F3F3F"/>
                </a:solidFill>
              </a:rPr>
              <a:t>tua</a:t>
            </a:r>
            <a:r>
              <a:rPr lang="en-GB" sz="1200" dirty="0">
                <a:solidFill>
                  <a:srgbClr val="3F3F3F"/>
                </a:solidFill>
              </a:rPr>
              <a:t> </a:t>
            </a:r>
            <a:r>
              <a:rPr lang="en-GB" sz="1200" dirty="0" err="1">
                <a:solidFill>
                  <a:srgbClr val="3F3F3F"/>
                </a:solidFill>
              </a:rPr>
              <a:t>attività</a:t>
            </a:r>
            <a:r>
              <a:rPr lang="en-GB" sz="1200" dirty="0">
                <a:solidFill>
                  <a:srgbClr val="3F3F3F"/>
                </a:solidFill>
              </a:rPr>
              <a:t> e </a:t>
            </a:r>
            <a:r>
              <a:rPr lang="en-GB" sz="1200" dirty="0" err="1">
                <a:solidFill>
                  <a:srgbClr val="3F3F3F"/>
                </a:solidFill>
              </a:rPr>
              <a:t>desideri</a:t>
            </a:r>
            <a:r>
              <a:rPr lang="en-GB" sz="1200" dirty="0">
                <a:solidFill>
                  <a:srgbClr val="3F3F3F"/>
                </a:solidFill>
              </a:rPr>
              <a:t> </a:t>
            </a:r>
            <a:r>
              <a:rPr lang="en-GB" sz="1200" dirty="0" err="1">
                <a:solidFill>
                  <a:srgbClr val="3F3F3F"/>
                </a:solidFill>
              </a:rPr>
              <a:t>avere</a:t>
            </a:r>
            <a:r>
              <a:rPr lang="en-GB" sz="1200" dirty="0">
                <a:solidFill>
                  <a:srgbClr val="3F3F3F"/>
                </a:solidFill>
              </a:rPr>
              <a:t> una </a:t>
            </a:r>
            <a:r>
              <a:rPr lang="en-GB" sz="1200" dirty="0" err="1">
                <a:solidFill>
                  <a:srgbClr val="3F3F3F"/>
                </a:solidFill>
              </a:rPr>
              <a:t>presenza</a:t>
            </a:r>
            <a:r>
              <a:rPr lang="en-GB" sz="1200" dirty="0">
                <a:solidFill>
                  <a:srgbClr val="3F3F3F"/>
                </a:solidFill>
              </a:rPr>
              <a:t> online </a:t>
            </a:r>
            <a:r>
              <a:rPr lang="en-GB" sz="1200" dirty="0" err="1">
                <a:solidFill>
                  <a:srgbClr val="3F3F3F"/>
                </a:solidFill>
              </a:rPr>
              <a:t>attraverso</a:t>
            </a:r>
            <a:r>
              <a:rPr lang="en-GB" sz="1200" dirty="0">
                <a:solidFill>
                  <a:srgbClr val="3F3F3F"/>
                </a:solidFill>
              </a:rPr>
              <a:t> i social media.</a:t>
            </a:r>
          </a:p>
          <a:p>
            <a:pPr lvl="0" algn="just">
              <a:lnSpc>
                <a:spcPct val="150000"/>
              </a:lnSpc>
            </a:pPr>
            <a:r>
              <a:rPr lang="en-GB" sz="1200" dirty="0">
                <a:solidFill>
                  <a:srgbClr val="3F3F3F"/>
                </a:solidFill>
              </a:rPr>
              <a:t>
</a:t>
            </a:r>
            <a:r>
              <a:rPr lang="en-GB" sz="1200" dirty="0" err="1">
                <a:solidFill>
                  <a:srgbClr val="3F3F3F"/>
                </a:solidFill>
              </a:rPr>
              <a:t>Ricorda</a:t>
            </a:r>
            <a:r>
              <a:rPr lang="en-GB" sz="1200" dirty="0">
                <a:solidFill>
                  <a:srgbClr val="3F3F3F"/>
                </a:solidFill>
              </a:rPr>
              <a:t> che </a:t>
            </a:r>
            <a:r>
              <a:rPr lang="en-GB" sz="1200" dirty="0" err="1">
                <a:solidFill>
                  <a:srgbClr val="3F3F3F"/>
                </a:solidFill>
              </a:rPr>
              <a:t>puoi</a:t>
            </a:r>
            <a:r>
              <a:rPr lang="en-GB" sz="1200" dirty="0">
                <a:solidFill>
                  <a:srgbClr val="3F3F3F"/>
                </a:solidFill>
              </a:rPr>
              <a:t> </a:t>
            </a:r>
            <a:r>
              <a:rPr lang="en-GB" sz="1200" dirty="0" err="1">
                <a:solidFill>
                  <a:srgbClr val="3F3F3F"/>
                </a:solidFill>
              </a:rPr>
              <a:t>consultare</a:t>
            </a:r>
            <a:r>
              <a:rPr lang="en-GB" sz="1200" dirty="0">
                <a:solidFill>
                  <a:srgbClr val="3F3F3F"/>
                </a:solidFill>
              </a:rPr>
              <a:t> la </a:t>
            </a:r>
            <a:r>
              <a:rPr lang="en-GB" sz="1200" dirty="0" err="1">
                <a:solidFill>
                  <a:srgbClr val="3F3F3F"/>
                </a:solidFill>
              </a:rPr>
              <a:t>sezione</a:t>
            </a:r>
            <a:r>
              <a:rPr lang="en-GB" sz="1200" dirty="0">
                <a:solidFill>
                  <a:srgbClr val="3F3F3F"/>
                </a:solidFill>
              </a:rPr>
              <a:t> </a:t>
            </a:r>
            <a:r>
              <a:rPr lang="en-GB" sz="1200" dirty="0" err="1">
                <a:solidFill>
                  <a:srgbClr val="3F3F3F"/>
                </a:solidFill>
              </a:rPr>
              <a:t>risorse</a:t>
            </a:r>
            <a:r>
              <a:rPr lang="en-GB" sz="1200" dirty="0">
                <a:solidFill>
                  <a:srgbClr val="3F3F3F"/>
                </a:solidFill>
              </a:rPr>
              <a:t> </a:t>
            </a:r>
            <a:r>
              <a:rPr lang="en-GB" sz="1200" dirty="0" err="1">
                <a:solidFill>
                  <a:srgbClr val="3F3F3F"/>
                </a:solidFill>
              </a:rPr>
              <a:t>associata</a:t>
            </a:r>
            <a:r>
              <a:rPr lang="en-GB" sz="1200" dirty="0">
                <a:solidFill>
                  <a:srgbClr val="3F3F3F"/>
                </a:solidFill>
              </a:rPr>
              <a:t> a </a:t>
            </a:r>
            <a:r>
              <a:rPr lang="en-GB" sz="1200" dirty="0" err="1">
                <a:solidFill>
                  <a:srgbClr val="3F3F3F"/>
                </a:solidFill>
              </a:rPr>
              <a:t>questa</a:t>
            </a:r>
            <a:r>
              <a:rPr lang="en-GB" sz="1200" dirty="0">
                <a:solidFill>
                  <a:srgbClr val="3F3F3F"/>
                </a:solidFill>
              </a:rPr>
              <a:t> </a:t>
            </a:r>
            <a:r>
              <a:rPr lang="en-GB" sz="1200" dirty="0" err="1">
                <a:solidFill>
                  <a:srgbClr val="3F3F3F"/>
                </a:solidFill>
              </a:rPr>
              <a:t>attività</a:t>
            </a:r>
            <a:r>
              <a:rPr lang="en-GB" sz="1200" dirty="0">
                <a:solidFill>
                  <a:srgbClr val="3F3F3F"/>
                </a:solidFill>
              </a:rPr>
              <a:t> per </a:t>
            </a:r>
            <a:r>
              <a:rPr lang="en-GB" sz="1200" dirty="0" err="1">
                <a:solidFill>
                  <a:srgbClr val="3F3F3F"/>
                </a:solidFill>
              </a:rPr>
              <a:t>apprendere</a:t>
            </a:r>
            <a:r>
              <a:rPr lang="en-GB" sz="1200" dirty="0">
                <a:solidFill>
                  <a:srgbClr val="3F3F3F"/>
                </a:solidFill>
              </a:rPr>
              <a:t> in modo </a:t>
            </a:r>
            <a:r>
              <a:rPr lang="en-GB" sz="1200" dirty="0" err="1">
                <a:solidFill>
                  <a:srgbClr val="3F3F3F"/>
                </a:solidFill>
              </a:rPr>
              <a:t>più</a:t>
            </a:r>
            <a:r>
              <a:rPr lang="en-GB" sz="1200" dirty="0">
                <a:solidFill>
                  <a:srgbClr val="3F3F3F"/>
                </a:solidFill>
              </a:rPr>
              <a:t> </a:t>
            </a:r>
            <a:r>
              <a:rPr lang="en-GB" sz="1200" dirty="0" err="1">
                <a:solidFill>
                  <a:srgbClr val="3F3F3F"/>
                </a:solidFill>
              </a:rPr>
              <a:t>approfondito</a:t>
            </a:r>
            <a:r>
              <a:rPr lang="en-GB" sz="1200" dirty="0">
                <a:solidFill>
                  <a:srgbClr val="3F3F3F"/>
                </a:solidFill>
              </a:rPr>
              <a:t> e </a:t>
            </a:r>
            <a:r>
              <a:rPr lang="en-GB" sz="1200" dirty="0" err="1">
                <a:solidFill>
                  <a:srgbClr val="3F3F3F"/>
                </a:solidFill>
              </a:rPr>
              <a:t>scoprire</a:t>
            </a:r>
            <a:r>
              <a:rPr lang="en-GB" sz="1200" dirty="0">
                <a:solidFill>
                  <a:srgbClr val="3F3F3F"/>
                </a:solidFill>
              </a:rPr>
              <a:t> i </a:t>
            </a:r>
            <a:r>
              <a:rPr lang="en-GB" sz="1200" dirty="0" err="1">
                <a:solidFill>
                  <a:srgbClr val="3F3F3F"/>
                </a:solidFill>
              </a:rPr>
              <a:t>suggerimenti</a:t>
            </a:r>
            <a:r>
              <a:rPr lang="en-GB" sz="1200" dirty="0">
                <a:solidFill>
                  <a:srgbClr val="3F3F3F"/>
                </a:solidFill>
              </a:rPr>
              <a:t> e i </a:t>
            </a:r>
            <a:r>
              <a:rPr lang="en-GB" sz="1200" dirty="0" err="1">
                <a:solidFill>
                  <a:srgbClr val="3F3F3F"/>
                </a:solidFill>
              </a:rPr>
              <a:t>trucchi</a:t>
            </a:r>
            <a:r>
              <a:rPr lang="en-GB" sz="1200" dirty="0">
                <a:solidFill>
                  <a:srgbClr val="3F3F3F"/>
                </a:solidFill>
              </a:rPr>
              <a:t> che </a:t>
            </a:r>
            <a:r>
              <a:rPr lang="en-GB" sz="1200" dirty="0" err="1">
                <a:solidFill>
                  <a:srgbClr val="3F3F3F"/>
                </a:solidFill>
              </a:rPr>
              <a:t>ti</a:t>
            </a:r>
            <a:r>
              <a:rPr lang="en-GB" sz="1200" dirty="0">
                <a:solidFill>
                  <a:srgbClr val="3F3F3F"/>
                </a:solidFill>
              </a:rPr>
              <a:t> </a:t>
            </a:r>
            <a:r>
              <a:rPr lang="en-GB" sz="1200" dirty="0" err="1">
                <a:solidFill>
                  <a:srgbClr val="3F3F3F"/>
                </a:solidFill>
              </a:rPr>
              <a:t>permetteranno</a:t>
            </a:r>
            <a:r>
              <a:rPr lang="en-GB" sz="1200" dirty="0">
                <a:solidFill>
                  <a:srgbClr val="3F3F3F"/>
                </a:solidFill>
              </a:rPr>
              <a:t> di </a:t>
            </a:r>
            <a:r>
              <a:rPr lang="en-GB" sz="1200" dirty="0" err="1">
                <a:solidFill>
                  <a:srgbClr val="3F3F3F"/>
                </a:solidFill>
              </a:rPr>
              <a:t>eseguirlo</a:t>
            </a:r>
            <a:r>
              <a:rPr lang="en-GB" sz="1200" dirty="0">
                <a:solidFill>
                  <a:srgbClr val="3F3F3F"/>
                </a:solidFill>
              </a:rPr>
              <a:t> in modo </a:t>
            </a:r>
            <a:r>
              <a:rPr lang="en-GB" sz="1200" dirty="0" err="1">
                <a:solidFill>
                  <a:srgbClr val="3F3F3F"/>
                </a:solidFill>
              </a:rPr>
              <a:t>più</a:t>
            </a:r>
            <a:r>
              <a:rPr lang="en-GB" sz="1200" dirty="0">
                <a:solidFill>
                  <a:srgbClr val="3F3F3F"/>
                </a:solidFill>
              </a:rPr>
              <a:t> </a:t>
            </a:r>
            <a:r>
              <a:rPr lang="en-GB" sz="1200" dirty="0" err="1">
                <a:solidFill>
                  <a:srgbClr val="3F3F3F"/>
                </a:solidFill>
              </a:rPr>
              <a:t>efficace</a:t>
            </a:r>
            <a:r>
              <a:rPr lang="en-GB" sz="1200" dirty="0">
                <a:solidFill>
                  <a:srgbClr val="3F3F3F"/>
                </a:solidFill>
              </a:rPr>
              <a:t>.</a:t>
            </a:r>
            <a:endParaRPr sz="1200" dirty="0">
              <a:solidFill>
                <a:srgbClr val="3F3F3F"/>
              </a:solidFill>
              <a:latin typeface="Arial"/>
              <a:ea typeface="Arial"/>
              <a:cs typeface="Arial"/>
              <a:sym typeface="Arial"/>
            </a:endParaRPr>
          </a:p>
        </p:txBody>
      </p:sp>
      <p:sp>
        <p:nvSpPr>
          <p:cNvPr id="422" name="Google Shape;422;p30"/>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Conclusione</a:t>
            </a:r>
            <a:r>
              <a:rPr lang="en-GB" sz="1800" b="1" dirty="0"/>
              <a:t>: </a:t>
            </a:r>
            <a:r>
              <a:rPr lang="en-GB" sz="1800" b="1" dirty="0" err="1"/>
              <a:t>cosa</a:t>
            </a:r>
            <a:r>
              <a:rPr lang="en-GB" sz="1800" b="1" dirty="0"/>
              <a:t> </a:t>
            </a:r>
            <a:r>
              <a:rPr lang="en-GB" sz="1800" b="1" dirty="0" err="1"/>
              <a:t>porterò</a:t>
            </a:r>
            <a:r>
              <a:rPr lang="en-GB" sz="1800" b="1" dirty="0"/>
              <a:t> a casa?</a:t>
            </a:r>
            <a:endParaRPr sz="1800" b="1" dirty="0"/>
          </a:p>
        </p:txBody>
      </p:sp>
      <p:sp>
        <p:nvSpPr>
          <p:cNvPr id="423" name="Google Shape;423;p30"/>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Autovalutazione</a:t>
            </a:r>
            <a:endParaRPr dirty="0"/>
          </a:p>
        </p:txBody>
      </p:sp>
      <p:sp>
        <p:nvSpPr>
          <p:cNvPr id="429" name="Google Shape;429;p31"/>
          <p:cNvSpPr txBox="1">
            <a:spLocks noGrp="1"/>
          </p:cNvSpPr>
          <p:nvPr>
            <p:ph type="body" idx="2"/>
          </p:nvPr>
        </p:nvSpPr>
        <p:spPr>
          <a:xfrm>
            <a:off x="899592" y="1170912"/>
            <a:ext cx="702520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Domande</a:t>
            </a:r>
            <a:r>
              <a:rPr lang="en-GB" sz="1800" b="1" dirty="0"/>
              <a:t> a </a:t>
            </a:r>
            <a:r>
              <a:rPr lang="en-GB" sz="1800" b="1" dirty="0" err="1"/>
              <a:t>scelta</a:t>
            </a:r>
            <a:r>
              <a:rPr lang="en-GB" sz="1800" b="1" dirty="0"/>
              <a:t> </a:t>
            </a:r>
            <a:r>
              <a:rPr lang="en-GB" sz="1800" b="1" dirty="0" err="1"/>
              <a:t>multipla</a:t>
            </a:r>
            <a:r>
              <a:rPr lang="en-GB" sz="1800" b="1" dirty="0"/>
              <a:t>:</a:t>
            </a:r>
            <a:r>
              <a:rPr lang="en-GB" sz="1800" dirty="0"/>
              <a:t> </a:t>
            </a:r>
            <a:r>
              <a:rPr lang="en-GB" sz="1800" dirty="0" err="1"/>
              <a:t>consolida</a:t>
            </a:r>
            <a:r>
              <a:rPr lang="en-GB" sz="1800" dirty="0"/>
              <a:t> il </a:t>
            </a:r>
            <a:r>
              <a:rPr lang="en-GB" sz="1800" dirty="0" err="1"/>
              <a:t>tuo</a:t>
            </a:r>
            <a:r>
              <a:rPr lang="en-GB" sz="1800" dirty="0"/>
              <a:t> </a:t>
            </a:r>
            <a:r>
              <a:rPr lang="en-GB" sz="1800" dirty="0" err="1"/>
              <a:t>apprendimento</a:t>
            </a:r>
            <a:endParaRPr sz="1800" dirty="0"/>
          </a:p>
        </p:txBody>
      </p:sp>
      <p:sp>
        <p:nvSpPr>
          <p:cNvPr id="430" name="Google Shape;430;p31"/>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31"/>
          <p:cNvSpPr txBox="1"/>
          <p:nvPr/>
        </p:nvSpPr>
        <p:spPr>
          <a:xfrm>
            <a:off x="251520"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sz="1400" b="1" dirty="0">
                <a:solidFill>
                  <a:srgbClr val="3F3F3F"/>
                </a:solidFill>
                <a:latin typeface="Arial"/>
                <a:ea typeface="Arial"/>
                <a:cs typeface="Arial"/>
                <a:sym typeface="Arial"/>
              </a:rPr>
              <a:t>Question 1: </a:t>
            </a:r>
            <a:r>
              <a:rPr lang="en-GB" dirty="0">
                <a:solidFill>
                  <a:srgbClr val="3F3F3F"/>
                </a:solidFill>
              </a:rPr>
              <a:t>Quale </a:t>
            </a:r>
            <a:r>
              <a:rPr lang="en-GB" dirty="0" err="1">
                <a:solidFill>
                  <a:srgbClr val="3F3F3F"/>
                </a:solidFill>
              </a:rPr>
              <a:t>dei</a:t>
            </a:r>
            <a:r>
              <a:rPr lang="en-GB" dirty="0">
                <a:solidFill>
                  <a:srgbClr val="3F3F3F"/>
                </a:solidFill>
              </a:rPr>
              <a:t> </a:t>
            </a:r>
            <a:r>
              <a:rPr lang="en-GB" dirty="0" err="1">
                <a:solidFill>
                  <a:srgbClr val="3F3F3F"/>
                </a:solidFill>
              </a:rPr>
              <a:t>seguenti</a:t>
            </a:r>
            <a:r>
              <a:rPr lang="en-GB" dirty="0">
                <a:solidFill>
                  <a:srgbClr val="3F3F3F"/>
                </a:solidFill>
              </a:rPr>
              <a:t> social network </a:t>
            </a:r>
            <a:r>
              <a:rPr lang="en-GB" dirty="0" err="1">
                <a:solidFill>
                  <a:srgbClr val="3F3F3F"/>
                </a:solidFill>
              </a:rPr>
              <a:t>è</a:t>
            </a:r>
            <a:r>
              <a:rPr lang="en-GB" dirty="0">
                <a:solidFill>
                  <a:srgbClr val="3F3F3F"/>
                </a:solidFill>
              </a:rPr>
              <a:t> </a:t>
            </a:r>
            <a:r>
              <a:rPr lang="en-GB" dirty="0" err="1">
                <a:solidFill>
                  <a:srgbClr val="3F3F3F"/>
                </a:solidFill>
              </a:rPr>
              <a:t>orientato</a:t>
            </a:r>
            <a:r>
              <a:rPr lang="en-GB" dirty="0">
                <a:solidFill>
                  <a:srgbClr val="3F3F3F"/>
                </a:solidFill>
              </a:rPr>
              <a:t> al networking?
a</a:t>
            </a:r>
            <a:r>
              <a:rPr lang="en-GB" sz="1400" b="0" dirty="0">
                <a:solidFill>
                  <a:srgbClr val="3F3F3F"/>
                </a:solidFill>
                <a:latin typeface="Arial"/>
                <a:ea typeface="Arial"/>
                <a:cs typeface="Arial"/>
                <a:sym typeface="Arial"/>
              </a:rPr>
              <a:t>) </a:t>
            </a:r>
            <a:r>
              <a:rPr lang="en-GB" dirty="0">
                <a:solidFill>
                  <a:srgbClr val="3F3F3F"/>
                </a:solidFill>
              </a:rPr>
              <a:t>Reddit.
b) LinkedIn.
c) TripAdvisor.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
        <p:nvSpPr>
          <p:cNvPr id="432" name="Google Shape;432;p31"/>
          <p:cNvSpPr txBox="1"/>
          <p:nvPr/>
        </p:nvSpPr>
        <p:spPr>
          <a:xfrm>
            <a:off x="3167844"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2: </a:t>
            </a:r>
            <a:r>
              <a:rPr lang="en-GB" dirty="0">
                <a:solidFill>
                  <a:srgbClr val="3F3F3F"/>
                </a:solidFill>
              </a:rPr>
              <a:t>Quale </a:t>
            </a:r>
            <a:r>
              <a:rPr lang="en-GB" dirty="0" err="1">
                <a:solidFill>
                  <a:srgbClr val="3F3F3F"/>
                </a:solidFill>
              </a:rPr>
              <a:t>dei</a:t>
            </a:r>
            <a:r>
              <a:rPr lang="en-GB" dirty="0">
                <a:solidFill>
                  <a:srgbClr val="3F3F3F"/>
                </a:solidFill>
              </a:rPr>
              <a:t> </a:t>
            </a:r>
            <a:r>
              <a:rPr lang="en-GB" dirty="0" err="1">
                <a:solidFill>
                  <a:srgbClr val="3F3F3F"/>
                </a:solidFill>
              </a:rPr>
              <a:t>seguenti</a:t>
            </a:r>
            <a:r>
              <a:rPr lang="en-GB" dirty="0">
                <a:solidFill>
                  <a:srgbClr val="3F3F3F"/>
                </a:solidFill>
              </a:rPr>
              <a:t> è un </a:t>
            </a:r>
            <a:r>
              <a:rPr lang="en-GB" dirty="0" err="1">
                <a:solidFill>
                  <a:srgbClr val="3F3F3F"/>
                </a:solidFill>
              </a:rPr>
              <a:t>rischio</a:t>
            </a:r>
            <a:r>
              <a:rPr lang="en-GB" dirty="0">
                <a:solidFill>
                  <a:srgbClr val="3F3F3F"/>
                </a:solidFill>
              </a:rPr>
              <a:t> </a:t>
            </a:r>
            <a:r>
              <a:rPr lang="en-GB" dirty="0" err="1">
                <a:solidFill>
                  <a:srgbClr val="3F3F3F"/>
                </a:solidFill>
              </a:rPr>
              <a:t>derivante</a:t>
            </a:r>
            <a:r>
              <a:rPr lang="en-GB" dirty="0">
                <a:solidFill>
                  <a:srgbClr val="3F3F3F"/>
                </a:solidFill>
              </a:rPr>
              <a:t> </a:t>
            </a:r>
            <a:r>
              <a:rPr lang="en-GB" dirty="0" err="1">
                <a:solidFill>
                  <a:srgbClr val="3F3F3F"/>
                </a:solidFill>
              </a:rPr>
              <a:t>dall’uso</a:t>
            </a:r>
            <a:r>
              <a:rPr lang="en-GB" dirty="0">
                <a:solidFill>
                  <a:srgbClr val="3F3F3F"/>
                </a:solidFill>
              </a:rPr>
              <a:t> </a:t>
            </a:r>
            <a:r>
              <a:rPr lang="en-GB" dirty="0" err="1">
                <a:solidFill>
                  <a:srgbClr val="3F3F3F"/>
                </a:solidFill>
              </a:rPr>
              <a:t>dei</a:t>
            </a:r>
            <a:r>
              <a:rPr lang="en-GB" dirty="0">
                <a:solidFill>
                  <a:srgbClr val="3F3F3F"/>
                </a:solidFill>
              </a:rPr>
              <a:t> social media?
</a:t>
            </a:r>
            <a:endParaRPr sz="1400" b="0" dirty="0">
              <a:solidFill>
                <a:srgbClr val="3F3F3F"/>
              </a:solidFill>
              <a:latin typeface="Arial"/>
              <a:ea typeface="Arial"/>
              <a:cs typeface="Arial"/>
              <a:sym typeface="Arial"/>
            </a:endParaRPr>
          </a:p>
          <a:p>
            <a:pPr lvl="0">
              <a:spcBef>
                <a:spcPts val="280"/>
              </a:spcBef>
              <a:buClr>
                <a:srgbClr val="3F3F3F"/>
              </a:buClr>
              <a:buSzPts val="1400"/>
            </a:pPr>
            <a:r>
              <a:rPr lang="en-GB" dirty="0">
                <a:solidFill>
                  <a:srgbClr val="3F3F3F"/>
                </a:solidFill>
              </a:rPr>
              <a:t>a) </a:t>
            </a:r>
            <a:r>
              <a:rPr lang="en-GB" dirty="0" err="1">
                <a:solidFill>
                  <a:srgbClr val="3F3F3F"/>
                </a:solidFill>
              </a:rPr>
              <a:t>Distorsione</a:t>
            </a:r>
            <a:r>
              <a:rPr lang="en-GB" dirty="0">
                <a:solidFill>
                  <a:srgbClr val="3F3F3F"/>
                </a:solidFill>
              </a:rPr>
              <a:t> </a:t>
            </a:r>
            <a:r>
              <a:rPr lang="en-GB" dirty="0" err="1">
                <a:solidFill>
                  <a:srgbClr val="3F3F3F"/>
                </a:solidFill>
              </a:rPr>
              <a:t>della</a:t>
            </a:r>
            <a:r>
              <a:rPr lang="en-GB" dirty="0">
                <a:solidFill>
                  <a:srgbClr val="3F3F3F"/>
                </a:solidFill>
              </a:rPr>
              <a:t> </a:t>
            </a:r>
            <a:r>
              <a:rPr lang="en-GB" dirty="0" err="1">
                <a:solidFill>
                  <a:srgbClr val="3F3F3F"/>
                </a:solidFill>
              </a:rPr>
              <a:t>realtà</a:t>
            </a:r>
            <a:r>
              <a:rPr lang="en-GB" dirty="0">
                <a:solidFill>
                  <a:srgbClr val="3F3F3F"/>
                </a:solidFill>
              </a:rPr>
              <a:t>.
b) Perdita </a:t>
            </a:r>
            <a:r>
              <a:rPr lang="en-GB" dirty="0" err="1">
                <a:solidFill>
                  <a:srgbClr val="3F3F3F"/>
                </a:solidFill>
              </a:rPr>
              <a:t>della</a:t>
            </a:r>
            <a:r>
              <a:rPr lang="en-GB" dirty="0">
                <a:solidFill>
                  <a:srgbClr val="3F3F3F"/>
                </a:solidFill>
              </a:rPr>
              <a:t> privacy.
c) </a:t>
            </a:r>
            <a:r>
              <a:rPr lang="en-GB" dirty="0" err="1">
                <a:solidFill>
                  <a:srgbClr val="3F3F3F"/>
                </a:solidFill>
              </a:rPr>
              <a:t>Dipendenza</a:t>
            </a:r>
            <a:r>
              <a:rPr lang="en-GB" dirty="0">
                <a:solidFill>
                  <a:srgbClr val="3F3F3F"/>
                </a:solidFill>
              </a:rPr>
              <a:t>.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
        <p:nvSpPr>
          <p:cNvPr id="433" name="Google Shape;433;p31"/>
          <p:cNvSpPr txBox="1"/>
          <p:nvPr/>
        </p:nvSpPr>
        <p:spPr>
          <a:xfrm>
            <a:off x="6084168" y="1766004"/>
            <a:ext cx="2808312" cy="2461929"/>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3: </a:t>
            </a:r>
            <a:r>
              <a:rPr lang="en-GB" dirty="0">
                <a:solidFill>
                  <a:srgbClr val="3F3F3F"/>
                </a:solidFill>
              </a:rPr>
              <a:t>Cosa </a:t>
            </a:r>
            <a:r>
              <a:rPr lang="en-GB" dirty="0" err="1">
                <a:solidFill>
                  <a:srgbClr val="3F3F3F"/>
                </a:solidFill>
              </a:rPr>
              <a:t>dovresti</a:t>
            </a:r>
            <a:r>
              <a:rPr lang="en-GB" dirty="0">
                <a:solidFill>
                  <a:srgbClr val="3F3F3F"/>
                </a:solidFill>
              </a:rPr>
              <a:t> fare se </a:t>
            </a:r>
            <a:r>
              <a:rPr lang="en-GB" dirty="0" err="1">
                <a:solidFill>
                  <a:srgbClr val="3F3F3F"/>
                </a:solidFill>
              </a:rPr>
              <a:t>rilevi</a:t>
            </a:r>
            <a:r>
              <a:rPr lang="en-GB" dirty="0">
                <a:solidFill>
                  <a:srgbClr val="3F3F3F"/>
                </a:solidFill>
              </a:rPr>
              <a:t> un </a:t>
            </a:r>
            <a:r>
              <a:rPr lang="en-GB" dirty="0" err="1">
                <a:solidFill>
                  <a:srgbClr val="3F3F3F"/>
                </a:solidFill>
              </a:rPr>
              <a:t>caso</a:t>
            </a:r>
            <a:r>
              <a:rPr lang="en-GB" dirty="0">
                <a:solidFill>
                  <a:srgbClr val="3F3F3F"/>
                </a:solidFill>
              </a:rPr>
              <a:t> di </a:t>
            </a:r>
            <a:r>
              <a:rPr lang="en-GB" dirty="0" err="1">
                <a:solidFill>
                  <a:srgbClr val="3F3F3F"/>
                </a:solidFill>
              </a:rPr>
              <a:t>cyberbullismo</a:t>
            </a:r>
            <a:r>
              <a:rPr lang="en-GB" dirty="0">
                <a:solidFill>
                  <a:srgbClr val="3F3F3F"/>
                </a:solidFill>
              </a:rPr>
              <a:t>?
</a:t>
            </a:r>
            <a:endParaRPr sz="1400" b="0" dirty="0">
              <a:solidFill>
                <a:srgbClr val="3F3F3F"/>
              </a:solidFill>
              <a:latin typeface="Arial"/>
              <a:ea typeface="Arial"/>
              <a:cs typeface="Arial"/>
              <a:sym typeface="Arial"/>
            </a:endParaRPr>
          </a:p>
          <a:p>
            <a:pPr lvl="0">
              <a:spcBef>
                <a:spcPts val="280"/>
              </a:spcBef>
              <a:buClr>
                <a:srgbClr val="3F3F3F"/>
              </a:buClr>
              <a:buSzPts val="1400"/>
            </a:pPr>
            <a:r>
              <a:rPr lang="en-GB" dirty="0">
                <a:solidFill>
                  <a:srgbClr val="3F3F3F"/>
                </a:solidFill>
              </a:rPr>
              <a:t>a) Non </a:t>
            </a:r>
            <a:r>
              <a:rPr lang="en-GB" dirty="0" err="1">
                <a:solidFill>
                  <a:srgbClr val="3F3F3F"/>
                </a:solidFill>
              </a:rPr>
              <a:t>dovrei</a:t>
            </a:r>
            <a:r>
              <a:rPr lang="en-GB" dirty="0">
                <a:solidFill>
                  <a:srgbClr val="3F3F3F"/>
                </a:solidFill>
              </a:rPr>
              <a:t> </a:t>
            </a:r>
            <a:r>
              <a:rPr lang="en-GB" dirty="0" err="1">
                <a:solidFill>
                  <a:srgbClr val="3F3F3F"/>
                </a:solidFill>
              </a:rPr>
              <a:t>intervenire</a:t>
            </a:r>
            <a:r>
              <a:rPr lang="en-GB" dirty="0">
                <a:solidFill>
                  <a:srgbClr val="3F3F3F"/>
                </a:solidFill>
              </a:rPr>
              <a:t>, non </a:t>
            </a:r>
            <a:r>
              <a:rPr lang="en-GB" dirty="0" err="1">
                <a:solidFill>
                  <a:srgbClr val="3F3F3F"/>
                </a:solidFill>
              </a:rPr>
              <a:t>sono</a:t>
            </a:r>
            <a:r>
              <a:rPr lang="en-GB" dirty="0">
                <a:solidFill>
                  <a:srgbClr val="3F3F3F"/>
                </a:solidFill>
              </a:rPr>
              <a:t> </a:t>
            </a:r>
            <a:r>
              <a:rPr lang="en-GB" dirty="0" err="1">
                <a:solidFill>
                  <a:srgbClr val="3F3F3F"/>
                </a:solidFill>
              </a:rPr>
              <a:t>affari</a:t>
            </a:r>
            <a:r>
              <a:rPr lang="en-GB" dirty="0">
                <a:solidFill>
                  <a:srgbClr val="3F3F3F"/>
                </a:solidFill>
              </a:rPr>
              <a:t> miei.
b) </a:t>
            </a:r>
            <a:r>
              <a:rPr lang="en-GB" dirty="0" err="1">
                <a:solidFill>
                  <a:srgbClr val="3F3F3F"/>
                </a:solidFill>
              </a:rPr>
              <a:t>Insultare</a:t>
            </a:r>
            <a:r>
              <a:rPr lang="en-GB" dirty="0">
                <a:solidFill>
                  <a:srgbClr val="3F3F3F"/>
                </a:solidFill>
              </a:rPr>
              <a:t> il </a:t>
            </a:r>
            <a:r>
              <a:rPr lang="en-GB" dirty="0" err="1">
                <a:solidFill>
                  <a:srgbClr val="3F3F3F"/>
                </a:solidFill>
              </a:rPr>
              <a:t>cyberbullo</a:t>
            </a:r>
            <a:r>
              <a:rPr lang="en-GB" dirty="0">
                <a:solidFill>
                  <a:srgbClr val="3F3F3F"/>
                </a:solidFill>
              </a:rPr>
              <a:t>.
c) </a:t>
            </a:r>
            <a:r>
              <a:rPr lang="en-GB" dirty="0" err="1">
                <a:solidFill>
                  <a:srgbClr val="3F3F3F"/>
                </a:solidFill>
              </a:rPr>
              <a:t>Notifica</a:t>
            </a:r>
            <a:r>
              <a:rPr lang="en-GB" dirty="0">
                <a:solidFill>
                  <a:srgbClr val="3F3F3F"/>
                </a:solidFill>
              </a:rPr>
              <a:t> alle </a:t>
            </a:r>
            <a:r>
              <a:rPr lang="en-GB" dirty="0" err="1">
                <a:solidFill>
                  <a:srgbClr val="3F3F3F"/>
                </a:solidFill>
              </a:rPr>
              <a:t>autorità</a:t>
            </a:r>
            <a:r>
              <a:rPr lang="en-GB" dirty="0">
                <a:solidFill>
                  <a:srgbClr val="3F3F3F"/>
                </a:solidFill>
              </a:rPr>
              <a:t>.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Autovalutazione</a:t>
            </a:r>
            <a:endParaRPr dirty="0"/>
          </a:p>
        </p:txBody>
      </p:sp>
      <p:sp>
        <p:nvSpPr>
          <p:cNvPr id="439" name="Google Shape;439;p32"/>
          <p:cNvSpPr txBox="1">
            <a:spLocks noGrp="1"/>
          </p:cNvSpPr>
          <p:nvPr>
            <p:ph type="body" idx="2"/>
          </p:nvPr>
        </p:nvSpPr>
        <p:spPr>
          <a:xfrm>
            <a:off x="899592" y="1170912"/>
            <a:ext cx="6934082"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Domande</a:t>
            </a:r>
            <a:r>
              <a:rPr lang="en-GB" sz="1800" b="1" dirty="0"/>
              <a:t> a </a:t>
            </a:r>
            <a:r>
              <a:rPr lang="en-GB" sz="1800" b="1" dirty="0" err="1"/>
              <a:t>scelta</a:t>
            </a:r>
            <a:r>
              <a:rPr lang="en-GB" sz="1800" b="1" dirty="0"/>
              <a:t> </a:t>
            </a:r>
            <a:r>
              <a:rPr lang="en-GB" sz="1800" b="1" dirty="0" err="1"/>
              <a:t>multipla</a:t>
            </a:r>
            <a:r>
              <a:rPr lang="en-GB" sz="1800" dirty="0"/>
              <a:t>: </a:t>
            </a:r>
            <a:r>
              <a:rPr lang="en-GB" sz="1800" dirty="0" err="1"/>
              <a:t>consolida</a:t>
            </a:r>
            <a:r>
              <a:rPr lang="en-GB" sz="1800" dirty="0"/>
              <a:t> il </a:t>
            </a:r>
            <a:r>
              <a:rPr lang="en-GB" sz="1800" dirty="0" err="1"/>
              <a:t>tuo</a:t>
            </a:r>
            <a:r>
              <a:rPr lang="en-GB" sz="1800" dirty="0"/>
              <a:t> </a:t>
            </a:r>
            <a:r>
              <a:rPr lang="en-GB" sz="1800" dirty="0" err="1"/>
              <a:t>apprendimento</a:t>
            </a:r>
            <a:endParaRPr sz="1800" dirty="0"/>
          </a:p>
        </p:txBody>
      </p:sp>
      <p:sp>
        <p:nvSpPr>
          <p:cNvPr id="440" name="Google Shape;440;p32"/>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32"/>
          <p:cNvSpPr txBox="1"/>
          <p:nvPr/>
        </p:nvSpPr>
        <p:spPr>
          <a:xfrm>
            <a:off x="899592" y="1771394"/>
            <a:ext cx="3528393" cy="252854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4: </a:t>
            </a:r>
            <a:r>
              <a:rPr lang="en-GB" dirty="0">
                <a:solidFill>
                  <a:srgbClr val="3F3F3F"/>
                </a:solidFill>
              </a:rPr>
              <a:t>Qual </a:t>
            </a:r>
            <a:r>
              <a:rPr lang="en-GB" dirty="0" err="1">
                <a:solidFill>
                  <a:srgbClr val="3F3F3F"/>
                </a:solidFill>
              </a:rPr>
              <a:t>è</a:t>
            </a:r>
            <a:r>
              <a:rPr lang="en-GB" dirty="0">
                <a:solidFill>
                  <a:srgbClr val="3F3F3F"/>
                </a:solidFill>
              </a:rPr>
              <a:t> il </a:t>
            </a:r>
            <a:r>
              <a:rPr lang="en-GB" dirty="0" err="1">
                <a:solidFill>
                  <a:srgbClr val="3F3F3F"/>
                </a:solidFill>
              </a:rPr>
              <a:t>ruolo</a:t>
            </a:r>
            <a:r>
              <a:rPr lang="en-GB" dirty="0">
                <a:solidFill>
                  <a:srgbClr val="3F3F3F"/>
                </a:solidFill>
              </a:rPr>
              <a:t> di un community manager?</a:t>
            </a:r>
            <a:r>
              <a:rPr lang="en-GB" b="1" dirty="0">
                <a:solidFill>
                  <a:srgbClr val="3F3F3F"/>
                </a:solidFill>
              </a:rPr>
              <a:t>
</a:t>
            </a:r>
            <a:r>
              <a:rPr lang="it-IT" dirty="0">
                <a:solidFill>
                  <a:srgbClr val="3F3F3F"/>
                </a:solidFill>
              </a:rPr>
              <a:t>
a) Gestione dell’e-commerce di un’azienda.
b) Gestione dei social network aziendali.
c) Gestione dei clienti di un'azienda.
d) Tutte le risposte sono corrette.
</a:t>
            </a:r>
            <a:r>
              <a:rPr lang="en-GB" sz="1400" b="0" dirty="0">
                <a:solidFill>
                  <a:srgbClr val="3F3F3F"/>
                </a:solidFill>
                <a:latin typeface="Arial"/>
                <a:ea typeface="Arial"/>
                <a:cs typeface="Arial"/>
                <a:sym typeface="Arial"/>
              </a:rPr>
              <a:t> </a:t>
            </a:r>
            <a:endParaRPr dirty="0"/>
          </a:p>
        </p:txBody>
      </p:sp>
      <p:sp>
        <p:nvSpPr>
          <p:cNvPr id="442" name="Google Shape;442;p32"/>
          <p:cNvSpPr txBox="1"/>
          <p:nvPr/>
        </p:nvSpPr>
        <p:spPr>
          <a:xfrm>
            <a:off x="4716016" y="1766004"/>
            <a:ext cx="3528392" cy="2528547"/>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5</a:t>
            </a:r>
            <a:r>
              <a:rPr lang="en-GB" dirty="0">
                <a:solidFill>
                  <a:srgbClr val="3F3F3F"/>
                </a:solidFill>
              </a:rPr>
              <a:t>: In che modo i social media </a:t>
            </a:r>
            <a:r>
              <a:rPr lang="en-GB" dirty="0" err="1">
                <a:solidFill>
                  <a:srgbClr val="3F3F3F"/>
                </a:solidFill>
              </a:rPr>
              <a:t>possono</a:t>
            </a:r>
            <a:r>
              <a:rPr lang="en-GB" dirty="0">
                <a:solidFill>
                  <a:srgbClr val="3F3F3F"/>
                </a:solidFill>
              </a:rPr>
              <a:t> </a:t>
            </a:r>
            <a:r>
              <a:rPr lang="en-GB" dirty="0" err="1">
                <a:solidFill>
                  <a:srgbClr val="3F3F3F"/>
                </a:solidFill>
              </a:rPr>
              <a:t>aiutarti</a:t>
            </a:r>
            <a:r>
              <a:rPr lang="en-GB" dirty="0">
                <a:solidFill>
                  <a:srgbClr val="3F3F3F"/>
                </a:solidFill>
              </a:rPr>
              <a:t>?</a:t>
            </a:r>
            <a:r>
              <a:rPr lang="en-GB" b="1" dirty="0">
                <a:solidFill>
                  <a:srgbClr val="3F3F3F"/>
                </a:solidFill>
              </a:rPr>
              <a:t>
</a:t>
            </a:r>
            <a:endParaRPr sz="1400" b="0" dirty="0">
              <a:solidFill>
                <a:srgbClr val="3F3F3F"/>
              </a:solidFill>
              <a:latin typeface="Arial"/>
              <a:ea typeface="Arial"/>
              <a:cs typeface="Arial"/>
              <a:sym typeface="Arial"/>
            </a:endParaRPr>
          </a:p>
          <a:p>
            <a:pPr lvl="0">
              <a:spcBef>
                <a:spcPts val="280"/>
              </a:spcBef>
              <a:buClr>
                <a:srgbClr val="3F3F3F"/>
              </a:buClr>
              <a:buSzPts val="1400"/>
            </a:pPr>
            <a:r>
              <a:rPr lang="en-GB" dirty="0">
                <a:solidFill>
                  <a:srgbClr val="3F3F3F"/>
                </a:solidFill>
              </a:rPr>
              <a:t>a) </a:t>
            </a:r>
            <a:r>
              <a:rPr lang="en-GB" dirty="0" err="1">
                <a:solidFill>
                  <a:srgbClr val="3F3F3F"/>
                </a:solidFill>
              </a:rPr>
              <a:t>Trovare</a:t>
            </a:r>
            <a:r>
              <a:rPr lang="en-GB" dirty="0">
                <a:solidFill>
                  <a:srgbClr val="3F3F3F"/>
                </a:solidFill>
              </a:rPr>
              <a:t> un </a:t>
            </a:r>
            <a:r>
              <a:rPr lang="en-GB" dirty="0" err="1">
                <a:solidFill>
                  <a:srgbClr val="3F3F3F"/>
                </a:solidFill>
              </a:rPr>
              <a:t>lavoro</a:t>
            </a:r>
            <a:r>
              <a:rPr lang="en-GB" dirty="0">
                <a:solidFill>
                  <a:srgbClr val="3F3F3F"/>
                </a:solidFill>
              </a:rPr>
              <a:t>.
b) </a:t>
            </a:r>
            <a:r>
              <a:rPr lang="en-GB" dirty="0" err="1">
                <a:solidFill>
                  <a:srgbClr val="3F3F3F"/>
                </a:solidFill>
              </a:rPr>
              <a:t>Tenersi</a:t>
            </a:r>
            <a:r>
              <a:rPr lang="en-GB" dirty="0">
                <a:solidFill>
                  <a:srgbClr val="3F3F3F"/>
                </a:solidFill>
              </a:rPr>
              <a:t> in </a:t>
            </a:r>
            <a:r>
              <a:rPr lang="en-GB" dirty="0" err="1">
                <a:solidFill>
                  <a:srgbClr val="3F3F3F"/>
                </a:solidFill>
              </a:rPr>
              <a:t>contatto</a:t>
            </a:r>
            <a:r>
              <a:rPr lang="en-GB" dirty="0">
                <a:solidFill>
                  <a:srgbClr val="3F3F3F"/>
                </a:solidFill>
              </a:rPr>
              <a:t> con un </a:t>
            </a:r>
            <a:r>
              <a:rPr lang="en-GB" dirty="0" err="1">
                <a:solidFill>
                  <a:srgbClr val="3F3F3F"/>
                </a:solidFill>
              </a:rPr>
              <a:t>amico</a:t>
            </a:r>
            <a:r>
              <a:rPr lang="en-GB" dirty="0">
                <a:solidFill>
                  <a:srgbClr val="3F3F3F"/>
                </a:solidFill>
              </a:rPr>
              <a:t> in un </a:t>
            </a:r>
            <a:r>
              <a:rPr lang="en-GB" dirty="0" err="1">
                <a:solidFill>
                  <a:srgbClr val="3F3F3F"/>
                </a:solidFill>
              </a:rPr>
              <a:t>altro</a:t>
            </a:r>
            <a:r>
              <a:rPr lang="en-GB" dirty="0">
                <a:solidFill>
                  <a:srgbClr val="3F3F3F"/>
                </a:solidFill>
              </a:rPr>
              <a:t> </a:t>
            </a:r>
            <a:r>
              <a:rPr lang="en-GB" dirty="0" err="1">
                <a:solidFill>
                  <a:srgbClr val="3F3F3F"/>
                </a:solidFill>
              </a:rPr>
              <a:t>paese</a:t>
            </a:r>
            <a:r>
              <a:rPr lang="en-GB" dirty="0">
                <a:solidFill>
                  <a:srgbClr val="3F3F3F"/>
                </a:solidFill>
              </a:rPr>
              <a:t>.
c) </a:t>
            </a:r>
            <a:r>
              <a:rPr lang="en-GB" dirty="0" err="1">
                <a:solidFill>
                  <a:srgbClr val="3F3F3F"/>
                </a:solidFill>
              </a:rPr>
              <a:t>Stabilire</a:t>
            </a:r>
            <a:r>
              <a:rPr lang="en-GB" dirty="0">
                <a:solidFill>
                  <a:srgbClr val="3F3F3F"/>
                </a:solidFill>
              </a:rPr>
              <a:t> </a:t>
            </a:r>
            <a:r>
              <a:rPr lang="en-GB" dirty="0" err="1">
                <a:solidFill>
                  <a:srgbClr val="3F3F3F"/>
                </a:solidFill>
              </a:rPr>
              <a:t>contatti</a:t>
            </a:r>
            <a:r>
              <a:rPr lang="en-GB" dirty="0">
                <a:solidFill>
                  <a:srgbClr val="3F3F3F"/>
                </a:solidFill>
              </a:rPr>
              <a:t> </a:t>
            </a:r>
            <a:r>
              <a:rPr lang="en-GB" dirty="0" err="1">
                <a:solidFill>
                  <a:srgbClr val="3F3F3F"/>
                </a:solidFill>
              </a:rPr>
              <a:t>professionali</a:t>
            </a:r>
            <a:r>
              <a:rPr lang="en-GB" dirty="0">
                <a:solidFill>
                  <a:srgbClr val="3F3F3F"/>
                </a:solidFill>
              </a:rPr>
              <a:t> (networking).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Autovalutazione</a:t>
            </a:r>
            <a:endParaRPr dirty="0"/>
          </a:p>
        </p:txBody>
      </p:sp>
      <p:sp>
        <p:nvSpPr>
          <p:cNvPr id="448" name="Google Shape;448;p33"/>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Domande</a:t>
            </a:r>
            <a:r>
              <a:rPr lang="en-GB" sz="1800" b="1" dirty="0"/>
              <a:t> a </a:t>
            </a:r>
            <a:r>
              <a:rPr lang="en-GB" sz="1800" b="1" dirty="0" err="1"/>
              <a:t>scelta</a:t>
            </a:r>
            <a:r>
              <a:rPr lang="en-GB" sz="1800" b="1" dirty="0"/>
              <a:t> </a:t>
            </a:r>
            <a:r>
              <a:rPr lang="en-GB" sz="1800" b="1" dirty="0" err="1"/>
              <a:t>multipla</a:t>
            </a:r>
            <a:r>
              <a:rPr lang="en-GB" sz="1800" b="1" dirty="0"/>
              <a:t>: </a:t>
            </a:r>
            <a:r>
              <a:rPr lang="en-GB" sz="1800" dirty="0" err="1"/>
              <a:t>soluzioni</a:t>
            </a:r>
            <a:endParaRPr sz="1800" dirty="0"/>
          </a:p>
        </p:txBody>
      </p:sp>
      <p:sp>
        <p:nvSpPr>
          <p:cNvPr id="449" name="Google Shape;449;p33"/>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p33"/>
          <p:cNvSpPr txBox="1"/>
          <p:nvPr/>
        </p:nvSpPr>
        <p:spPr>
          <a:xfrm>
            <a:off x="251520"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1: </a:t>
            </a:r>
            <a:r>
              <a:rPr lang="en-GB" dirty="0">
                <a:solidFill>
                  <a:srgbClr val="3F3F3F"/>
                </a:solidFill>
              </a:rPr>
              <a:t>Quale </a:t>
            </a:r>
            <a:r>
              <a:rPr lang="en-GB" dirty="0" err="1">
                <a:solidFill>
                  <a:srgbClr val="3F3F3F"/>
                </a:solidFill>
              </a:rPr>
              <a:t>dei</a:t>
            </a:r>
            <a:r>
              <a:rPr lang="en-GB" dirty="0">
                <a:solidFill>
                  <a:srgbClr val="3F3F3F"/>
                </a:solidFill>
              </a:rPr>
              <a:t> </a:t>
            </a:r>
            <a:r>
              <a:rPr lang="en-GB" dirty="0" err="1">
                <a:solidFill>
                  <a:srgbClr val="3F3F3F"/>
                </a:solidFill>
              </a:rPr>
              <a:t>seguenti</a:t>
            </a:r>
            <a:r>
              <a:rPr lang="en-GB" dirty="0">
                <a:solidFill>
                  <a:srgbClr val="3F3F3F"/>
                </a:solidFill>
              </a:rPr>
              <a:t> social network </a:t>
            </a:r>
            <a:r>
              <a:rPr lang="en-GB" dirty="0" err="1">
                <a:solidFill>
                  <a:srgbClr val="3F3F3F"/>
                </a:solidFill>
              </a:rPr>
              <a:t>è</a:t>
            </a:r>
            <a:r>
              <a:rPr lang="en-GB" dirty="0">
                <a:solidFill>
                  <a:srgbClr val="3F3F3F"/>
                </a:solidFill>
              </a:rPr>
              <a:t> </a:t>
            </a:r>
            <a:r>
              <a:rPr lang="en-GB" dirty="0" err="1">
                <a:solidFill>
                  <a:srgbClr val="3F3F3F"/>
                </a:solidFill>
              </a:rPr>
              <a:t>orientato</a:t>
            </a:r>
            <a:r>
              <a:rPr lang="en-GB" dirty="0">
                <a:solidFill>
                  <a:srgbClr val="3F3F3F"/>
                </a:solidFill>
              </a:rPr>
              <a:t> al networking?
a) Reddit.
</a:t>
            </a:r>
            <a:r>
              <a:rPr lang="en-GB" b="1" dirty="0">
                <a:solidFill>
                  <a:srgbClr val="3F3F3F"/>
                </a:solidFill>
              </a:rPr>
              <a:t>b) LinkedIn.</a:t>
            </a:r>
            <a:r>
              <a:rPr lang="en-GB" dirty="0">
                <a:solidFill>
                  <a:srgbClr val="3F3F3F"/>
                </a:solidFill>
              </a:rPr>
              <a:t>
c) TripAdvisor.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
        <p:nvSpPr>
          <p:cNvPr id="451" name="Google Shape;451;p33"/>
          <p:cNvSpPr txBox="1"/>
          <p:nvPr/>
        </p:nvSpPr>
        <p:spPr>
          <a:xfrm>
            <a:off x="3167844" y="1766005"/>
            <a:ext cx="2808312" cy="246192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2: </a:t>
            </a:r>
            <a:r>
              <a:rPr lang="en-GB" dirty="0">
                <a:solidFill>
                  <a:srgbClr val="3F3F3F"/>
                </a:solidFill>
              </a:rPr>
              <a:t>Quale </a:t>
            </a:r>
            <a:r>
              <a:rPr lang="en-GB" dirty="0" err="1">
                <a:solidFill>
                  <a:srgbClr val="3F3F3F"/>
                </a:solidFill>
              </a:rPr>
              <a:t>dei</a:t>
            </a:r>
            <a:r>
              <a:rPr lang="en-GB" dirty="0">
                <a:solidFill>
                  <a:srgbClr val="3F3F3F"/>
                </a:solidFill>
              </a:rPr>
              <a:t> </a:t>
            </a:r>
            <a:r>
              <a:rPr lang="en-GB" dirty="0" err="1">
                <a:solidFill>
                  <a:srgbClr val="3F3F3F"/>
                </a:solidFill>
              </a:rPr>
              <a:t>seguenti</a:t>
            </a:r>
            <a:r>
              <a:rPr lang="en-GB" dirty="0">
                <a:solidFill>
                  <a:srgbClr val="3F3F3F"/>
                </a:solidFill>
              </a:rPr>
              <a:t> è un </a:t>
            </a:r>
            <a:r>
              <a:rPr lang="en-GB" dirty="0" err="1">
                <a:solidFill>
                  <a:srgbClr val="3F3F3F"/>
                </a:solidFill>
              </a:rPr>
              <a:t>rischio</a:t>
            </a:r>
            <a:r>
              <a:rPr lang="en-GB" dirty="0">
                <a:solidFill>
                  <a:srgbClr val="3F3F3F"/>
                </a:solidFill>
              </a:rPr>
              <a:t> </a:t>
            </a:r>
            <a:r>
              <a:rPr lang="en-GB" dirty="0" err="1">
                <a:solidFill>
                  <a:srgbClr val="3F3F3F"/>
                </a:solidFill>
              </a:rPr>
              <a:t>derivante</a:t>
            </a:r>
            <a:r>
              <a:rPr lang="en-GB" dirty="0">
                <a:solidFill>
                  <a:srgbClr val="3F3F3F"/>
                </a:solidFill>
              </a:rPr>
              <a:t> </a:t>
            </a:r>
            <a:r>
              <a:rPr lang="en-GB" dirty="0" err="1">
                <a:solidFill>
                  <a:srgbClr val="3F3F3F"/>
                </a:solidFill>
              </a:rPr>
              <a:t>dall’uso</a:t>
            </a:r>
            <a:r>
              <a:rPr lang="en-GB" dirty="0">
                <a:solidFill>
                  <a:srgbClr val="3F3F3F"/>
                </a:solidFill>
              </a:rPr>
              <a:t> </a:t>
            </a:r>
            <a:r>
              <a:rPr lang="en-GB" dirty="0" err="1">
                <a:solidFill>
                  <a:srgbClr val="3F3F3F"/>
                </a:solidFill>
              </a:rPr>
              <a:t>dei</a:t>
            </a:r>
            <a:r>
              <a:rPr lang="en-GB" dirty="0">
                <a:solidFill>
                  <a:srgbClr val="3F3F3F"/>
                </a:solidFill>
              </a:rPr>
              <a:t> social media?</a:t>
            </a:r>
          </a:p>
          <a:p>
            <a:pPr lvl="0">
              <a:buClr>
                <a:srgbClr val="3F3F3F"/>
              </a:buClr>
              <a:buSzPts val="1400"/>
            </a:pPr>
            <a:r>
              <a:rPr lang="en-GB" dirty="0">
                <a:solidFill>
                  <a:srgbClr val="3F3F3F"/>
                </a:solidFill>
              </a:rPr>
              <a:t>
a) </a:t>
            </a:r>
            <a:r>
              <a:rPr lang="en-GB" dirty="0" err="1">
                <a:solidFill>
                  <a:srgbClr val="3F3F3F"/>
                </a:solidFill>
              </a:rPr>
              <a:t>Distorsione</a:t>
            </a:r>
            <a:r>
              <a:rPr lang="en-GB" dirty="0">
                <a:solidFill>
                  <a:srgbClr val="3F3F3F"/>
                </a:solidFill>
              </a:rPr>
              <a:t> </a:t>
            </a:r>
            <a:r>
              <a:rPr lang="en-GB" dirty="0" err="1">
                <a:solidFill>
                  <a:srgbClr val="3F3F3F"/>
                </a:solidFill>
              </a:rPr>
              <a:t>della</a:t>
            </a:r>
            <a:r>
              <a:rPr lang="en-GB" dirty="0">
                <a:solidFill>
                  <a:srgbClr val="3F3F3F"/>
                </a:solidFill>
              </a:rPr>
              <a:t> </a:t>
            </a:r>
            <a:r>
              <a:rPr lang="en-GB" dirty="0" err="1">
                <a:solidFill>
                  <a:srgbClr val="3F3F3F"/>
                </a:solidFill>
              </a:rPr>
              <a:t>realtà</a:t>
            </a:r>
            <a:r>
              <a:rPr lang="en-GB" dirty="0">
                <a:solidFill>
                  <a:srgbClr val="3F3F3F"/>
                </a:solidFill>
              </a:rPr>
              <a:t>.
b) Perdita </a:t>
            </a:r>
            <a:r>
              <a:rPr lang="en-GB" dirty="0" err="1">
                <a:solidFill>
                  <a:srgbClr val="3F3F3F"/>
                </a:solidFill>
              </a:rPr>
              <a:t>della</a:t>
            </a:r>
            <a:r>
              <a:rPr lang="en-GB" dirty="0">
                <a:solidFill>
                  <a:srgbClr val="3F3F3F"/>
                </a:solidFill>
              </a:rPr>
              <a:t> privacy.
c) </a:t>
            </a:r>
            <a:r>
              <a:rPr lang="en-GB" dirty="0" err="1">
                <a:solidFill>
                  <a:srgbClr val="3F3F3F"/>
                </a:solidFill>
              </a:rPr>
              <a:t>Dipendenza</a:t>
            </a:r>
            <a:r>
              <a:rPr lang="en-GB" dirty="0">
                <a:solidFill>
                  <a:srgbClr val="3F3F3F"/>
                </a:solidFill>
              </a:rPr>
              <a:t>.
</a:t>
            </a:r>
            <a:r>
              <a:rPr lang="en-GB" b="1" dirty="0">
                <a:solidFill>
                  <a:srgbClr val="3F3F3F"/>
                </a:solidFill>
              </a:rPr>
              <a:t>d) Tutte le </a:t>
            </a:r>
            <a:r>
              <a:rPr lang="en-GB" b="1" dirty="0" err="1">
                <a:solidFill>
                  <a:srgbClr val="3F3F3F"/>
                </a:solidFill>
              </a:rPr>
              <a:t>risposte</a:t>
            </a:r>
            <a:r>
              <a:rPr lang="en-GB" b="1" dirty="0">
                <a:solidFill>
                  <a:srgbClr val="3F3F3F"/>
                </a:solidFill>
              </a:rPr>
              <a:t> </a:t>
            </a:r>
            <a:r>
              <a:rPr lang="en-GB" b="1" dirty="0" err="1">
                <a:solidFill>
                  <a:srgbClr val="3F3F3F"/>
                </a:solidFill>
              </a:rPr>
              <a:t>sono</a:t>
            </a:r>
            <a:r>
              <a:rPr lang="en-GB" b="1" dirty="0">
                <a:solidFill>
                  <a:srgbClr val="3F3F3F"/>
                </a:solidFill>
              </a:rPr>
              <a:t> </a:t>
            </a:r>
            <a:r>
              <a:rPr lang="en-GB" b="1" dirty="0" err="1">
                <a:solidFill>
                  <a:srgbClr val="3F3F3F"/>
                </a:solidFill>
              </a:rPr>
              <a:t>corrette</a:t>
            </a:r>
            <a:r>
              <a:rPr lang="en-GB" b="1" dirty="0">
                <a:solidFill>
                  <a:srgbClr val="3F3F3F"/>
                </a:solidFill>
              </a:rPr>
              <a:t>.
</a:t>
            </a:r>
            <a:endParaRPr dirty="0"/>
          </a:p>
        </p:txBody>
      </p:sp>
      <p:sp>
        <p:nvSpPr>
          <p:cNvPr id="452" name="Google Shape;452;p33"/>
          <p:cNvSpPr txBox="1"/>
          <p:nvPr/>
        </p:nvSpPr>
        <p:spPr>
          <a:xfrm>
            <a:off x="6084168" y="1766004"/>
            <a:ext cx="2808312" cy="2461929"/>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3: </a:t>
            </a:r>
            <a:r>
              <a:rPr lang="en-GB" dirty="0">
                <a:solidFill>
                  <a:srgbClr val="3F3F3F"/>
                </a:solidFill>
              </a:rPr>
              <a:t>Cosa </a:t>
            </a:r>
            <a:r>
              <a:rPr lang="en-GB" dirty="0" err="1">
                <a:solidFill>
                  <a:srgbClr val="3F3F3F"/>
                </a:solidFill>
              </a:rPr>
              <a:t>dovresti</a:t>
            </a:r>
            <a:r>
              <a:rPr lang="en-GB" dirty="0">
                <a:solidFill>
                  <a:srgbClr val="3F3F3F"/>
                </a:solidFill>
              </a:rPr>
              <a:t> fare se </a:t>
            </a:r>
            <a:r>
              <a:rPr lang="en-GB" dirty="0" err="1">
                <a:solidFill>
                  <a:srgbClr val="3F3F3F"/>
                </a:solidFill>
              </a:rPr>
              <a:t>rilevi</a:t>
            </a:r>
            <a:r>
              <a:rPr lang="en-GB" dirty="0">
                <a:solidFill>
                  <a:srgbClr val="3F3F3F"/>
                </a:solidFill>
              </a:rPr>
              <a:t> un </a:t>
            </a:r>
            <a:r>
              <a:rPr lang="en-GB" dirty="0" err="1">
                <a:solidFill>
                  <a:srgbClr val="3F3F3F"/>
                </a:solidFill>
              </a:rPr>
              <a:t>caso</a:t>
            </a:r>
            <a:r>
              <a:rPr lang="en-GB" dirty="0">
                <a:solidFill>
                  <a:srgbClr val="3F3F3F"/>
                </a:solidFill>
              </a:rPr>
              <a:t> di </a:t>
            </a:r>
            <a:r>
              <a:rPr lang="en-GB" dirty="0" err="1">
                <a:solidFill>
                  <a:srgbClr val="3F3F3F"/>
                </a:solidFill>
              </a:rPr>
              <a:t>cyberbullismo</a:t>
            </a:r>
            <a:r>
              <a:rPr lang="en-GB" dirty="0">
                <a:solidFill>
                  <a:srgbClr val="3F3F3F"/>
                </a:solidFill>
              </a:rPr>
              <a:t>?
a) Non </a:t>
            </a:r>
            <a:r>
              <a:rPr lang="en-GB" dirty="0" err="1">
                <a:solidFill>
                  <a:srgbClr val="3F3F3F"/>
                </a:solidFill>
              </a:rPr>
              <a:t>dovrei</a:t>
            </a:r>
            <a:r>
              <a:rPr lang="en-GB" dirty="0">
                <a:solidFill>
                  <a:srgbClr val="3F3F3F"/>
                </a:solidFill>
              </a:rPr>
              <a:t> </a:t>
            </a:r>
            <a:r>
              <a:rPr lang="en-GB" dirty="0" err="1">
                <a:solidFill>
                  <a:srgbClr val="3F3F3F"/>
                </a:solidFill>
              </a:rPr>
              <a:t>intervenire</a:t>
            </a:r>
            <a:r>
              <a:rPr lang="en-GB" dirty="0">
                <a:solidFill>
                  <a:srgbClr val="3F3F3F"/>
                </a:solidFill>
              </a:rPr>
              <a:t>, non </a:t>
            </a:r>
            <a:r>
              <a:rPr lang="en-GB" dirty="0" err="1">
                <a:solidFill>
                  <a:srgbClr val="3F3F3F"/>
                </a:solidFill>
              </a:rPr>
              <a:t>sono</a:t>
            </a:r>
            <a:r>
              <a:rPr lang="en-GB" dirty="0">
                <a:solidFill>
                  <a:srgbClr val="3F3F3F"/>
                </a:solidFill>
              </a:rPr>
              <a:t> </a:t>
            </a:r>
            <a:r>
              <a:rPr lang="en-GB" dirty="0" err="1">
                <a:solidFill>
                  <a:srgbClr val="3F3F3F"/>
                </a:solidFill>
              </a:rPr>
              <a:t>affari</a:t>
            </a:r>
            <a:r>
              <a:rPr lang="en-GB" dirty="0">
                <a:solidFill>
                  <a:srgbClr val="3F3F3F"/>
                </a:solidFill>
              </a:rPr>
              <a:t> miei.
b) </a:t>
            </a:r>
            <a:r>
              <a:rPr lang="en-GB" dirty="0" err="1">
                <a:solidFill>
                  <a:srgbClr val="3F3F3F"/>
                </a:solidFill>
              </a:rPr>
              <a:t>Insultare</a:t>
            </a:r>
            <a:r>
              <a:rPr lang="en-GB" dirty="0">
                <a:solidFill>
                  <a:srgbClr val="3F3F3F"/>
                </a:solidFill>
              </a:rPr>
              <a:t> il </a:t>
            </a:r>
            <a:r>
              <a:rPr lang="en-GB" dirty="0" err="1">
                <a:solidFill>
                  <a:srgbClr val="3F3F3F"/>
                </a:solidFill>
              </a:rPr>
              <a:t>cyberbullo</a:t>
            </a:r>
            <a:r>
              <a:rPr lang="en-GB" dirty="0">
                <a:solidFill>
                  <a:srgbClr val="3F3F3F"/>
                </a:solidFill>
              </a:rPr>
              <a:t>.
</a:t>
            </a:r>
            <a:r>
              <a:rPr lang="en-GB" b="1" dirty="0">
                <a:solidFill>
                  <a:srgbClr val="3F3F3F"/>
                </a:solidFill>
              </a:rPr>
              <a:t>c) </a:t>
            </a:r>
            <a:r>
              <a:rPr lang="en-GB" b="1" dirty="0" err="1">
                <a:solidFill>
                  <a:srgbClr val="3F3F3F"/>
                </a:solidFill>
              </a:rPr>
              <a:t>Notifica</a:t>
            </a:r>
            <a:r>
              <a:rPr lang="en-GB" b="1" dirty="0">
                <a:solidFill>
                  <a:srgbClr val="3F3F3F"/>
                </a:solidFill>
              </a:rPr>
              <a:t> alle </a:t>
            </a:r>
            <a:r>
              <a:rPr lang="en-GB" b="1" dirty="0" err="1">
                <a:solidFill>
                  <a:srgbClr val="3F3F3F"/>
                </a:solidFill>
              </a:rPr>
              <a:t>autorità</a:t>
            </a:r>
            <a:r>
              <a:rPr lang="en-GB" b="1" dirty="0">
                <a:solidFill>
                  <a:srgbClr val="3F3F3F"/>
                </a:solidFill>
              </a:rPr>
              <a:t>.</a:t>
            </a:r>
            <a:r>
              <a:rPr lang="en-GB" dirty="0">
                <a:solidFill>
                  <a:srgbClr val="3F3F3F"/>
                </a:solidFill>
              </a:rPr>
              <a:t>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Autovalutazione</a:t>
            </a:r>
            <a:endParaRPr dirty="0"/>
          </a:p>
        </p:txBody>
      </p:sp>
      <p:sp>
        <p:nvSpPr>
          <p:cNvPr id="458" name="Google Shape;458;p34"/>
          <p:cNvSpPr txBox="1">
            <a:spLocks noGrp="1"/>
          </p:cNvSpPr>
          <p:nvPr>
            <p:ph type="body" idx="2"/>
          </p:nvPr>
        </p:nvSpPr>
        <p:spPr>
          <a:xfrm>
            <a:off x="899592" y="1170912"/>
            <a:ext cx="6120680"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GB" sz="1800" b="1" dirty="0" err="1"/>
              <a:t>Domande</a:t>
            </a:r>
            <a:r>
              <a:rPr lang="en-GB" sz="1800" b="1" dirty="0"/>
              <a:t> a </a:t>
            </a:r>
            <a:r>
              <a:rPr lang="en-GB" sz="1800" b="1" dirty="0" err="1"/>
              <a:t>scelta</a:t>
            </a:r>
            <a:r>
              <a:rPr lang="en-GB" sz="1800" b="1" dirty="0"/>
              <a:t> </a:t>
            </a:r>
            <a:r>
              <a:rPr lang="en-GB" sz="1800" b="1" dirty="0" err="1"/>
              <a:t>multipla</a:t>
            </a:r>
            <a:r>
              <a:rPr lang="en-GB" sz="1800" b="1" dirty="0"/>
              <a:t>: </a:t>
            </a:r>
            <a:r>
              <a:rPr lang="en-GB" sz="1800" dirty="0" err="1"/>
              <a:t>soluzioni</a:t>
            </a:r>
            <a:endParaRPr sz="1800" dirty="0"/>
          </a:p>
        </p:txBody>
      </p:sp>
      <p:sp>
        <p:nvSpPr>
          <p:cNvPr id="459" name="Google Shape;459;p34"/>
          <p:cNvSpPr/>
          <p:nvPr/>
        </p:nvSpPr>
        <p:spPr>
          <a:xfrm>
            <a:off x="558587" y="1011837"/>
            <a:ext cx="341005" cy="441873"/>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p34"/>
          <p:cNvSpPr txBox="1"/>
          <p:nvPr/>
        </p:nvSpPr>
        <p:spPr>
          <a:xfrm>
            <a:off x="899592" y="1771394"/>
            <a:ext cx="3528393" cy="2528548"/>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4: </a:t>
            </a:r>
            <a:r>
              <a:rPr lang="en-GB" dirty="0">
                <a:solidFill>
                  <a:srgbClr val="3F3F3F"/>
                </a:solidFill>
              </a:rPr>
              <a:t>Qual </a:t>
            </a:r>
            <a:r>
              <a:rPr lang="en-GB" dirty="0" err="1">
                <a:solidFill>
                  <a:srgbClr val="3F3F3F"/>
                </a:solidFill>
              </a:rPr>
              <a:t>è</a:t>
            </a:r>
            <a:r>
              <a:rPr lang="en-GB" dirty="0">
                <a:solidFill>
                  <a:srgbClr val="3F3F3F"/>
                </a:solidFill>
              </a:rPr>
              <a:t> il </a:t>
            </a:r>
            <a:r>
              <a:rPr lang="en-GB" dirty="0" err="1">
                <a:solidFill>
                  <a:srgbClr val="3F3F3F"/>
                </a:solidFill>
              </a:rPr>
              <a:t>ruolo</a:t>
            </a:r>
            <a:r>
              <a:rPr lang="en-GB" dirty="0">
                <a:solidFill>
                  <a:srgbClr val="3F3F3F"/>
                </a:solidFill>
              </a:rPr>
              <a:t> di un community manager?</a:t>
            </a:r>
            <a:r>
              <a:rPr lang="en-GB" b="1" dirty="0">
                <a:solidFill>
                  <a:srgbClr val="3F3F3F"/>
                </a:solidFill>
              </a:rPr>
              <a:t>
</a:t>
            </a:r>
            <a:endParaRPr sz="1400" b="0" dirty="0">
              <a:solidFill>
                <a:srgbClr val="3F3F3F"/>
              </a:solidFill>
              <a:latin typeface="Arial"/>
              <a:ea typeface="Arial"/>
              <a:cs typeface="Arial"/>
              <a:sym typeface="Arial"/>
            </a:endParaRPr>
          </a:p>
          <a:p>
            <a:pPr lvl="0">
              <a:spcBef>
                <a:spcPts val="280"/>
              </a:spcBef>
              <a:buClr>
                <a:srgbClr val="3F3F3F"/>
              </a:buClr>
              <a:buSzPts val="1400"/>
            </a:pPr>
            <a:r>
              <a:rPr lang="en-GB" dirty="0">
                <a:solidFill>
                  <a:srgbClr val="3F3F3F"/>
                </a:solidFill>
              </a:rPr>
              <a:t>a) </a:t>
            </a:r>
            <a:r>
              <a:rPr lang="en-GB" dirty="0" err="1">
                <a:solidFill>
                  <a:srgbClr val="3F3F3F"/>
                </a:solidFill>
              </a:rPr>
              <a:t>Gestione</a:t>
            </a:r>
            <a:r>
              <a:rPr lang="en-GB" dirty="0">
                <a:solidFill>
                  <a:srgbClr val="3F3F3F"/>
                </a:solidFill>
              </a:rPr>
              <a:t> </a:t>
            </a:r>
            <a:r>
              <a:rPr lang="en-GB" dirty="0" err="1">
                <a:solidFill>
                  <a:srgbClr val="3F3F3F"/>
                </a:solidFill>
              </a:rPr>
              <a:t>dell’e</a:t>
            </a:r>
            <a:r>
              <a:rPr lang="en-GB" dirty="0">
                <a:solidFill>
                  <a:srgbClr val="3F3F3F"/>
                </a:solidFill>
              </a:rPr>
              <a:t>-commerce di </a:t>
            </a:r>
            <a:r>
              <a:rPr lang="en-GB" dirty="0" err="1">
                <a:solidFill>
                  <a:srgbClr val="3F3F3F"/>
                </a:solidFill>
              </a:rPr>
              <a:t>un’azienda</a:t>
            </a:r>
            <a:r>
              <a:rPr lang="en-GB" dirty="0">
                <a:solidFill>
                  <a:srgbClr val="3F3F3F"/>
                </a:solidFill>
              </a:rPr>
              <a:t>.
</a:t>
            </a:r>
            <a:r>
              <a:rPr lang="en-GB" b="1" dirty="0">
                <a:solidFill>
                  <a:srgbClr val="3F3F3F"/>
                </a:solidFill>
              </a:rPr>
              <a:t>b) </a:t>
            </a:r>
            <a:r>
              <a:rPr lang="en-GB" b="1" dirty="0" err="1">
                <a:solidFill>
                  <a:srgbClr val="3F3F3F"/>
                </a:solidFill>
              </a:rPr>
              <a:t>Gestione</a:t>
            </a:r>
            <a:r>
              <a:rPr lang="en-GB" b="1" dirty="0">
                <a:solidFill>
                  <a:srgbClr val="3F3F3F"/>
                </a:solidFill>
              </a:rPr>
              <a:t> </a:t>
            </a:r>
            <a:r>
              <a:rPr lang="en-GB" b="1" dirty="0" err="1">
                <a:solidFill>
                  <a:srgbClr val="3F3F3F"/>
                </a:solidFill>
              </a:rPr>
              <a:t>dei</a:t>
            </a:r>
            <a:r>
              <a:rPr lang="en-GB" b="1" dirty="0">
                <a:solidFill>
                  <a:srgbClr val="3F3F3F"/>
                </a:solidFill>
              </a:rPr>
              <a:t> social network </a:t>
            </a:r>
            <a:r>
              <a:rPr lang="en-GB" b="1" dirty="0" err="1">
                <a:solidFill>
                  <a:srgbClr val="3F3F3F"/>
                </a:solidFill>
              </a:rPr>
              <a:t>aziendali</a:t>
            </a:r>
            <a:r>
              <a:rPr lang="en-GB" b="1" dirty="0">
                <a:solidFill>
                  <a:srgbClr val="3F3F3F"/>
                </a:solidFill>
              </a:rPr>
              <a:t>.</a:t>
            </a:r>
            <a:r>
              <a:rPr lang="en-GB" dirty="0">
                <a:solidFill>
                  <a:srgbClr val="3F3F3F"/>
                </a:solidFill>
              </a:rPr>
              <a:t>
c) </a:t>
            </a:r>
            <a:r>
              <a:rPr lang="en-GB" dirty="0" err="1">
                <a:solidFill>
                  <a:srgbClr val="3F3F3F"/>
                </a:solidFill>
              </a:rPr>
              <a:t>Gestione</a:t>
            </a:r>
            <a:r>
              <a:rPr lang="en-GB" dirty="0">
                <a:solidFill>
                  <a:srgbClr val="3F3F3F"/>
                </a:solidFill>
              </a:rPr>
              <a:t> </a:t>
            </a:r>
            <a:r>
              <a:rPr lang="en-GB" dirty="0" err="1">
                <a:solidFill>
                  <a:srgbClr val="3F3F3F"/>
                </a:solidFill>
              </a:rPr>
              <a:t>dei</a:t>
            </a:r>
            <a:r>
              <a:rPr lang="en-GB" dirty="0">
                <a:solidFill>
                  <a:srgbClr val="3F3F3F"/>
                </a:solidFill>
              </a:rPr>
              <a:t> </a:t>
            </a:r>
            <a:r>
              <a:rPr lang="en-GB" dirty="0" err="1">
                <a:solidFill>
                  <a:srgbClr val="3F3F3F"/>
                </a:solidFill>
              </a:rPr>
              <a:t>clienti</a:t>
            </a:r>
            <a:r>
              <a:rPr lang="en-GB" dirty="0">
                <a:solidFill>
                  <a:srgbClr val="3F3F3F"/>
                </a:solidFill>
              </a:rPr>
              <a:t> di </a:t>
            </a:r>
            <a:r>
              <a:rPr lang="en-GB" dirty="0" err="1">
                <a:solidFill>
                  <a:srgbClr val="3F3F3F"/>
                </a:solidFill>
              </a:rPr>
              <a:t>un’azienda</a:t>
            </a:r>
            <a:r>
              <a:rPr lang="en-GB" dirty="0">
                <a:solidFill>
                  <a:srgbClr val="3F3F3F"/>
                </a:solidFill>
              </a:rPr>
              <a:t>.
d) Tutte le </a:t>
            </a:r>
            <a:r>
              <a:rPr lang="en-GB" dirty="0" err="1">
                <a:solidFill>
                  <a:srgbClr val="3F3F3F"/>
                </a:solidFill>
              </a:rPr>
              <a:t>risposte</a:t>
            </a:r>
            <a:r>
              <a:rPr lang="en-GB" dirty="0">
                <a:solidFill>
                  <a:srgbClr val="3F3F3F"/>
                </a:solidFill>
              </a:rPr>
              <a:t> </a:t>
            </a:r>
            <a:r>
              <a:rPr lang="en-GB" dirty="0" err="1">
                <a:solidFill>
                  <a:srgbClr val="3F3F3F"/>
                </a:solidFill>
              </a:rPr>
              <a:t>sono</a:t>
            </a:r>
            <a:r>
              <a:rPr lang="en-GB" dirty="0">
                <a:solidFill>
                  <a:srgbClr val="3F3F3F"/>
                </a:solidFill>
              </a:rPr>
              <a:t> </a:t>
            </a:r>
            <a:r>
              <a:rPr lang="en-GB" dirty="0" err="1">
                <a:solidFill>
                  <a:srgbClr val="3F3F3F"/>
                </a:solidFill>
              </a:rPr>
              <a:t>corrette</a:t>
            </a:r>
            <a:r>
              <a:rPr lang="en-GB" dirty="0">
                <a:solidFill>
                  <a:srgbClr val="3F3F3F"/>
                </a:solidFill>
              </a:rPr>
              <a:t>.
 </a:t>
            </a:r>
            <a:endParaRPr dirty="0"/>
          </a:p>
        </p:txBody>
      </p:sp>
      <p:sp>
        <p:nvSpPr>
          <p:cNvPr id="461" name="Google Shape;461;p34"/>
          <p:cNvSpPr txBox="1"/>
          <p:nvPr/>
        </p:nvSpPr>
        <p:spPr>
          <a:xfrm>
            <a:off x="4716016" y="1766004"/>
            <a:ext cx="3528392" cy="2528547"/>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GB" b="1" dirty="0" err="1">
                <a:solidFill>
                  <a:srgbClr val="3F3F3F"/>
                </a:solidFill>
              </a:rPr>
              <a:t>Domanda</a:t>
            </a:r>
            <a:r>
              <a:rPr lang="en-GB" b="1" dirty="0">
                <a:solidFill>
                  <a:srgbClr val="3F3F3F"/>
                </a:solidFill>
              </a:rPr>
              <a:t> 5: </a:t>
            </a:r>
            <a:r>
              <a:rPr lang="en-GB" dirty="0">
                <a:solidFill>
                  <a:srgbClr val="3F3F3F"/>
                </a:solidFill>
              </a:rPr>
              <a:t>In che modo i social media </a:t>
            </a:r>
            <a:r>
              <a:rPr lang="en-GB" dirty="0" err="1">
                <a:solidFill>
                  <a:srgbClr val="3F3F3F"/>
                </a:solidFill>
              </a:rPr>
              <a:t>possono</a:t>
            </a:r>
            <a:r>
              <a:rPr lang="en-GB" dirty="0">
                <a:solidFill>
                  <a:srgbClr val="3F3F3F"/>
                </a:solidFill>
              </a:rPr>
              <a:t> </a:t>
            </a:r>
            <a:r>
              <a:rPr lang="en-GB" dirty="0" err="1">
                <a:solidFill>
                  <a:srgbClr val="3F3F3F"/>
                </a:solidFill>
              </a:rPr>
              <a:t>aiutarti</a:t>
            </a:r>
            <a:r>
              <a:rPr lang="en-GB" dirty="0">
                <a:solidFill>
                  <a:srgbClr val="3F3F3F"/>
                </a:solidFill>
              </a:rPr>
              <a:t>?
</a:t>
            </a:r>
            <a:endParaRPr sz="1400" b="0" dirty="0">
              <a:solidFill>
                <a:srgbClr val="3F3F3F"/>
              </a:solidFill>
              <a:latin typeface="Arial"/>
              <a:ea typeface="Arial"/>
              <a:cs typeface="Arial"/>
              <a:sym typeface="Arial"/>
            </a:endParaRPr>
          </a:p>
          <a:p>
            <a:pPr lvl="0">
              <a:spcBef>
                <a:spcPts val="280"/>
              </a:spcBef>
              <a:buClr>
                <a:srgbClr val="3F3F3F"/>
              </a:buClr>
              <a:buSzPts val="1400"/>
            </a:pPr>
            <a:r>
              <a:rPr lang="en-GB" dirty="0">
                <a:solidFill>
                  <a:srgbClr val="3F3F3F"/>
                </a:solidFill>
              </a:rPr>
              <a:t>a) </a:t>
            </a:r>
            <a:r>
              <a:rPr lang="en-GB" dirty="0" err="1">
                <a:solidFill>
                  <a:srgbClr val="3F3F3F"/>
                </a:solidFill>
              </a:rPr>
              <a:t>Trovare</a:t>
            </a:r>
            <a:r>
              <a:rPr lang="en-GB" dirty="0">
                <a:solidFill>
                  <a:srgbClr val="3F3F3F"/>
                </a:solidFill>
              </a:rPr>
              <a:t> un </a:t>
            </a:r>
            <a:r>
              <a:rPr lang="en-GB" dirty="0" err="1">
                <a:solidFill>
                  <a:srgbClr val="3F3F3F"/>
                </a:solidFill>
              </a:rPr>
              <a:t>lavoro</a:t>
            </a:r>
            <a:r>
              <a:rPr lang="en-GB" dirty="0">
                <a:solidFill>
                  <a:srgbClr val="3F3F3F"/>
                </a:solidFill>
              </a:rPr>
              <a:t>.
b) </a:t>
            </a:r>
            <a:r>
              <a:rPr lang="en-GB" dirty="0" err="1">
                <a:solidFill>
                  <a:srgbClr val="3F3F3F"/>
                </a:solidFill>
              </a:rPr>
              <a:t>Tenersi</a:t>
            </a:r>
            <a:r>
              <a:rPr lang="en-GB" dirty="0">
                <a:solidFill>
                  <a:srgbClr val="3F3F3F"/>
                </a:solidFill>
              </a:rPr>
              <a:t> in </a:t>
            </a:r>
            <a:r>
              <a:rPr lang="en-GB" dirty="0" err="1">
                <a:solidFill>
                  <a:srgbClr val="3F3F3F"/>
                </a:solidFill>
              </a:rPr>
              <a:t>contatto</a:t>
            </a:r>
            <a:r>
              <a:rPr lang="en-GB" dirty="0">
                <a:solidFill>
                  <a:srgbClr val="3F3F3F"/>
                </a:solidFill>
              </a:rPr>
              <a:t> con un </a:t>
            </a:r>
            <a:r>
              <a:rPr lang="en-GB" dirty="0" err="1">
                <a:solidFill>
                  <a:srgbClr val="3F3F3F"/>
                </a:solidFill>
              </a:rPr>
              <a:t>amico</a:t>
            </a:r>
            <a:r>
              <a:rPr lang="en-GB" dirty="0">
                <a:solidFill>
                  <a:srgbClr val="3F3F3F"/>
                </a:solidFill>
              </a:rPr>
              <a:t> in un </a:t>
            </a:r>
            <a:r>
              <a:rPr lang="en-GB" dirty="0" err="1">
                <a:solidFill>
                  <a:srgbClr val="3F3F3F"/>
                </a:solidFill>
              </a:rPr>
              <a:t>altro</a:t>
            </a:r>
            <a:r>
              <a:rPr lang="en-GB" dirty="0">
                <a:solidFill>
                  <a:srgbClr val="3F3F3F"/>
                </a:solidFill>
              </a:rPr>
              <a:t> </a:t>
            </a:r>
            <a:r>
              <a:rPr lang="en-GB" dirty="0" err="1">
                <a:solidFill>
                  <a:srgbClr val="3F3F3F"/>
                </a:solidFill>
              </a:rPr>
              <a:t>paese</a:t>
            </a:r>
            <a:r>
              <a:rPr lang="en-GB" dirty="0">
                <a:solidFill>
                  <a:srgbClr val="3F3F3F"/>
                </a:solidFill>
              </a:rPr>
              <a:t>.
c) </a:t>
            </a:r>
            <a:r>
              <a:rPr lang="en-GB" dirty="0" err="1">
                <a:solidFill>
                  <a:srgbClr val="3F3F3F"/>
                </a:solidFill>
              </a:rPr>
              <a:t>Stabilire</a:t>
            </a:r>
            <a:r>
              <a:rPr lang="en-GB" dirty="0">
                <a:solidFill>
                  <a:srgbClr val="3F3F3F"/>
                </a:solidFill>
              </a:rPr>
              <a:t> </a:t>
            </a:r>
            <a:r>
              <a:rPr lang="en-GB" dirty="0" err="1">
                <a:solidFill>
                  <a:srgbClr val="3F3F3F"/>
                </a:solidFill>
              </a:rPr>
              <a:t>contatti</a:t>
            </a:r>
            <a:r>
              <a:rPr lang="en-GB" dirty="0">
                <a:solidFill>
                  <a:srgbClr val="3F3F3F"/>
                </a:solidFill>
              </a:rPr>
              <a:t> </a:t>
            </a:r>
            <a:r>
              <a:rPr lang="en-GB" dirty="0" err="1">
                <a:solidFill>
                  <a:srgbClr val="3F3F3F"/>
                </a:solidFill>
              </a:rPr>
              <a:t>professionali</a:t>
            </a:r>
            <a:r>
              <a:rPr lang="en-GB" dirty="0">
                <a:solidFill>
                  <a:srgbClr val="3F3F3F"/>
                </a:solidFill>
              </a:rPr>
              <a:t> (networking).
</a:t>
            </a:r>
            <a:r>
              <a:rPr lang="en-GB" b="1" dirty="0">
                <a:solidFill>
                  <a:srgbClr val="3F3F3F"/>
                </a:solidFill>
              </a:rPr>
              <a:t>d) Tutte le </a:t>
            </a:r>
            <a:r>
              <a:rPr lang="en-GB" b="1" dirty="0" err="1">
                <a:solidFill>
                  <a:srgbClr val="3F3F3F"/>
                </a:solidFill>
              </a:rPr>
              <a:t>risposte</a:t>
            </a:r>
            <a:r>
              <a:rPr lang="en-GB" b="1" dirty="0">
                <a:solidFill>
                  <a:srgbClr val="3F3F3F"/>
                </a:solidFill>
              </a:rPr>
              <a:t> </a:t>
            </a:r>
            <a:r>
              <a:rPr lang="en-GB" b="1" dirty="0" err="1">
                <a:solidFill>
                  <a:srgbClr val="3F3F3F"/>
                </a:solidFill>
              </a:rPr>
              <a:t>sono</a:t>
            </a:r>
            <a:r>
              <a:rPr lang="en-GB" b="1" dirty="0">
                <a:solidFill>
                  <a:srgbClr val="3F3F3F"/>
                </a:solidFill>
              </a:rPr>
              <a:t> </a:t>
            </a:r>
            <a:r>
              <a:rPr lang="en-GB" b="1" dirty="0" err="1">
                <a:solidFill>
                  <a:srgbClr val="3F3F3F"/>
                </a:solidFill>
              </a:rPr>
              <a:t>corrette</a:t>
            </a:r>
            <a:r>
              <a:rPr lang="en-GB" b="1" dirty="0">
                <a:solidFill>
                  <a:srgbClr val="3F3F3F"/>
                </a:solidFill>
              </a:rPr>
              <a:t>.</a:t>
            </a:r>
            <a:r>
              <a:rPr lang="en-GB" dirty="0">
                <a:solidFill>
                  <a:srgbClr val="3F3F3F"/>
                </a:solidFill>
              </a:rPr>
              <a:t>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5"/>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3200"/>
            </a:pPr>
            <a:r>
              <a:rPr lang="en-GB" sz="3200" dirty="0" err="1"/>
              <a:t>Riassumendo</a:t>
            </a:r>
            <a:endParaRPr sz="3200" dirty="0"/>
          </a:p>
        </p:txBody>
      </p:sp>
      <p:grpSp>
        <p:nvGrpSpPr>
          <p:cNvPr id="467" name="Google Shape;467;p35"/>
          <p:cNvGrpSpPr/>
          <p:nvPr/>
        </p:nvGrpSpPr>
        <p:grpSpPr>
          <a:xfrm>
            <a:off x="3583892" y="1752851"/>
            <a:ext cx="900000" cy="900000"/>
            <a:chOff x="3563888" y="1923678"/>
            <a:chExt cx="900000" cy="900000"/>
          </a:xfrm>
        </p:grpSpPr>
        <p:sp>
          <p:nvSpPr>
            <p:cNvPr id="468" name="Google Shape;468;p35"/>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9" name="Google Shape;469;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0" name="Google Shape;470;p35"/>
          <p:cNvGrpSpPr/>
          <p:nvPr/>
        </p:nvGrpSpPr>
        <p:grpSpPr>
          <a:xfrm rot="5400000">
            <a:off x="4594682" y="1500851"/>
            <a:ext cx="1152000" cy="1152000"/>
            <a:chOff x="3563888" y="1923678"/>
            <a:chExt cx="900000" cy="900000"/>
          </a:xfrm>
        </p:grpSpPr>
        <p:sp>
          <p:nvSpPr>
            <p:cNvPr id="471" name="Google Shape;471;p35"/>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2" name="Google Shape;472;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3" name="Google Shape;473;p35"/>
          <p:cNvGrpSpPr/>
          <p:nvPr/>
        </p:nvGrpSpPr>
        <p:grpSpPr>
          <a:xfrm rot="10800000">
            <a:off x="4594682" y="2765140"/>
            <a:ext cx="720000" cy="720000"/>
            <a:chOff x="3563888" y="1923678"/>
            <a:chExt cx="900000" cy="900000"/>
          </a:xfrm>
        </p:grpSpPr>
        <p:sp>
          <p:nvSpPr>
            <p:cNvPr id="474" name="Google Shape;474;p35"/>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5" name="Google Shape;475;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76" name="Google Shape;476;p35"/>
          <p:cNvGrpSpPr/>
          <p:nvPr/>
        </p:nvGrpSpPr>
        <p:grpSpPr>
          <a:xfrm rot="-5400000">
            <a:off x="3475859" y="2765141"/>
            <a:ext cx="1008033" cy="1008033"/>
            <a:chOff x="3563888" y="1923678"/>
            <a:chExt cx="900000" cy="900000"/>
          </a:xfrm>
        </p:grpSpPr>
        <p:sp>
          <p:nvSpPr>
            <p:cNvPr id="477" name="Google Shape;477;p35"/>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8" name="Google Shape;478;p35"/>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79" name="Google Shape;479;p35"/>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480" name="Google Shape;480;p35"/>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481" name="Google Shape;481;p35"/>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482" name="Google Shape;482;p35"/>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sp>
        <p:nvSpPr>
          <p:cNvPr id="483" name="Google Shape;483;p35"/>
          <p:cNvSpPr/>
          <p:nvPr/>
        </p:nvSpPr>
        <p:spPr>
          <a:xfrm>
            <a:off x="3698714" y="1863598"/>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35"/>
          <p:cNvSpPr/>
          <p:nvPr/>
        </p:nvSpPr>
        <p:spPr>
          <a:xfrm rot="2700000">
            <a:off x="3674803" y="3244507"/>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5" name="Google Shape;485;p35"/>
          <p:cNvSpPr/>
          <p:nvPr/>
        </p:nvSpPr>
        <p:spPr>
          <a:xfrm>
            <a:off x="5201489" y="1682116"/>
            <a:ext cx="391466" cy="39473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6" name="Google Shape;486;p35"/>
          <p:cNvSpPr/>
          <p:nvPr/>
        </p:nvSpPr>
        <p:spPr>
          <a:xfrm>
            <a:off x="4914910" y="3155788"/>
            <a:ext cx="295178" cy="226737"/>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87" name="Google Shape;487;p35"/>
          <p:cNvGrpSpPr/>
          <p:nvPr/>
        </p:nvGrpSpPr>
        <p:grpSpPr>
          <a:xfrm>
            <a:off x="251521" y="1419622"/>
            <a:ext cx="2798114" cy="1601981"/>
            <a:chOff x="803640" y="3362835"/>
            <a:chExt cx="2059657" cy="1601981"/>
          </a:xfrm>
        </p:grpSpPr>
        <p:sp>
          <p:nvSpPr>
            <p:cNvPr id="488" name="Google Shape;488;p35"/>
            <p:cNvSpPr txBox="1"/>
            <p:nvPr/>
          </p:nvSpPr>
          <p:spPr>
            <a:xfrm>
              <a:off x="803640" y="3579862"/>
              <a:ext cx="2059657" cy="1384954"/>
            </a:xfrm>
            <a:prstGeom prst="rect">
              <a:avLst/>
            </a:prstGeom>
            <a:noFill/>
            <a:ln>
              <a:noFill/>
            </a:ln>
          </p:spPr>
          <p:txBody>
            <a:bodyPr spcFirstLastPara="1" wrap="square" lIns="91425" tIns="45700" rIns="91425" bIns="45700" anchor="t" anchorCtr="0">
              <a:spAutoFit/>
            </a:bodyPr>
            <a:lstStyle/>
            <a:p>
              <a:pPr lvl="0" algn="r"/>
              <a:r>
                <a:rPr lang="en-GB" sz="1200" dirty="0">
                  <a:solidFill>
                    <a:srgbClr val="3F3F3F"/>
                  </a:solidFill>
                </a:rPr>
                <a:t>I social network </a:t>
              </a:r>
              <a:r>
                <a:rPr lang="en-GB" sz="1200" dirty="0" err="1">
                  <a:solidFill>
                    <a:srgbClr val="3F3F3F"/>
                  </a:solidFill>
                </a:rPr>
                <a:t>possono</a:t>
              </a:r>
              <a:r>
                <a:rPr lang="en-GB" sz="1200" dirty="0">
                  <a:solidFill>
                    <a:srgbClr val="3F3F3F"/>
                  </a:solidFill>
                </a:rPr>
                <a:t> </a:t>
              </a:r>
              <a:r>
                <a:rPr lang="en-GB" sz="1200" dirty="0" err="1">
                  <a:solidFill>
                    <a:srgbClr val="3F3F3F"/>
                  </a:solidFill>
                </a:rPr>
                <a:t>essere</a:t>
              </a:r>
              <a:r>
                <a:rPr lang="en-GB" sz="1200" dirty="0">
                  <a:solidFill>
                    <a:srgbClr val="3F3F3F"/>
                  </a:solidFill>
                </a:rPr>
                <a:t> </a:t>
              </a:r>
              <a:r>
                <a:rPr lang="en-GB" sz="1200" dirty="0" err="1">
                  <a:solidFill>
                    <a:srgbClr val="3F3F3F"/>
                  </a:solidFill>
                </a:rPr>
                <a:t>utilizzati</a:t>
              </a:r>
              <a:r>
                <a:rPr lang="en-GB" sz="1200" dirty="0">
                  <a:solidFill>
                    <a:srgbClr val="3F3F3F"/>
                  </a:solidFill>
                </a:rPr>
                <a:t> per </a:t>
              </a:r>
              <a:r>
                <a:rPr lang="en-GB" sz="1200" dirty="0" err="1">
                  <a:solidFill>
                    <a:srgbClr val="3F3F3F"/>
                  </a:solidFill>
                </a:rPr>
                <a:t>ogni</a:t>
              </a:r>
              <a:r>
                <a:rPr lang="en-GB" sz="1200" dirty="0">
                  <a:solidFill>
                    <a:srgbClr val="3F3F3F"/>
                  </a:solidFill>
                </a:rPr>
                <a:t> </a:t>
              </a:r>
              <a:r>
                <a:rPr lang="en-GB" sz="1200" dirty="0" err="1">
                  <a:solidFill>
                    <a:srgbClr val="3F3F3F"/>
                  </a:solidFill>
                </a:rPr>
                <a:t>sorta</a:t>
              </a:r>
              <a:r>
                <a:rPr lang="en-GB" sz="1200" dirty="0">
                  <a:solidFill>
                    <a:srgbClr val="3F3F3F"/>
                  </a:solidFill>
                </a:rPr>
                <a:t> di </a:t>
              </a:r>
              <a:r>
                <a:rPr lang="en-GB" sz="1200" dirty="0" err="1">
                  <a:solidFill>
                    <a:srgbClr val="3F3F3F"/>
                  </a:solidFill>
                </a:rPr>
                <a:t>cose</a:t>
              </a:r>
              <a:r>
                <a:rPr lang="en-GB" sz="1200" dirty="0">
                  <a:solidFill>
                    <a:srgbClr val="3F3F3F"/>
                  </a:solidFill>
                </a:rPr>
                <a:t>: </a:t>
              </a:r>
              <a:r>
                <a:rPr lang="en-GB" sz="1200" dirty="0" err="1">
                  <a:solidFill>
                    <a:srgbClr val="3F3F3F"/>
                  </a:solidFill>
                </a:rPr>
                <a:t>intrattenimento</a:t>
              </a:r>
              <a:r>
                <a:rPr lang="en-GB" sz="1200" dirty="0">
                  <a:solidFill>
                    <a:srgbClr val="3F3F3F"/>
                  </a:solidFill>
                </a:rPr>
                <a:t> (Twitch, YouTube), </a:t>
              </a:r>
              <a:r>
                <a:rPr lang="en-GB" sz="1200" dirty="0" err="1">
                  <a:solidFill>
                    <a:srgbClr val="3F3F3F"/>
                  </a:solidFill>
                </a:rPr>
                <a:t>contatti</a:t>
              </a:r>
              <a:r>
                <a:rPr lang="en-GB" sz="1200" dirty="0">
                  <a:solidFill>
                    <a:srgbClr val="3F3F3F"/>
                  </a:solidFill>
                </a:rPr>
                <a:t> di </a:t>
              </a:r>
              <a:r>
                <a:rPr lang="en-GB" sz="1200" dirty="0" err="1">
                  <a:solidFill>
                    <a:srgbClr val="3F3F3F"/>
                  </a:solidFill>
                </a:rPr>
                <a:t>persone</a:t>
              </a:r>
              <a:r>
                <a:rPr lang="en-GB" sz="1200" dirty="0">
                  <a:solidFill>
                    <a:srgbClr val="3F3F3F"/>
                  </a:solidFill>
                </a:rPr>
                <a:t> (Facebook), </a:t>
              </a:r>
              <a:r>
                <a:rPr lang="en-GB" sz="1200" dirty="0" err="1">
                  <a:solidFill>
                    <a:srgbClr val="3F3F3F"/>
                  </a:solidFill>
                </a:rPr>
                <a:t>contatti</a:t>
              </a:r>
              <a:r>
                <a:rPr lang="en-GB" sz="1200" dirty="0">
                  <a:solidFill>
                    <a:srgbClr val="3F3F3F"/>
                  </a:solidFill>
                </a:rPr>
                <a:t> </a:t>
              </a:r>
              <a:r>
                <a:rPr lang="en-GB" sz="1200" dirty="0" err="1">
                  <a:solidFill>
                    <a:srgbClr val="3F3F3F"/>
                  </a:solidFill>
                </a:rPr>
                <a:t>professionali</a:t>
              </a:r>
              <a:r>
                <a:rPr lang="en-GB" sz="1200" dirty="0">
                  <a:solidFill>
                    <a:srgbClr val="3F3F3F"/>
                  </a:solidFill>
                </a:rPr>
                <a:t> (LinkedIn), </a:t>
              </a:r>
              <a:r>
                <a:rPr lang="en-GB" sz="1200" dirty="0" err="1">
                  <a:solidFill>
                    <a:srgbClr val="3F3F3F"/>
                  </a:solidFill>
                </a:rPr>
                <a:t>ricerca</a:t>
              </a:r>
              <a:r>
                <a:rPr lang="en-GB" sz="1200" dirty="0">
                  <a:solidFill>
                    <a:srgbClr val="3F3F3F"/>
                  </a:solidFill>
                </a:rPr>
                <a:t> di hotel (TripAdvisor)... 
</a:t>
              </a:r>
              <a:endParaRPr sz="1200" dirty="0">
                <a:solidFill>
                  <a:srgbClr val="3F3F3F"/>
                </a:solidFill>
                <a:latin typeface="Arial"/>
                <a:ea typeface="Arial"/>
                <a:cs typeface="Arial"/>
                <a:sym typeface="Arial"/>
              </a:endParaRPr>
            </a:p>
          </p:txBody>
        </p:sp>
        <p:sp>
          <p:nvSpPr>
            <p:cNvPr id="489" name="Google Shape;489;p35"/>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lgn="r"/>
              <a:r>
                <a:rPr lang="en-GB" sz="1200" b="1" dirty="0">
                  <a:solidFill>
                    <a:srgbClr val="3F3F3F"/>
                  </a:solidFill>
                </a:rPr>
                <a:t>I social media
</a:t>
              </a:r>
              <a:endParaRPr sz="1200" b="1" dirty="0">
                <a:solidFill>
                  <a:srgbClr val="3F3F3F"/>
                </a:solidFill>
                <a:latin typeface="Arial"/>
                <a:ea typeface="Arial"/>
                <a:cs typeface="Arial"/>
                <a:sym typeface="Arial"/>
              </a:endParaRPr>
            </a:p>
          </p:txBody>
        </p:sp>
      </p:grpSp>
      <p:grpSp>
        <p:nvGrpSpPr>
          <p:cNvPr id="490" name="Google Shape;490;p35"/>
          <p:cNvGrpSpPr/>
          <p:nvPr/>
        </p:nvGrpSpPr>
        <p:grpSpPr>
          <a:xfrm>
            <a:off x="179513" y="3219822"/>
            <a:ext cx="2870122" cy="1232649"/>
            <a:chOff x="803640" y="3362835"/>
            <a:chExt cx="2059657" cy="1232649"/>
          </a:xfrm>
        </p:grpSpPr>
        <p:sp>
          <p:nvSpPr>
            <p:cNvPr id="491" name="Google Shape;491;p35"/>
            <p:cNvSpPr txBox="1"/>
            <p:nvPr/>
          </p:nvSpPr>
          <p:spPr>
            <a:xfrm>
              <a:off x="803640" y="3579862"/>
              <a:ext cx="2059657" cy="1015622"/>
            </a:xfrm>
            <a:prstGeom prst="rect">
              <a:avLst/>
            </a:prstGeom>
            <a:noFill/>
            <a:ln>
              <a:noFill/>
            </a:ln>
          </p:spPr>
          <p:txBody>
            <a:bodyPr spcFirstLastPara="1" wrap="square" lIns="91425" tIns="45700" rIns="91425" bIns="45700" anchor="t" anchorCtr="0">
              <a:spAutoFit/>
            </a:bodyPr>
            <a:lstStyle/>
            <a:p>
              <a:pPr lvl="0" algn="r"/>
              <a:r>
                <a:rPr lang="en-GB" sz="1200" dirty="0">
                  <a:solidFill>
                    <a:srgbClr val="3F3F3F"/>
                  </a:solidFill>
                </a:rPr>
                <a:t>I social network </a:t>
              </a:r>
              <a:r>
                <a:rPr lang="en-GB" sz="1200" dirty="0" err="1">
                  <a:solidFill>
                    <a:srgbClr val="3F3F3F"/>
                  </a:solidFill>
                </a:rPr>
                <a:t>hanno</a:t>
              </a:r>
              <a:r>
                <a:rPr lang="en-GB" sz="1200" dirty="0">
                  <a:solidFill>
                    <a:srgbClr val="3F3F3F"/>
                  </a:solidFill>
                </a:rPr>
                <a:t> un </a:t>
              </a:r>
              <a:r>
                <a:rPr lang="en-GB" sz="1200" dirty="0" err="1">
                  <a:solidFill>
                    <a:srgbClr val="3F3F3F"/>
                  </a:solidFill>
                </a:rPr>
                <a:t>lato</a:t>
              </a:r>
              <a:r>
                <a:rPr lang="en-GB" sz="1200" dirty="0">
                  <a:solidFill>
                    <a:srgbClr val="3F3F3F"/>
                  </a:solidFill>
                </a:rPr>
                <a:t> </a:t>
              </a:r>
              <a:r>
                <a:rPr lang="en-GB" sz="1200" dirty="0" err="1">
                  <a:solidFill>
                    <a:srgbClr val="3F3F3F"/>
                  </a:solidFill>
                </a:rPr>
                <a:t>oscuro</a:t>
              </a:r>
              <a:r>
                <a:rPr lang="en-GB" sz="1200" dirty="0">
                  <a:solidFill>
                    <a:srgbClr val="3F3F3F"/>
                  </a:solidFill>
                </a:rPr>
                <a:t>, dove ci </a:t>
              </a:r>
              <a:r>
                <a:rPr lang="en-GB" sz="1200" dirty="0" err="1">
                  <a:solidFill>
                    <a:srgbClr val="3F3F3F"/>
                  </a:solidFill>
                </a:rPr>
                <a:t>sono</a:t>
              </a:r>
              <a:r>
                <a:rPr lang="en-GB" sz="1200" dirty="0">
                  <a:solidFill>
                    <a:srgbClr val="3F3F3F"/>
                  </a:solidFill>
                </a:rPr>
                <a:t> </a:t>
              </a:r>
              <a:r>
                <a:rPr lang="en-GB" sz="1200" dirty="0" err="1">
                  <a:solidFill>
                    <a:srgbClr val="3F3F3F"/>
                  </a:solidFill>
                </a:rPr>
                <a:t>pericoli</a:t>
              </a:r>
              <a:r>
                <a:rPr lang="en-GB" sz="1200" dirty="0">
                  <a:solidFill>
                    <a:srgbClr val="3F3F3F"/>
                  </a:solidFill>
                </a:rPr>
                <a:t> da </a:t>
              </a:r>
              <a:r>
                <a:rPr lang="en-GB" sz="1200" dirty="0" err="1">
                  <a:solidFill>
                    <a:srgbClr val="3F3F3F"/>
                  </a:solidFill>
                </a:rPr>
                <a:t>evitare</a:t>
              </a:r>
              <a:r>
                <a:rPr lang="en-GB" sz="1200" dirty="0">
                  <a:solidFill>
                    <a:srgbClr val="3F3F3F"/>
                  </a:solidFill>
                </a:rPr>
                <a:t>, come la </a:t>
              </a:r>
              <a:r>
                <a:rPr lang="en-GB" sz="1200" dirty="0" err="1">
                  <a:solidFill>
                    <a:srgbClr val="3F3F3F"/>
                  </a:solidFill>
                </a:rPr>
                <a:t>dipendenza</a:t>
              </a:r>
              <a:r>
                <a:rPr lang="en-GB" sz="1200" dirty="0">
                  <a:solidFill>
                    <a:srgbClr val="3F3F3F"/>
                  </a:solidFill>
                </a:rPr>
                <a:t> o la </a:t>
              </a:r>
              <a:r>
                <a:rPr lang="en-GB" sz="1200" dirty="0" err="1">
                  <a:solidFill>
                    <a:srgbClr val="3F3F3F"/>
                  </a:solidFill>
                </a:rPr>
                <a:t>distorsione</a:t>
              </a:r>
              <a:r>
                <a:rPr lang="en-GB" sz="1200" dirty="0">
                  <a:solidFill>
                    <a:srgbClr val="3F3F3F"/>
                  </a:solidFill>
                </a:rPr>
                <a:t> </a:t>
              </a:r>
              <a:r>
                <a:rPr lang="en-GB" sz="1200" dirty="0" err="1">
                  <a:solidFill>
                    <a:srgbClr val="3F3F3F"/>
                  </a:solidFill>
                </a:rPr>
                <a:t>della</a:t>
              </a:r>
              <a:r>
                <a:rPr lang="en-GB" sz="1200" dirty="0">
                  <a:solidFill>
                    <a:srgbClr val="3F3F3F"/>
                  </a:solidFill>
                </a:rPr>
                <a:t> </a:t>
              </a:r>
              <a:r>
                <a:rPr lang="en-GB" sz="1200" dirty="0" err="1">
                  <a:solidFill>
                    <a:srgbClr val="3F3F3F"/>
                  </a:solidFill>
                </a:rPr>
                <a:t>realtà</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492" name="Google Shape;492;p35"/>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lgn="r"/>
              <a:r>
                <a:rPr lang="en-GB" sz="1200" b="1" dirty="0">
                  <a:solidFill>
                    <a:srgbClr val="3F3F3F"/>
                  </a:solidFill>
                </a:rPr>
                <a:t>Il </a:t>
              </a:r>
              <a:r>
                <a:rPr lang="en-GB" sz="1200" b="1" dirty="0" err="1">
                  <a:solidFill>
                    <a:srgbClr val="3F3F3F"/>
                  </a:solidFill>
                </a:rPr>
                <a:t>lato</a:t>
              </a:r>
              <a:r>
                <a:rPr lang="en-GB" sz="1200" b="1" dirty="0">
                  <a:solidFill>
                    <a:srgbClr val="3F3F3F"/>
                  </a:solidFill>
                </a:rPr>
                <a:t> </a:t>
              </a:r>
              <a:r>
                <a:rPr lang="en-GB" sz="1200" b="1" dirty="0" err="1">
                  <a:solidFill>
                    <a:srgbClr val="3F3F3F"/>
                  </a:solidFill>
                </a:rPr>
                <a:t>nascosto</a:t>
              </a:r>
              <a:r>
                <a:rPr lang="en-GB" sz="1200" b="1" dirty="0">
                  <a:solidFill>
                    <a:srgbClr val="3F3F3F"/>
                  </a:solidFill>
                </a:rPr>
                <a:t> </a:t>
              </a:r>
              <a:r>
                <a:rPr lang="en-GB" sz="1200" b="1" dirty="0" err="1">
                  <a:solidFill>
                    <a:srgbClr val="3F3F3F"/>
                  </a:solidFill>
                </a:rPr>
                <a:t>dei</a:t>
              </a:r>
              <a:r>
                <a:rPr lang="en-GB" sz="1200" b="1" dirty="0">
                  <a:solidFill>
                    <a:srgbClr val="3F3F3F"/>
                  </a:solidFill>
                </a:rPr>
                <a:t> social media
</a:t>
              </a:r>
              <a:endParaRPr sz="1200" b="1" dirty="0">
                <a:solidFill>
                  <a:srgbClr val="3F3F3F"/>
                </a:solidFill>
                <a:latin typeface="Arial"/>
                <a:ea typeface="Arial"/>
                <a:cs typeface="Arial"/>
                <a:sym typeface="Arial"/>
              </a:endParaRPr>
            </a:p>
          </p:txBody>
        </p:sp>
      </p:grpSp>
      <p:grpSp>
        <p:nvGrpSpPr>
          <p:cNvPr id="493" name="Google Shape;493;p35"/>
          <p:cNvGrpSpPr/>
          <p:nvPr/>
        </p:nvGrpSpPr>
        <p:grpSpPr>
          <a:xfrm>
            <a:off x="6084168" y="1419622"/>
            <a:ext cx="2880320" cy="1601981"/>
            <a:chOff x="803640" y="3362835"/>
            <a:chExt cx="2059657" cy="1601981"/>
          </a:xfrm>
        </p:grpSpPr>
        <p:sp>
          <p:nvSpPr>
            <p:cNvPr id="494" name="Google Shape;494;p35"/>
            <p:cNvSpPr txBox="1"/>
            <p:nvPr/>
          </p:nvSpPr>
          <p:spPr>
            <a:xfrm>
              <a:off x="803640" y="3579862"/>
              <a:ext cx="2059657" cy="1384954"/>
            </a:xfrm>
            <a:prstGeom prst="rect">
              <a:avLst/>
            </a:prstGeom>
            <a:noFill/>
            <a:ln>
              <a:noFill/>
            </a:ln>
          </p:spPr>
          <p:txBody>
            <a:bodyPr spcFirstLastPara="1" wrap="square" lIns="91425" tIns="45700" rIns="91425" bIns="45700" anchor="t" anchorCtr="0">
              <a:spAutoFit/>
            </a:bodyPr>
            <a:lstStyle/>
            <a:p>
              <a:pPr lvl="0"/>
              <a:r>
                <a:rPr lang="en-GB" sz="1200" dirty="0">
                  <a:solidFill>
                    <a:srgbClr val="3F3F3F"/>
                  </a:solidFill>
                </a:rPr>
                <a:t>I social network </a:t>
              </a:r>
              <a:r>
                <a:rPr lang="en-GB" sz="1200" dirty="0" err="1">
                  <a:solidFill>
                    <a:srgbClr val="3F3F3F"/>
                  </a:solidFill>
                </a:rPr>
                <a:t>possono</a:t>
              </a:r>
              <a:r>
                <a:rPr lang="en-GB" sz="1200" dirty="0">
                  <a:solidFill>
                    <a:srgbClr val="3F3F3F"/>
                  </a:solidFill>
                </a:rPr>
                <a:t> </a:t>
              </a:r>
              <a:r>
                <a:rPr lang="en-GB" sz="1200" dirty="0" err="1">
                  <a:solidFill>
                    <a:srgbClr val="3F3F3F"/>
                  </a:solidFill>
                </a:rPr>
                <a:t>essere</a:t>
              </a:r>
              <a:r>
                <a:rPr lang="en-GB" sz="1200" dirty="0">
                  <a:solidFill>
                    <a:srgbClr val="3F3F3F"/>
                  </a:solidFill>
                </a:rPr>
                <a:t> per </a:t>
              </a:r>
              <a:r>
                <a:rPr lang="en-GB" sz="1200" dirty="0" err="1">
                  <a:solidFill>
                    <a:srgbClr val="3F3F3F"/>
                  </a:solidFill>
                </a:rPr>
                <a:t>uso</a:t>
              </a:r>
              <a:r>
                <a:rPr lang="en-GB" sz="1200" dirty="0">
                  <a:solidFill>
                    <a:srgbClr val="3F3F3F"/>
                  </a:solidFill>
                </a:rPr>
                <a:t> </a:t>
              </a:r>
              <a:r>
                <a:rPr lang="en-GB" sz="1200" dirty="0" err="1">
                  <a:solidFill>
                    <a:srgbClr val="3F3F3F"/>
                  </a:solidFill>
                </a:rPr>
                <a:t>personale</a:t>
              </a:r>
              <a:r>
                <a:rPr lang="en-GB" sz="1200" dirty="0">
                  <a:solidFill>
                    <a:srgbClr val="3F3F3F"/>
                  </a:solidFill>
                </a:rPr>
                <a:t>, per </a:t>
              </a:r>
              <a:r>
                <a:rPr lang="en-GB" sz="1200" dirty="0" err="1">
                  <a:solidFill>
                    <a:srgbClr val="3F3F3F"/>
                  </a:solidFill>
                </a:rPr>
                <a:t>uso</a:t>
              </a:r>
              <a:r>
                <a:rPr lang="en-GB" sz="1200" dirty="0">
                  <a:solidFill>
                    <a:srgbClr val="3F3F3F"/>
                  </a:solidFill>
                </a:rPr>
                <a:t> </a:t>
              </a:r>
              <a:r>
                <a:rPr lang="en-GB" sz="1200" dirty="0" err="1">
                  <a:solidFill>
                    <a:srgbClr val="3F3F3F"/>
                  </a:solidFill>
                </a:rPr>
                <a:t>aziendale</a:t>
              </a:r>
              <a:r>
                <a:rPr lang="en-GB" sz="1200" dirty="0">
                  <a:solidFill>
                    <a:srgbClr val="3F3F3F"/>
                  </a:solidFill>
                </a:rPr>
                <a:t> </a:t>
              </a:r>
              <a:r>
                <a:rPr lang="en-GB" sz="1200" dirty="0" err="1">
                  <a:solidFill>
                    <a:srgbClr val="3F3F3F"/>
                  </a:solidFill>
                </a:rPr>
                <a:t>attraverso</a:t>
              </a:r>
              <a:r>
                <a:rPr lang="en-GB" sz="1200" dirty="0">
                  <a:solidFill>
                    <a:srgbClr val="3F3F3F"/>
                  </a:solidFill>
                </a:rPr>
                <a:t> community manager che li </a:t>
              </a:r>
              <a:r>
                <a:rPr lang="en-GB" sz="1200" dirty="0" err="1">
                  <a:solidFill>
                    <a:srgbClr val="3F3F3F"/>
                  </a:solidFill>
                </a:rPr>
                <a:t>gestiscono</a:t>
              </a:r>
              <a:r>
                <a:rPr lang="en-GB" sz="1200" dirty="0">
                  <a:solidFill>
                    <a:srgbClr val="3F3F3F"/>
                  </a:solidFill>
                </a:rPr>
                <a:t>, e </a:t>
              </a:r>
              <a:r>
                <a:rPr lang="en-GB" sz="1200" dirty="0" err="1">
                  <a:solidFill>
                    <a:srgbClr val="3F3F3F"/>
                  </a:solidFill>
                </a:rPr>
                <a:t>possono</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diventare</a:t>
              </a:r>
              <a:r>
                <a:rPr lang="en-GB" sz="1200" dirty="0">
                  <a:solidFill>
                    <a:srgbClr val="3F3F3F"/>
                  </a:solidFill>
                </a:rPr>
                <a:t> un </a:t>
              </a:r>
              <a:r>
                <a:rPr lang="en-GB" sz="1200" dirty="0" err="1">
                  <a:solidFill>
                    <a:srgbClr val="3F3F3F"/>
                  </a:solidFill>
                </a:rPr>
                <a:t>lavoro</a:t>
              </a:r>
              <a:r>
                <a:rPr lang="en-GB" sz="1200" dirty="0">
                  <a:solidFill>
                    <a:srgbClr val="3F3F3F"/>
                  </a:solidFill>
                </a:rPr>
                <a:t>, come </a:t>
              </a:r>
              <a:r>
                <a:rPr lang="en-GB" sz="1200" dirty="0" err="1">
                  <a:solidFill>
                    <a:srgbClr val="3F3F3F"/>
                  </a:solidFill>
                </a:rPr>
                <a:t>nel</a:t>
              </a:r>
              <a:r>
                <a:rPr lang="en-GB" sz="1200" dirty="0">
                  <a:solidFill>
                    <a:srgbClr val="3F3F3F"/>
                  </a:solidFill>
                </a:rPr>
                <a:t> </a:t>
              </a:r>
              <a:r>
                <a:rPr lang="en-GB" sz="1200" dirty="0" err="1">
                  <a:solidFill>
                    <a:srgbClr val="3F3F3F"/>
                  </a:solidFill>
                </a:rPr>
                <a:t>caso</a:t>
              </a:r>
              <a:r>
                <a:rPr lang="en-GB" sz="1200" dirty="0">
                  <a:solidFill>
                    <a:srgbClr val="3F3F3F"/>
                  </a:solidFill>
                </a:rPr>
                <a:t> </a:t>
              </a:r>
              <a:r>
                <a:rPr lang="en-GB" sz="1200" dirty="0" err="1">
                  <a:solidFill>
                    <a:srgbClr val="3F3F3F"/>
                  </a:solidFill>
                </a:rPr>
                <a:t>degli</a:t>
              </a:r>
              <a:r>
                <a:rPr lang="en-GB" sz="1200" dirty="0">
                  <a:solidFill>
                    <a:srgbClr val="3F3F3F"/>
                  </a:solidFill>
                </a:rPr>
                <a:t> influencer.
</a:t>
              </a:r>
              <a:endParaRPr sz="1200" dirty="0">
                <a:solidFill>
                  <a:srgbClr val="3F3F3F"/>
                </a:solidFill>
                <a:latin typeface="Arial"/>
                <a:ea typeface="Arial"/>
                <a:cs typeface="Arial"/>
                <a:sym typeface="Arial"/>
              </a:endParaRPr>
            </a:p>
          </p:txBody>
        </p:sp>
        <p:sp>
          <p:nvSpPr>
            <p:cNvPr id="495" name="Google Shape;495;p35"/>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r>
                <a:rPr lang="en-GB" sz="1200" b="1" dirty="0" err="1">
                  <a:solidFill>
                    <a:srgbClr val="3F3F3F"/>
                  </a:solidFill>
                </a:rPr>
                <a:t>Usi</a:t>
              </a:r>
              <a:r>
                <a:rPr lang="en-GB" sz="1200" b="1" dirty="0">
                  <a:solidFill>
                    <a:srgbClr val="3F3F3F"/>
                  </a:solidFill>
                </a:rPr>
                <a:t> </a:t>
              </a:r>
              <a:r>
                <a:rPr lang="en-GB" sz="1200" b="1" dirty="0" err="1">
                  <a:solidFill>
                    <a:srgbClr val="3F3F3F"/>
                  </a:solidFill>
                </a:rPr>
                <a:t>dei</a:t>
              </a:r>
              <a:r>
                <a:rPr lang="en-GB" sz="1200" b="1" dirty="0">
                  <a:solidFill>
                    <a:srgbClr val="3F3F3F"/>
                  </a:solidFill>
                </a:rPr>
                <a:t> social media
</a:t>
              </a:r>
              <a:endParaRPr sz="1200" b="1" dirty="0">
                <a:solidFill>
                  <a:srgbClr val="3F3F3F"/>
                </a:solidFill>
                <a:latin typeface="Arial"/>
                <a:ea typeface="Arial"/>
                <a:cs typeface="Arial"/>
                <a:sym typeface="Arial"/>
              </a:endParaRPr>
            </a:p>
          </p:txBody>
        </p:sp>
      </p:grpSp>
      <p:grpSp>
        <p:nvGrpSpPr>
          <p:cNvPr id="496" name="Google Shape;496;p35"/>
          <p:cNvGrpSpPr/>
          <p:nvPr/>
        </p:nvGrpSpPr>
        <p:grpSpPr>
          <a:xfrm>
            <a:off x="6084168" y="3219822"/>
            <a:ext cx="2736304" cy="1417315"/>
            <a:chOff x="803640" y="3362835"/>
            <a:chExt cx="2059657" cy="1417315"/>
          </a:xfrm>
        </p:grpSpPr>
        <p:sp>
          <p:nvSpPr>
            <p:cNvPr id="497" name="Google Shape;497;p35"/>
            <p:cNvSpPr txBox="1"/>
            <p:nvPr/>
          </p:nvSpPr>
          <p:spPr>
            <a:xfrm>
              <a:off x="803640" y="3579862"/>
              <a:ext cx="2059657" cy="1200288"/>
            </a:xfrm>
            <a:prstGeom prst="rect">
              <a:avLst/>
            </a:prstGeom>
            <a:noFill/>
            <a:ln>
              <a:noFill/>
            </a:ln>
          </p:spPr>
          <p:txBody>
            <a:bodyPr spcFirstLastPara="1" wrap="square" lIns="91425" tIns="45700" rIns="91425" bIns="45700" anchor="t" anchorCtr="0">
              <a:spAutoFit/>
            </a:bodyPr>
            <a:lstStyle/>
            <a:p>
              <a:pPr lvl="0"/>
              <a:r>
                <a:rPr lang="it-IT" sz="1200" dirty="0">
                  <a:solidFill>
                    <a:srgbClr val="3F3F3F"/>
                  </a:solidFill>
                </a:rPr>
                <a:t>È necessario controllare le regole di ogni social network, non postare informazioni personali e fare attenzione a eventuali segni di criminalità.</a:t>
              </a:r>
              <a:r>
                <a:rPr lang="en-GB" sz="1200" dirty="0">
                  <a:solidFill>
                    <a:srgbClr val="3F3F3F"/>
                  </a:solidFill>
                </a:rPr>
                <a:t>
</a:t>
              </a:r>
              <a:endParaRPr sz="1200" dirty="0">
                <a:solidFill>
                  <a:srgbClr val="3F3F3F"/>
                </a:solidFill>
                <a:latin typeface="Arial"/>
                <a:ea typeface="Arial"/>
                <a:cs typeface="Arial"/>
                <a:sym typeface="Arial"/>
              </a:endParaRPr>
            </a:p>
          </p:txBody>
        </p:sp>
        <p:sp>
          <p:nvSpPr>
            <p:cNvPr id="498" name="Google Shape;498;p35"/>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r>
                <a:rPr lang="en-GB" sz="1200" b="1" dirty="0" err="1">
                  <a:solidFill>
                    <a:srgbClr val="3F3F3F"/>
                  </a:solidFill>
                </a:rPr>
                <a:t>Precauzioni</a:t>
              </a:r>
              <a:r>
                <a:rPr lang="en-GB" sz="1200" b="1" dirty="0">
                  <a:solidFill>
                    <a:srgbClr val="3F3F3F"/>
                  </a:solidFill>
                </a:rPr>
                <a:t> e </a:t>
              </a:r>
              <a:r>
                <a:rPr lang="en-GB" sz="1200" b="1" dirty="0" err="1">
                  <a:solidFill>
                    <a:srgbClr val="3F3F3F"/>
                  </a:solidFill>
                </a:rPr>
                <a:t>raccomandazioni</a:t>
              </a:r>
              <a:r>
                <a:rPr lang="en-GB" sz="1200" b="1" dirty="0">
                  <a:solidFill>
                    <a:srgbClr val="3F3F3F"/>
                  </a:solidFill>
                </a:rPr>
                <a:t>
</a:t>
              </a:r>
              <a:endParaRPr sz="1200" b="1" dirty="0">
                <a:solidFill>
                  <a:srgbClr val="3F3F3F"/>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6"/>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dirty="0" err="1"/>
              <a:t>Grazie</a:t>
            </a:r>
            <a:r>
              <a:rPr lang="en-GB" dirty="0"/>
              <a:t>!</a:t>
            </a:r>
            <a:endParaRPr sz="3600" dirty="0"/>
          </a:p>
        </p:txBody>
      </p:sp>
      <p:sp>
        <p:nvSpPr>
          <p:cNvPr id="504" name="Google Shape;504;p36"/>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Continua il </a:t>
            </a:r>
            <a:r>
              <a:rPr lang="en-GB" sz="1800" dirty="0" err="1"/>
              <a:t>tuo</a:t>
            </a:r>
            <a:r>
              <a:rPr lang="en-GB" sz="1800" dirty="0"/>
              <a:t> </a:t>
            </a:r>
            <a:r>
              <a:rPr lang="en-GB" sz="1800" dirty="0" err="1"/>
              <a:t>percorso</a:t>
            </a:r>
            <a:r>
              <a:rPr lang="en-GB" sz="1800" dirty="0"/>
              <a:t> </a:t>
            </a:r>
            <a:r>
              <a:rPr lang="en-GB" sz="1800" dirty="0" err="1"/>
              <a:t>formativo</a:t>
            </a:r>
            <a:r>
              <a:rPr lang="en-GB" sz="1800" dirty="0"/>
              <a:t> </a:t>
            </a:r>
            <a:r>
              <a:rPr lang="en-GB" sz="1800" dirty="0" err="1"/>
              <a:t>su</a:t>
            </a:r>
            <a:r>
              <a:rPr lang="en-GB" sz="1800" dirty="0"/>
              <a:t> </a:t>
            </a:r>
            <a:r>
              <a:rPr lang="en-GB" sz="1800" dirty="0">
                <a:hlinkClick r:id="rId3"/>
              </a:rPr>
              <a:t>www.projectspecial.eu</a:t>
            </a:r>
            <a:r>
              <a:rPr lang="en-GB" sz="1800" dirty="0"/>
              <a:t>! 
</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p:nvPr/>
        </p:nvSpPr>
        <p:spPr>
          <a:xfrm>
            <a:off x="4346634" y="2197665"/>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2" name="Google Shape;162;p4"/>
          <p:cNvSpPr/>
          <p:nvPr/>
        </p:nvSpPr>
        <p:spPr>
          <a:xfrm>
            <a:off x="4335371"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3" name="Google Shape;163;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dirty="0"/>
              <a:t>Social media</a:t>
            </a:r>
            <a:endParaRPr sz="2800" dirty="0"/>
          </a:p>
        </p:txBody>
      </p:sp>
      <p:sp>
        <p:nvSpPr>
          <p:cNvPr id="164" name="Google Shape;164;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Tipi di social media</a:t>
            </a:r>
          </a:p>
        </p:txBody>
      </p:sp>
      <p:sp>
        <p:nvSpPr>
          <p:cNvPr id="165" name="Google Shape;165;p4"/>
          <p:cNvSpPr/>
          <p:nvPr/>
        </p:nvSpPr>
        <p:spPr>
          <a:xfrm>
            <a:off x="3350201" y="219838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6" name="Google Shape;166;p4"/>
          <p:cNvSpPr/>
          <p:nvPr/>
        </p:nvSpPr>
        <p:spPr>
          <a:xfrm>
            <a:off x="3344569" y="1321911"/>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67" name="Google Shape;167;p4"/>
          <p:cNvSpPr/>
          <p:nvPr/>
        </p:nvSpPr>
        <p:spPr>
          <a:xfrm flipH="1">
            <a:off x="4668458" y="2529451"/>
            <a:ext cx="322655" cy="3020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
          <p:cNvSpPr/>
          <p:nvPr/>
        </p:nvSpPr>
        <p:spPr>
          <a:xfrm rot="-2700000" flipH="1">
            <a:off x="3687211" y="1588845"/>
            <a:ext cx="273396" cy="47797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9" name="Google Shape;169;p4"/>
          <p:cNvGrpSpPr/>
          <p:nvPr/>
        </p:nvGrpSpPr>
        <p:grpSpPr>
          <a:xfrm>
            <a:off x="288105" y="1442617"/>
            <a:ext cx="2862568" cy="1059015"/>
            <a:chOff x="325742" y="3351803"/>
            <a:chExt cx="2537556" cy="1059015"/>
          </a:xfrm>
        </p:grpSpPr>
        <p:sp>
          <p:nvSpPr>
            <p:cNvPr id="170" name="Google Shape;170;p4"/>
            <p:cNvSpPr/>
            <p:nvPr/>
          </p:nvSpPr>
          <p:spPr>
            <a:xfrm>
              <a:off x="325742" y="3579862"/>
              <a:ext cx="2537556" cy="830956"/>
            </a:xfrm>
            <a:custGeom>
              <a:avLst/>
              <a:gdLst/>
              <a:ahLst/>
              <a:cxnLst/>
              <a:rect l="l" t="t" r="r" b="b"/>
              <a:pathLst>
                <a:path w="2537556" h="461665" extrusionOk="0">
                  <a:moveTo>
                    <a:pt x="0" y="0"/>
                  </a:moveTo>
                  <a:cubicBezTo>
                    <a:pt x="145885" y="21441"/>
                    <a:pt x="464546" y="-3548"/>
                    <a:pt x="685140" y="0"/>
                  </a:cubicBezTo>
                  <a:cubicBezTo>
                    <a:pt x="905734" y="3548"/>
                    <a:pt x="1035820" y="27292"/>
                    <a:pt x="1268778" y="0"/>
                  </a:cubicBezTo>
                  <a:cubicBezTo>
                    <a:pt x="1501736" y="-27292"/>
                    <a:pt x="1655338" y="-16257"/>
                    <a:pt x="1928543" y="0"/>
                  </a:cubicBezTo>
                  <a:cubicBezTo>
                    <a:pt x="2201749" y="16257"/>
                    <a:pt x="2313059" y="1024"/>
                    <a:pt x="2537556" y="0"/>
                  </a:cubicBezTo>
                  <a:cubicBezTo>
                    <a:pt x="2547125" y="201661"/>
                    <a:pt x="2520207" y="255649"/>
                    <a:pt x="2537556" y="461665"/>
                  </a:cubicBezTo>
                  <a:cubicBezTo>
                    <a:pt x="2204155" y="472790"/>
                    <a:pt x="1999204" y="448248"/>
                    <a:pt x="1852416" y="461665"/>
                  </a:cubicBezTo>
                  <a:cubicBezTo>
                    <a:pt x="1705628" y="475082"/>
                    <a:pt x="1466900" y="446675"/>
                    <a:pt x="1167276" y="461665"/>
                  </a:cubicBezTo>
                  <a:cubicBezTo>
                    <a:pt x="867652" y="476655"/>
                    <a:pt x="260037" y="443892"/>
                    <a:pt x="0" y="461665"/>
                  </a:cubicBezTo>
                  <a:cubicBezTo>
                    <a:pt x="-4354" y="279328"/>
                    <a:pt x="-14670" y="180697"/>
                    <a:pt x="0" y="0"/>
                  </a:cubicBezTo>
                  <a:close/>
                </a:path>
              </a:pathLst>
            </a:custGeom>
            <a:noFill/>
            <a:ln>
              <a:noFill/>
            </a:ln>
          </p:spPr>
          <p:txBody>
            <a:bodyPr spcFirstLastPara="1" wrap="square" lIns="91425" tIns="45700" rIns="91425" bIns="45700" anchor="t" anchorCtr="0">
              <a:spAutoFit/>
            </a:bodyPr>
            <a:lstStyle/>
            <a:p>
              <a:pPr lvl="0" algn="r"/>
              <a:r>
                <a:rPr lang="en-GB" sz="1200" dirty="0" err="1">
                  <a:solidFill>
                    <a:srgbClr val="3F3F3F"/>
                  </a:solidFill>
                </a:rPr>
                <a:t>Questi</a:t>
              </a:r>
              <a:r>
                <a:rPr lang="en-GB" sz="1200" dirty="0">
                  <a:solidFill>
                    <a:srgbClr val="3F3F3F"/>
                  </a:solidFill>
                </a:rPr>
                <a:t> </a:t>
              </a:r>
              <a:r>
                <a:rPr lang="en-GB" sz="1200" dirty="0" err="1">
                  <a:solidFill>
                    <a:srgbClr val="3F3F3F"/>
                  </a:solidFill>
                </a:rPr>
                <a:t>sono</a:t>
              </a:r>
              <a:r>
                <a:rPr lang="en-GB" sz="1200" dirty="0">
                  <a:solidFill>
                    <a:srgbClr val="3F3F3F"/>
                  </a:solidFill>
                </a:rPr>
                <a:t> social network che </a:t>
              </a:r>
              <a:r>
                <a:rPr lang="en-GB" sz="1200" dirty="0" err="1">
                  <a:solidFill>
                    <a:srgbClr val="3F3F3F"/>
                  </a:solidFill>
                </a:rPr>
                <a:t>mirano</a:t>
              </a:r>
              <a:r>
                <a:rPr lang="en-GB" sz="1200" dirty="0">
                  <a:solidFill>
                    <a:srgbClr val="3F3F3F"/>
                  </a:solidFill>
                </a:rPr>
                <a:t> a </a:t>
              </a:r>
              <a:r>
                <a:rPr lang="en-GB" sz="1200" dirty="0" err="1">
                  <a:solidFill>
                    <a:srgbClr val="3F3F3F"/>
                  </a:solidFill>
                </a:rPr>
                <a:t>connettere</a:t>
              </a:r>
              <a:r>
                <a:rPr lang="en-GB" sz="1200" dirty="0">
                  <a:solidFill>
                    <a:srgbClr val="3F3F3F"/>
                  </a:solidFill>
                </a:rPr>
                <a:t> le </a:t>
              </a:r>
              <a:r>
                <a:rPr lang="en-GB" sz="1200" dirty="0" err="1">
                  <a:solidFill>
                    <a:srgbClr val="3F3F3F"/>
                  </a:solidFill>
                </a:rPr>
                <a:t>persone</a:t>
              </a:r>
              <a:r>
                <a:rPr lang="en-GB" sz="1200" dirty="0">
                  <a:solidFill>
                    <a:srgbClr val="3F3F3F"/>
                  </a:solidFill>
                </a:rPr>
                <a:t>, come Facebook.
</a:t>
              </a:r>
              <a:endParaRPr sz="1200" dirty="0">
                <a:solidFill>
                  <a:srgbClr val="3F3F3F"/>
                </a:solidFill>
                <a:latin typeface="Arial"/>
                <a:ea typeface="Arial"/>
                <a:cs typeface="Arial"/>
                <a:sym typeface="Arial"/>
              </a:endParaRPr>
            </a:p>
          </p:txBody>
        </p:sp>
        <p:sp>
          <p:nvSpPr>
            <p:cNvPr id="171" name="Google Shape;171;p4"/>
            <p:cNvSpPr/>
            <p:nvPr/>
          </p:nvSpPr>
          <p:spPr>
            <a:xfrm>
              <a:off x="438111" y="3351803"/>
              <a:ext cx="2359674" cy="276959"/>
            </a:xfrm>
            <a:custGeom>
              <a:avLst/>
              <a:gdLst/>
              <a:ahLst/>
              <a:cxnLst/>
              <a:rect l="l" t="t" r="r" b="b"/>
              <a:pathLst>
                <a:path w="2282742" h="288032" extrusionOk="0">
                  <a:moveTo>
                    <a:pt x="0" y="0"/>
                  </a:moveTo>
                  <a:cubicBezTo>
                    <a:pt x="132007" y="8663"/>
                    <a:pt x="379114" y="8794"/>
                    <a:pt x="547858" y="0"/>
                  </a:cubicBezTo>
                  <a:cubicBezTo>
                    <a:pt x="716602" y="-8794"/>
                    <a:pt x="925228" y="19833"/>
                    <a:pt x="1050061" y="0"/>
                  </a:cubicBezTo>
                  <a:cubicBezTo>
                    <a:pt x="1174894" y="-19833"/>
                    <a:pt x="1375819" y="24987"/>
                    <a:pt x="1597919" y="0"/>
                  </a:cubicBezTo>
                  <a:cubicBezTo>
                    <a:pt x="1820019" y="-24987"/>
                    <a:pt x="2013235" y="-18890"/>
                    <a:pt x="2282742" y="0"/>
                  </a:cubicBezTo>
                  <a:cubicBezTo>
                    <a:pt x="2289136" y="114158"/>
                    <a:pt x="2275800" y="193654"/>
                    <a:pt x="2282742" y="288032"/>
                  </a:cubicBezTo>
                  <a:cubicBezTo>
                    <a:pt x="2124958" y="278372"/>
                    <a:pt x="1974868" y="264755"/>
                    <a:pt x="1689229" y="288032"/>
                  </a:cubicBezTo>
                  <a:cubicBezTo>
                    <a:pt x="1403590" y="311309"/>
                    <a:pt x="1283910" y="289489"/>
                    <a:pt x="1072889" y="288032"/>
                  </a:cubicBezTo>
                  <a:cubicBezTo>
                    <a:pt x="861868" y="286575"/>
                    <a:pt x="775669" y="270474"/>
                    <a:pt x="525031" y="288032"/>
                  </a:cubicBezTo>
                  <a:cubicBezTo>
                    <a:pt x="274393" y="305590"/>
                    <a:pt x="214323" y="300706"/>
                    <a:pt x="0" y="288032"/>
                  </a:cubicBezTo>
                  <a:cubicBezTo>
                    <a:pt x="-3295" y="228663"/>
                    <a:pt x="-1894" y="95488"/>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lvl="0"/>
              <a:r>
                <a:rPr lang="en-GB" sz="1200" b="1" dirty="0">
                  <a:solidFill>
                    <a:srgbClr val="3F3F3F"/>
                  </a:solidFill>
                </a:rPr>
                <a:t>Social media </a:t>
              </a:r>
              <a:r>
                <a:rPr lang="en-GB" sz="1200" b="1" dirty="0" err="1">
                  <a:solidFill>
                    <a:srgbClr val="3F3F3F"/>
                  </a:solidFill>
                </a:rPr>
                <a:t>basati</a:t>
              </a:r>
              <a:r>
                <a:rPr lang="en-GB" sz="1200" b="1" dirty="0">
                  <a:solidFill>
                    <a:srgbClr val="3F3F3F"/>
                  </a:solidFill>
                </a:rPr>
                <a:t> </a:t>
              </a:r>
              <a:r>
                <a:rPr lang="en-GB" sz="1200" b="1" dirty="0" err="1">
                  <a:solidFill>
                    <a:srgbClr val="3F3F3F"/>
                  </a:solidFill>
                </a:rPr>
                <a:t>sulle</a:t>
              </a:r>
              <a:r>
                <a:rPr lang="en-GB" sz="1200" b="1" dirty="0">
                  <a:solidFill>
                    <a:srgbClr val="3F3F3F"/>
                  </a:solidFill>
                </a:rPr>
                <a:t> </a:t>
              </a:r>
              <a:r>
                <a:rPr lang="en-GB" sz="1200" b="1" dirty="0" err="1">
                  <a:solidFill>
                    <a:srgbClr val="3F3F3F"/>
                  </a:solidFill>
                </a:rPr>
                <a:t>relazioni</a:t>
              </a:r>
              <a:endParaRPr sz="1200" b="1" dirty="0">
                <a:solidFill>
                  <a:srgbClr val="3F3F3F"/>
                </a:solidFill>
                <a:latin typeface="Arial"/>
                <a:ea typeface="Arial"/>
                <a:cs typeface="Arial"/>
                <a:sym typeface="Arial"/>
              </a:endParaRPr>
            </a:p>
          </p:txBody>
        </p:sp>
      </p:grpSp>
      <p:grpSp>
        <p:nvGrpSpPr>
          <p:cNvPr id="172" name="Google Shape;172;p4"/>
          <p:cNvGrpSpPr/>
          <p:nvPr/>
        </p:nvGrpSpPr>
        <p:grpSpPr>
          <a:xfrm>
            <a:off x="5452378" y="1453649"/>
            <a:ext cx="3384376" cy="893303"/>
            <a:chOff x="789544" y="2672406"/>
            <a:chExt cx="3000119" cy="893303"/>
          </a:xfrm>
        </p:grpSpPr>
        <p:sp>
          <p:nvSpPr>
            <p:cNvPr id="173" name="Google Shape;173;p4"/>
            <p:cNvSpPr txBox="1"/>
            <p:nvPr/>
          </p:nvSpPr>
          <p:spPr>
            <a:xfrm>
              <a:off x="789544" y="2919419"/>
              <a:ext cx="3000119" cy="646290"/>
            </a:xfrm>
            <a:prstGeom prst="rect">
              <a:avLst/>
            </a:prstGeom>
            <a:noFill/>
            <a:ln>
              <a:noFill/>
            </a:ln>
          </p:spPr>
          <p:txBody>
            <a:bodyPr spcFirstLastPara="1" wrap="square" lIns="91425" tIns="45700" rIns="91425" bIns="45700" anchor="t" anchorCtr="0">
              <a:spAutoFit/>
            </a:bodyPr>
            <a:lstStyle/>
            <a:p>
              <a:pPr lvl="0"/>
              <a:r>
                <a:rPr lang="en-GB" sz="1200" dirty="0">
                  <a:solidFill>
                    <a:srgbClr val="3F3F3F"/>
                  </a:solidFill>
                </a:rPr>
                <a:t>In questo </a:t>
              </a:r>
              <a:r>
                <a:rPr lang="en-GB" sz="1200" dirty="0" err="1">
                  <a:solidFill>
                    <a:srgbClr val="3F3F3F"/>
                  </a:solidFill>
                </a:rPr>
                <a:t>tipo</a:t>
              </a:r>
              <a:r>
                <a:rPr lang="en-GB" sz="1200" dirty="0">
                  <a:solidFill>
                    <a:srgbClr val="3F3F3F"/>
                  </a:solidFill>
                </a:rPr>
                <a:t>, </a:t>
              </a:r>
              <a:r>
                <a:rPr lang="en-GB" sz="1200" dirty="0" err="1">
                  <a:solidFill>
                    <a:srgbClr val="3F3F3F"/>
                  </a:solidFill>
                </a:rPr>
                <a:t>l'obiettivo</a:t>
              </a:r>
              <a:r>
                <a:rPr lang="en-GB" sz="1200" dirty="0">
                  <a:solidFill>
                    <a:srgbClr val="3F3F3F"/>
                  </a:solidFill>
                </a:rPr>
                <a:t> </a:t>
              </a:r>
              <a:r>
                <a:rPr lang="en-GB" sz="1200" dirty="0" err="1">
                  <a:solidFill>
                    <a:srgbClr val="3F3F3F"/>
                  </a:solidFill>
                </a:rPr>
                <a:t>principale</a:t>
              </a:r>
              <a:r>
                <a:rPr lang="en-GB" sz="1200" dirty="0">
                  <a:solidFill>
                    <a:srgbClr val="3F3F3F"/>
                  </a:solidFill>
                </a:rPr>
                <a:t> è </a:t>
              </a:r>
              <a:r>
                <a:rPr lang="en-GB" sz="1200" dirty="0" err="1">
                  <a:solidFill>
                    <a:srgbClr val="3F3F3F"/>
                  </a:solidFill>
                </a:rPr>
                <a:t>usufruire</a:t>
              </a:r>
              <a:r>
                <a:rPr lang="en-GB" sz="1200" dirty="0">
                  <a:solidFill>
                    <a:srgbClr val="3F3F3F"/>
                  </a:solidFill>
                </a:rPr>
                <a:t> </a:t>
              </a:r>
              <a:r>
                <a:rPr lang="en-GB" sz="1200" dirty="0" err="1">
                  <a:solidFill>
                    <a:srgbClr val="3F3F3F"/>
                  </a:solidFill>
                </a:rPr>
                <a:t>contenuti</a:t>
              </a:r>
              <a:r>
                <a:rPr lang="en-GB" sz="1200" dirty="0">
                  <a:solidFill>
                    <a:srgbClr val="3F3F3F"/>
                  </a:solidFill>
                </a:rPr>
                <a:t> </a:t>
              </a:r>
              <a:r>
                <a:rPr lang="en-GB" sz="1200" dirty="0" err="1">
                  <a:solidFill>
                    <a:srgbClr val="3F3F3F"/>
                  </a:solidFill>
                </a:rPr>
                <a:t>digitali</a:t>
              </a:r>
              <a:r>
                <a:rPr lang="en-GB" sz="1200" dirty="0">
                  <a:solidFill>
                    <a:srgbClr val="3F3F3F"/>
                  </a:solidFill>
                </a:rPr>
                <a:t>, come YouTube o TikTok.
</a:t>
              </a:r>
              <a:endParaRPr sz="1200" dirty="0">
                <a:solidFill>
                  <a:srgbClr val="3F3F3F"/>
                </a:solidFill>
                <a:latin typeface="Arial"/>
                <a:ea typeface="Arial"/>
                <a:cs typeface="Arial"/>
                <a:sym typeface="Arial"/>
              </a:endParaRPr>
            </a:p>
          </p:txBody>
        </p:sp>
        <p:sp>
          <p:nvSpPr>
            <p:cNvPr id="174" name="Google Shape;174;p4"/>
            <p:cNvSpPr/>
            <p:nvPr/>
          </p:nvSpPr>
          <p:spPr>
            <a:xfrm>
              <a:off x="789546" y="2672406"/>
              <a:ext cx="2522692" cy="276959"/>
            </a:xfrm>
            <a:custGeom>
              <a:avLst/>
              <a:gdLst/>
              <a:ahLst/>
              <a:cxnLst/>
              <a:rect l="l" t="t" r="r" b="b"/>
              <a:pathLst>
                <a:path w="1964368" h="276999" extrusionOk="0">
                  <a:moveTo>
                    <a:pt x="0" y="0"/>
                  </a:moveTo>
                  <a:cubicBezTo>
                    <a:pt x="215320" y="4940"/>
                    <a:pt x="408628" y="-18693"/>
                    <a:pt x="595858" y="0"/>
                  </a:cubicBezTo>
                  <a:cubicBezTo>
                    <a:pt x="783088" y="18693"/>
                    <a:pt x="950662" y="-20801"/>
                    <a:pt x="1250648" y="0"/>
                  </a:cubicBezTo>
                  <a:cubicBezTo>
                    <a:pt x="1550634" y="20801"/>
                    <a:pt x="1717476" y="-30265"/>
                    <a:pt x="1964368" y="0"/>
                  </a:cubicBezTo>
                  <a:cubicBezTo>
                    <a:pt x="1967883" y="72874"/>
                    <a:pt x="1961040" y="142983"/>
                    <a:pt x="1964368" y="276999"/>
                  </a:cubicBezTo>
                  <a:cubicBezTo>
                    <a:pt x="1742594" y="271935"/>
                    <a:pt x="1469860" y="270508"/>
                    <a:pt x="1270291" y="276999"/>
                  </a:cubicBezTo>
                  <a:cubicBezTo>
                    <a:pt x="1070722" y="283490"/>
                    <a:pt x="763471" y="261651"/>
                    <a:pt x="595858" y="276999"/>
                  </a:cubicBezTo>
                  <a:cubicBezTo>
                    <a:pt x="428245" y="292347"/>
                    <a:pt x="295945" y="276875"/>
                    <a:pt x="0" y="276999"/>
                  </a:cubicBezTo>
                  <a:cubicBezTo>
                    <a:pt x="1185" y="179951"/>
                    <a:pt x="-2408" y="57259"/>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lvl="0"/>
              <a:r>
                <a:rPr lang="en-GB" sz="1200" b="1" dirty="0" err="1">
                  <a:solidFill>
                    <a:srgbClr val="3F3F3F"/>
                  </a:solidFill>
                </a:rPr>
                <a:t>Intrattenimento</a:t>
              </a:r>
              <a:r>
                <a:rPr lang="en-GB" sz="1200" b="1" dirty="0">
                  <a:solidFill>
                    <a:srgbClr val="3F3F3F"/>
                  </a:solidFill>
                </a:rPr>
                <a:t> e social media</a:t>
              </a:r>
              <a:endParaRPr sz="1200" b="1" dirty="0">
                <a:solidFill>
                  <a:srgbClr val="3F3F3F"/>
                </a:solidFill>
                <a:latin typeface="Arial"/>
                <a:ea typeface="Arial"/>
                <a:cs typeface="Arial"/>
                <a:sym typeface="Arial"/>
              </a:endParaRPr>
            </a:p>
          </p:txBody>
        </p:sp>
      </p:grpSp>
      <p:grpSp>
        <p:nvGrpSpPr>
          <p:cNvPr id="175" name="Google Shape;175;p4"/>
          <p:cNvGrpSpPr/>
          <p:nvPr/>
        </p:nvGrpSpPr>
        <p:grpSpPr>
          <a:xfrm>
            <a:off x="5515981" y="2376984"/>
            <a:ext cx="3485006" cy="1047982"/>
            <a:chOff x="803640" y="3362836"/>
            <a:chExt cx="3089324" cy="1047982"/>
          </a:xfrm>
        </p:grpSpPr>
        <p:sp>
          <p:nvSpPr>
            <p:cNvPr id="176" name="Google Shape;176;p4"/>
            <p:cNvSpPr txBox="1"/>
            <p:nvPr/>
          </p:nvSpPr>
          <p:spPr>
            <a:xfrm>
              <a:off x="803640" y="3579862"/>
              <a:ext cx="3089324" cy="830956"/>
            </a:xfrm>
            <a:prstGeom prst="rect">
              <a:avLst/>
            </a:prstGeom>
            <a:noFill/>
            <a:ln>
              <a:noFill/>
            </a:ln>
          </p:spPr>
          <p:txBody>
            <a:bodyPr spcFirstLastPara="1" wrap="square" lIns="91425" tIns="45700" rIns="91425" bIns="45700" anchor="t" anchorCtr="0">
              <a:spAutoFit/>
            </a:bodyPr>
            <a:lstStyle/>
            <a:p>
              <a:pPr lvl="0"/>
              <a:r>
                <a:rPr lang="en-GB" sz="1200" dirty="0" err="1">
                  <a:solidFill>
                    <a:srgbClr val="3F3F3F"/>
                  </a:solidFill>
                </a:rPr>
                <a:t>Questi</a:t>
              </a:r>
              <a:r>
                <a:rPr lang="en-GB" sz="1200" dirty="0">
                  <a:solidFill>
                    <a:srgbClr val="3F3F3F"/>
                  </a:solidFill>
                </a:rPr>
                <a:t> </a:t>
              </a:r>
              <a:r>
                <a:rPr lang="en-GB" sz="1200" dirty="0" err="1">
                  <a:solidFill>
                    <a:srgbClr val="3F3F3F"/>
                  </a:solidFill>
                </a:rPr>
                <a:t>sono</a:t>
              </a:r>
              <a:r>
                <a:rPr lang="en-GB" sz="1200" dirty="0">
                  <a:solidFill>
                    <a:srgbClr val="3F3F3F"/>
                  </a:solidFill>
                </a:rPr>
                <a:t> </a:t>
              </a:r>
              <a:r>
                <a:rPr lang="en-GB" sz="1200" dirty="0" err="1">
                  <a:solidFill>
                    <a:srgbClr val="3F3F3F"/>
                  </a:solidFill>
                </a:rPr>
                <a:t>quelli</a:t>
              </a:r>
              <a:r>
                <a:rPr lang="en-GB" sz="1200" dirty="0">
                  <a:solidFill>
                    <a:srgbClr val="3F3F3F"/>
                  </a:solidFill>
                </a:rPr>
                <a:t> il cui </a:t>
              </a:r>
              <a:r>
                <a:rPr lang="en-GB" sz="1200" dirty="0" err="1">
                  <a:solidFill>
                    <a:srgbClr val="3F3F3F"/>
                  </a:solidFill>
                </a:rPr>
                <a:t>obiettivo</a:t>
              </a:r>
              <a:r>
                <a:rPr lang="en-GB" sz="1200" dirty="0">
                  <a:solidFill>
                    <a:srgbClr val="3F3F3F"/>
                  </a:solidFill>
                </a:rPr>
                <a:t> </a:t>
              </a:r>
              <a:r>
                <a:rPr lang="en-GB" sz="1200" dirty="0" err="1">
                  <a:solidFill>
                    <a:srgbClr val="3F3F3F"/>
                  </a:solidFill>
                </a:rPr>
                <a:t>è</a:t>
              </a:r>
              <a:r>
                <a:rPr lang="en-GB" sz="1200" dirty="0">
                  <a:solidFill>
                    <a:srgbClr val="3F3F3F"/>
                  </a:solidFill>
                </a:rPr>
                <a:t> </a:t>
              </a:r>
              <a:r>
                <a:rPr lang="en-GB" sz="1200" dirty="0" err="1">
                  <a:solidFill>
                    <a:srgbClr val="3F3F3F"/>
                  </a:solidFill>
                </a:rPr>
                <a:t>creare</a:t>
              </a:r>
              <a:r>
                <a:rPr lang="en-GB" sz="1200" dirty="0">
                  <a:solidFill>
                    <a:srgbClr val="3F3F3F"/>
                  </a:solidFill>
                </a:rPr>
                <a:t> </a:t>
              </a:r>
              <a:r>
                <a:rPr lang="en-GB" sz="1200" dirty="0" err="1">
                  <a:solidFill>
                    <a:srgbClr val="3F3F3F"/>
                  </a:solidFill>
                </a:rPr>
                <a:t>relazioni</a:t>
              </a:r>
              <a:r>
                <a:rPr lang="en-GB" sz="1200" dirty="0">
                  <a:solidFill>
                    <a:srgbClr val="3F3F3F"/>
                  </a:solidFill>
                </a:rPr>
                <a:t> </a:t>
              </a:r>
              <a:r>
                <a:rPr lang="en-GB" sz="1200" dirty="0" err="1">
                  <a:solidFill>
                    <a:srgbClr val="3F3F3F"/>
                  </a:solidFill>
                </a:rPr>
                <a:t>professionali</a:t>
              </a:r>
              <a:r>
                <a:rPr lang="en-GB" sz="1200" dirty="0">
                  <a:solidFill>
                    <a:srgbClr val="3F3F3F"/>
                  </a:solidFill>
                </a:rPr>
                <a:t> </a:t>
              </a:r>
              <a:r>
                <a:rPr lang="en-GB" sz="1200" dirty="0" err="1">
                  <a:solidFill>
                    <a:srgbClr val="3F3F3F"/>
                  </a:solidFill>
                </a:rPr>
                <a:t>tra</a:t>
              </a:r>
              <a:r>
                <a:rPr lang="en-GB" sz="1200" dirty="0">
                  <a:solidFill>
                    <a:srgbClr val="3F3F3F"/>
                  </a:solidFill>
                </a:rPr>
                <a:t> </a:t>
              </a:r>
              <a:r>
                <a:rPr lang="en-GB" sz="1200" dirty="0" err="1">
                  <a:solidFill>
                    <a:srgbClr val="3F3F3F"/>
                  </a:solidFill>
                </a:rPr>
                <a:t>gli</a:t>
              </a:r>
              <a:r>
                <a:rPr lang="en-GB" sz="1200" dirty="0">
                  <a:solidFill>
                    <a:srgbClr val="3F3F3F"/>
                  </a:solidFill>
                </a:rPr>
                <a:t> </a:t>
              </a:r>
              <a:r>
                <a:rPr lang="en-GB" sz="1200" dirty="0" err="1">
                  <a:solidFill>
                    <a:srgbClr val="3F3F3F"/>
                  </a:solidFill>
                </a:rPr>
                <a:t>utenti</a:t>
              </a:r>
              <a:r>
                <a:rPr lang="en-GB" sz="1200" dirty="0">
                  <a:solidFill>
                    <a:srgbClr val="3F3F3F"/>
                  </a:solidFill>
                </a:rPr>
                <a:t>, come LinkedIn.
</a:t>
              </a:r>
              <a:endParaRPr sz="1200" dirty="0">
                <a:solidFill>
                  <a:srgbClr val="3F3F3F"/>
                </a:solidFill>
                <a:latin typeface="Arial"/>
                <a:ea typeface="Arial"/>
                <a:cs typeface="Arial"/>
                <a:sym typeface="Arial"/>
              </a:endParaRPr>
            </a:p>
          </p:txBody>
        </p:sp>
        <p:sp>
          <p:nvSpPr>
            <p:cNvPr id="177" name="Google Shape;177;p4"/>
            <p:cNvSpPr/>
            <p:nvPr/>
          </p:nvSpPr>
          <p:spPr>
            <a:xfrm>
              <a:off x="803640" y="3362836"/>
              <a:ext cx="1962703" cy="276959"/>
            </a:xfrm>
            <a:custGeom>
              <a:avLst/>
              <a:gdLst/>
              <a:ahLst/>
              <a:cxnLst/>
              <a:rect l="l" t="t" r="r" b="b"/>
              <a:pathLst>
                <a:path w="1844155" h="276999" extrusionOk="0">
                  <a:moveTo>
                    <a:pt x="0" y="0"/>
                  </a:moveTo>
                  <a:cubicBezTo>
                    <a:pt x="136285" y="1950"/>
                    <a:pt x="365757" y="-9845"/>
                    <a:pt x="614718" y="0"/>
                  </a:cubicBezTo>
                  <a:cubicBezTo>
                    <a:pt x="863679" y="9845"/>
                    <a:pt x="951200" y="8245"/>
                    <a:pt x="1210995" y="0"/>
                  </a:cubicBezTo>
                  <a:cubicBezTo>
                    <a:pt x="1470790" y="-8245"/>
                    <a:pt x="1626096" y="-20453"/>
                    <a:pt x="1844155" y="0"/>
                  </a:cubicBezTo>
                  <a:cubicBezTo>
                    <a:pt x="1856446" y="127858"/>
                    <a:pt x="1837759" y="144628"/>
                    <a:pt x="1844155" y="276999"/>
                  </a:cubicBezTo>
                  <a:cubicBezTo>
                    <a:pt x="1721185" y="266046"/>
                    <a:pt x="1559372" y="291594"/>
                    <a:pt x="1284761" y="276999"/>
                  </a:cubicBezTo>
                  <a:cubicBezTo>
                    <a:pt x="1010150" y="262404"/>
                    <a:pt x="779276" y="280487"/>
                    <a:pt x="633160" y="276999"/>
                  </a:cubicBezTo>
                  <a:cubicBezTo>
                    <a:pt x="487044" y="273511"/>
                    <a:pt x="186634" y="286540"/>
                    <a:pt x="0" y="276999"/>
                  </a:cubicBezTo>
                  <a:cubicBezTo>
                    <a:pt x="8734" y="139993"/>
                    <a:pt x="1300" y="85452"/>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t" anchorCtr="0">
              <a:spAutoFit/>
            </a:bodyPr>
            <a:lstStyle/>
            <a:p>
              <a:pPr lvl="0"/>
              <a:r>
                <a:rPr lang="en-GB" sz="1200" b="1" dirty="0">
                  <a:solidFill>
                    <a:srgbClr val="3F3F3F"/>
                  </a:solidFill>
                </a:rPr>
                <a:t>Social media </a:t>
              </a:r>
              <a:r>
                <a:rPr lang="en-GB" sz="1200" b="1" dirty="0" err="1">
                  <a:solidFill>
                    <a:srgbClr val="3F3F3F"/>
                  </a:solidFill>
                </a:rPr>
                <a:t>professionali</a:t>
              </a:r>
              <a:endParaRPr sz="1200" b="1" dirty="0">
                <a:solidFill>
                  <a:srgbClr val="3F3F3F"/>
                </a:solidFill>
                <a:latin typeface="Arial"/>
                <a:ea typeface="Arial"/>
                <a:cs typeface="Arial"/>
                <a:sym typeface="Arial"/>
              </a:endParaRPr>
            </a:p>
          </p:txBody>
        </p:sp>
      </p:grpSp>
      <p:grpSp>
        <p:nvGrpSpPr>
          <p:cNvPr id="178" name="Google Shape;178;p4"/>
          <p:cNvGrpSpPr/>
          <p:nvPr/>
        </p:nvGrpSpPr>
        <p:grpSpPr>
          <a:xfrm>
            <a:off x="260321" y="2430023"/>
            <a:ext cx="2914870" cy="863317"/>
            <a:chOff x="279378" y="3362835"/>
            <a:chExt cx="2583920" cy="863317"/>
          </a:xfrm>
        </p:grpSpPr>
        <p:sp>
          <p:nvSpPr>
            <p:cNvPr id="179" name="Google Shape;179;p4"/>
            <p:cNvSpPr txBox="1"/>
            <p:nvPr/>
          </p:nvSpPr>
          <p:spPr>
            <a:xfrm>
              <a:off x="279378" y="3579862"/>
              <a:ext cx="2583920" cy="646290"/>
            </a:xfrm>
            <a:prstGeom prst="rect">
              <a:avLst/>
            </a:prstGeom>
            <a:noFill/>
            <a:ln>
              <a:noFill/>
            </a:ln>
          </p:spPr>
          <p:txBody>
            <a:bodyPr spcFirstLastPara="1" wrap="square" lIns="91425" tIns="45700" rIns="91425" bIns="45700" anchor="t" anchorCtr="0">
              <a:spAutoFit/>
            </a:bodyPr>
            <a:lstStyle/>
            <a:p>
              <a:pPr lvl="0" algn="r"/>
              <a:r>
                <a:rPr lang="en-GB" sz="1200" dirty="0" err="1">
                  <a:solidFill>
                    <a:srgbClr val="3F3F3F"/>
                  </a:solidFill>
                </a:rPr>
                <a:t>Questi</a:t>
              </a:r>
              <a:r>
                <a:rPr lang="en-GB" sz="1200" dirty="0">
                  <a:solidFill>
                    <a:srgbClr val="3F3F3F"/>
                  </a:solidFill>
                </a:rPr>
                <a:t> </a:t>
              </a:r>
              <a:r>
                <a:rPr lang="en-GB" sz="1200" dirty="0" err="1">
                  <a:solidFill>
                    <a:srgbClr val="3F3F3F"/>
                  </a:solidFill>
                </a:rPr>
                <a:t>si</a:t>
              </a:r>
              <a:r>
                <a:rPr lang="en-GB" sz="1200" dirty="0">
                  <a:solidFill>
                    <a:srgbClr val="3F3F3F"/>
                  </a:solidFill>
                </a:rPr>
                <a:t> </a:t>
              </a:r>
              <a:r>
                <a:rPr lang="en-GB" sz="1200" dirty="0" err="1">
                  <a:solidFill>
                    <a:srgbClr val="3F3F3F"/>
                  </a:solidFill>
                </a:rPr>
                <a:t>rivolgono</a:t>
              </a:r>
              <a:r>
                <a:rPr lang="en-GB" sz="1200" dirty="0">
                  <a:solidFill>
                    <a:srgbClr val="3F3F3F"/>
                  </a:solidFill>
                </a:rPr>
                <a:t> a un </a:t>
              </a:r>
              <a:r>
                <a:rPr lang="en-GB" sz="1200" dirty="0" err="1">
                  <a:solidFill>
                    <a:srgbClr val="3F3F3F"/>
                  </a:solidFill>
                </a:rPr>
                <a:t>pubblico</a:t>
              </a:r>
              <a:r>
                <a:rPr lang="en-GB" sz="1200" dirty="0">
                  <a:solidFill>
                    <a:srgbClr val="3F3F3F"/>
                  </a:solidFill>
                </a:rPr>
                <a:t> </a:t>
              </a:r>
              <a:r>
                <a:rPr lang="en-GB" sz="1200" dirty="0" err="1">
                  <a:solidFill>
                    <a:srgbClr val="3F3F3F"/>
                  </a:solidFill>
                </a:rPr>
                <a:t>specifico</a:t>
              </a:r>
              <a:r>
                <a:rPr lang="en-GB" sz="1200" dirty="0">
                  <a:solidFill>
                    <a:srgbClr val="3F3F3F"/>
                  </a:solidFill>
                </a:rPr>
                <a:t>, come TripAdvisor.
</a:t>
              </a:r>
              <a:endParaRPr dirty="0"/>
            </a:p>
          </p:txBody>
        </p:sp>
        <p:sp>
          <p:nvSpPr>
            <p:cNvPr id="180" name="Google Shape;180;p4"/>
            <p:cNvSpPr/>
            <p:nvPr/>
          </p:nvSpPr>
          <p:spPr>
            <a:xfrm>
              <a:off x="1211946" y="3362835"/>
              <a:ext cx="1651350" cy="276959"/>
            </a:xfrm>
            <a:custGeom>
              <a:avLst/>
              <a:gdLst/>
              <a:ahLst/>
              <a:cxnLst/>
              <a:rect l="l" t="t" r="r" b="b"/>
              <a:pathLst>
                <a:path w="1442738" h="276999" extrusionOk="0">
                  <a:moveTo>
                    <a:pt x="0" y="0"/>
                  </a:moveTo>
                  <a:cubicBezTo>
                    <a:pt x="182408" y="-2063"/>
                    <a:pt x="273173" y="-17490"/>
                    <a:pt x="480913" y="0"/>
                  </a:cubicBezTo>
                  <a:cubicBezTo>
                    <a:pt x="688653" y="17490"/>
                    <a:pt x="830636" y="4940"/>
                    <a:pt x="947398" y="0"/>
                  </a:cubicBezTo>
                  <a:cubicBezTo>
                    <a:pt x="1064160" y="-4940"/>
                    <a:pt x="1210765" y="1964"/>
                    <a:pt x="1442738" y="0"/>
                  </a:cubicBezTo>
                  <a:cubicBezTo>
                    <a:pt x="1455029" y="127858"/>
                    <a:pt x="1436342" y="144628"/>
                    <a:pt x="1442738" y="276999"/>
                  </a:cubicBezTo>
                  <a:cubicBezTo>
                    <a:pt x="1338001" y="286328"/>
                    <a:pt x="1214362" y="281717"/>
                    <a:pt x="1005107" y="276999"/>
                  </a:cubicBezTo>
                  <a:cubicBezTo>
                    <a:pt x="795852" y="272281"/>
                    <a:pt x="697082" y="255936"/>
                    <a:pt x="495340" y="276999"/>
                  </a:cubicBezTo>
                  <a:cubicBezTo>
                    <a:pt x="293598" y="298062"/>
                    <a:pt x="110869" y="287767"/>
                    <a:pt x="0" y="276999"/>
                  </a:cubicBezTo>
                  <a:cubicBezTo>
                    <a:pt x="8734" y="139993"/>
                    <a:pt x="1300" y="85452"/>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t" anchorCtr="0">
              <a:spAutoFit/>
            </a:bodyPr>
            <a:lstStyle/>
            <a:p>
              <a:pPr lvl="0" algn="r"/>
              <a:r>
                <a:rPr lang="en-GB" sz="1200" b="1" dirty="0">
                  <a:solidFill>
                    <a:srgbClr val="3F3F3F"/>
                  </a:solidFill>
                </a:rPr>
                <a:t>Social media di </a:t>
              </a:r>
              <a:r>
                <a:rPr lang="en-GB" sz="1200" b="1" dirty="0" err="1">
                  <a:solidFill>
                    <a:srgbClr val="3F3F3F"/>
                  </a:solidFill>
                </a:rPr>
                <a:t>nicchia</a:t>
              </a:r>
              <a:endParaRPr sz="1200" b="1" dirty="0">
                <a:solidFill>
                  <a:srgbClr val="3F3F3F"/>
                </a:solidFill>
                <a:latin typeface="Arial"/>
                <a:ea typeface="Arial"/>
                <a:cs typeface="Arial"/>
                <a:sym typeface="Arial"/>
              </a:endParaRPr>
            </a:p>
          </p:txBody>
        </p:sp>
      </p:grpSp>
      <p:sp>
        <p:nvSpPr>
          <p:cNvPr id="181" name="Google Shape;181;p4"/>
          <p:cNvSpPr/>
          <p:nvPr/>
        </p:nvSpPr>
        <p:spPr>
          <a:xfrm>
            <a:off x="3630517" y="2521433"/>
            <a:ext cx="371782" cy="371178"/>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4"/>
          <p:cNvSpPr/>
          <p:nvPr/>
        </p:nvSpPr>
        <p:spPr>
          <a:xfrm>
            <a:off x="4627719" y="1663461"/>
            <a:ext cx="404132" cy="404132"/>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4"/>
          <p:cNvSpPr/>
          <p:nvPr/>
        </p:nvSpPr>
        <p:spPr>
          <a:xfrm>
            <a:off x="575556" y="3452833"/>
            <a:ext cx="7992888" cy="923289"/>
          </a:xfrm>
          <a:custGeom>
            <a:avLst/>
            <a:gdLst/>
            <a:ahLst/>
            <a:cxnLst/>
            <a:rect l="l" t="t" r="r" b="b"/>
            <a:pathLst>
              <a:path w="7992888" h="893514" extrusionOk="0">
                <a:moveTo>
                  <a:pt x="0" y="0"/>
                </a:moveTo>
                <a:cubicBezTo>
                  <a:pt x="198325" y="8711"/>
                  <a:pt x="224504" y="-3112"/>
                  <a:pt x="426287" y="0"/>
                </a:cubicBezTo>
                <a:cubicBezTo>
                  <a:pt x="628070" y="3112"/>
                  <a:pt x="947634" y="7817"/>
                  <a:pt x="1172290" y="0"/>
                </a:cubicBezTo>
                <a:cubicBezTo>
                  <a:pt x="1396946" y="-7817"/>
                  <a:pt x="1504732" y="-1549"/>
                  <a:pt x="1598578" y="0"/>
                </a:cubicBezTo>
                <a:cubicBezTo>
                  <a:pt x="1692424" y="1549"/>
                  <a:pt x="2018782" y="-9842"/>
                  <a:pt x="2184723" y="0"/>
                </a:cubicBezTo>
                <a:cubicBezTo>
                  <a:pt x="2350665" y="9842"/>
                  <a:pt x="2461719" y="-2926"/>
                  <a:pt x="2690939" y="0"/>
                </a:cubicBezTo>
                <a:cubicBezTo>
                  <a:pt x="2920159" y="2926"/>
                  <a:pt x="2992972" y="-4639"/>
                  <a:pt x="3277084" y="0"/>
                </a:cubicBezTo>
                <a:cubicBezTo>
                  <a:pt x="3561197" y="4639"/>
                  <a:pt x="3625680" y="17865"/>
                  <a:pt x="3783300" y="0"/>
                </a:cubicBezTo>
                <a:cubicBezTo>
                  <a:pt x="3940920" y="-17865"/>
                  <a:pt x="4103259" y="-10200"/>
                  <a:pt x="4209588" y="0"/>
                </a:cubicBezTo>
                <a:cubicBezTo>
                  <a:pt x="4315917" y="10200"/>
                  <a:pt x="4601523" y="-9281"/>
                  <a:pt x="4715804" y="0"/>
                </a:cubicBezTo>
                <a:cubicBezTo>
                  <a:pt x="4830085" y="9281"/>
                  <a:pt x="5170567" y="-3303"/>
                  <a:pt x="5541736" y="0"/>
                </a:cubicBezTo>
                <a:cubicBezTo>
                  <a:pt x="5912905" y="3303"/>
                  <a:pt x="5844106" y="8552"/>
                  <a:pt x="6127881" y="0"/>
                </a:cubicBezTo>
                <a:cubicBezTo>
                  <a:pt x="6411657" y="-8552"/>
                  <a:pt x="6645152" y="-10356"/>
                  <a:pt x="6873884" y="0"/>
                </a:cubicBezTo>
                <a:cubicBezTo>
                  <a:pt x="7102616" y="10356"/>
                  <a:pt x="7731166" y="-37961"/>
                  <a:pt x="7992888" y="0"/>
                </a:cubicBezTo>
                <a:cubicBezTo>
                  <a:pt x="8009398" y="217646"/>
                  <a:pt x="7994563" y="334178"/>
                  <a:pt x="7992888" y="464627"/>
                </a:cubicBezTo>
                <a:cubicBezTo>
                  <a:pt x="7991213" y="595076"/>
                  <a:pt x="8009988" y="715594"/>
                  <a:pt x="7992888" y="893514"/>
                </a:cubicBezTo>
                <a:cubicBezTo>
                  <a:pt x="7903811" y="882158"/>
                  <a:pt x="7775774" y="887826"/>
                  <a:pt x="7566601" y="893514"/>
                </a:cubicBezTo>
                <a:cubicBezTo>
                  <a:pt x="7357428" y="899202"/>
                  <a:pt x="7251615" y="868105"/>
                  <a:pt x="6980456" y="893514"/>
                </a:cubicBezTo>
                <a:cubicBezTo>
                  <a:pt x="6709298" y="918923"/>
                  <a:pt x="6713660" y="883625"/>
                  <a:pt x="6474239" y="893514"/>
                </a:cubicBezTo>
                <a:cubicBezTo>
                  <a:pt x="6234818" y="903403"/>
                  <a:pt x="6027255" y="921173"/>
                  <a:pt x="5888094" y="893514"/>
                </a:cubicBezTo>
                <a:cubicBezTo>
                  <a:pt x="5748933" y="865855"/>
                  <a:pt x="5387685" y="869793"/>
                  <a:pt x="5222020" y="893514"/>
                </a:cubicBezTo>
                <a:cubicBezTo>
                  <a:pt x="5056355" y="917235"/>
                  <a:pt x="4802987" y="867715"/>
                  <a:pt x="4396088" y="893514"/>
                </a:cubicBezTo>
                <a:cubicBezTo>
                  <a:pt x="3989189" y="919313"/>
                  <a:pt x="3956979" y="922991"/>
                  <a:pt x="3650086" y="893514"/>
                </a:cubicBezTo>
                <a:cubicBezTo>
                  <a:pt x="3343193" y="864037"/>
                  <a:pt x="3237262" y="890422"/>
                  <a:pt x="3063940" y="893514"/>
                </a:cubicBezTo>
                <a:cubicBezTo>
                  <a:pt x="2890618" y="896606"/>
                  <a:pt x="2699420" y="918126"/>
                  <a:pt x="2557724" y="893514"/>
                </a:cubicBezTo>
                <a:cubicBezTo>
                  <a:pt x="2416028" y="868902"/>
                  <a:pt x="2155840" y="911668"/>
                  <a:pt x="1811721" y="893514"/>
                </a:cubicBezTo>
                <a:cubicBezTo>
                  <a:pt x="1467602" y="875360"/>
                  <a:pt x="1447912" y="909209"/>
                  <a:pt x="1225576" y="893514"/>
                </a:cubicBezTo>
                <a:cubicBezTo>
                  <a:pt x="1003240" y="877819"/>
                  <a:pt x="397298" y="906746"/>
                  <a:pt x="0" y="893514"/>
                </a:cubicBezTo>
                <a:cubicBezTo>
                  <a:pt x="-10527" y="747251"/>
                  <a:pt x="-7027" y="608654"/>
                  <a:pt x="0" y="455692"/>
                </a:cubicBezTo>
                <a:cubicBezTo>
                  <a:pt x="7027" y="302730"/>
                  <a:pt x="6454" y="155530"/>
                  <a:pt x="0" y="0"/>
                </a:cubicBezTo>
                <a:close/>
              </a:path>
            </a:pathLst>
          </a:cu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None/>
            </a:pPr>
            <a:r>
              <a:rPr lang="it-IT" sz="1200" dirty="0">
                <a:solidFill>
                  <a:srgbClr val="3F3F3F"/>
                </a:solidFill>
                <a:latin typeface="Arial"/>
                <a:ea typeface="Arial"/>
                <a:cs typeface="Arial"/>
                <a:sym typeface="Arial"/>
              </a:rPr>
              <a:t>Tuttavia, questa tipologia è molto aperta, e alcuni social media potrebbero addirittura rientrare in più categorie; ad esempio, Instagram oggi mette in contatto milioni di persone, ed è a sua volta utilizzato per consumare intrattenimento sotto forma di video e immagini.</a:t>
            </a:r>
            <a:endParaRPr sz="1200" dirty="0">
              <a:solidFill>
                <a:srgbClr val="3F3F3F"/>
              </a:solidFill>
              <a:latin typeface="Calibri"/>
              <a:ea typeface="Calibri"/>
              <a:cs typeface="Calibri"/>
              <a:sym typeface="Calibri"/>
            </a:endParaRPr>
          </a:p>
        </p:txBody>
      </p:sp>
      <p:sp>
        <p:nvSpPr>
          <p:cNvPr id="184" name="Google Shape;184;p4"/>
          <p:cNvSpPr/>
          <p:nvPr/>
        </p:nvSpPr>
        <p:spPr>
          <a:xfrm>
            <a:off x="3807848" y="187357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185" name="Google Shape;185;p4"/>
          <p:cNvSpPr/>
          <p:nvPr/>
        </p:nvSpPr>
        <p:spPr>
          <a:xfrm rot="-5400000">
            <a:off x="4052001" y="2109359"/>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dirty="0"/>
              <a:t>Social media</a:t>
            </a:r>
            <a:endParaRPr sz="2800" dirty="0"/>
          </a:p>
        </p:txBody>
      </p:sp>
      <p:sp>
        <p:nvSpPr>
          <p:cNvPr id="191" name="Google Shape;191;p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a:t>I social network </a:t>
            </a:r>
            <a:r>
              <a:rPr lang="en-GB" sz="1800" dirty="0" err="1"/>
              <a:t>più</a:t>
            </a:r>
            <a:r>
              <a:rPr lang="en-GB" sz="1800" dirty="0"/>
              <a:t> </a:t>
            </a:r>
            <a:r>
              <a:rPr lang="en-GB" sz="1800" dirty="0" err="1"/>
              <a:t>popolari</a:t>
            </a:r>
            <a:endParaRPr sz="1800" dirty="0"/>
          </a:p>
        </p:txBody>
      </p:sp>
      <p:sp>
        <p:nvSpPr>
          <p:cNvPr id="192" name="Google Shape;192;p5"/>
          <p:cNvSpPr/>
          <p:nvPr/>
        </p:nvSpPr>
        <p:spPr>
          <a:xfrm>
            <a:off x="936104" y="1375118"/>
            <a:ext cx="7308304" cy="2677616"/>
          </a:xfrm>
          <a:custGeom>
            <a:avLst/>
            <a:gdLst/>
            <a:ahLst/>
            <a:cxnLst/>
            <a:rect l="l" t="t" r="r" b="b"/>
            <a:pathLst>
              <a:path w="7308304" h="2451953"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293685" y="278977"/>
                  <a:pt x="7297989" y="399481"/>
                  <a:pt x="7308304" y="588469"/>
                </a:cubicBezTo>
                <a:cubicBezTo>
                  <a:pt x="7318619" y="777457"/>
                  <a:pt x="7311418" y="935061"/>
                  <a:pt x="7308304" y="1201457"/>
                </a:cubicBezTo>
                <a:cubicBezTo>
                  <a:pt x="7305190" y="1467853"/>
                  <a:pt x="7303339" y="1598616"/>
                  <a:pt x="7308304" y="1740887"/>
                </a:cubicBezTo>
                <a:cubicBezTo>
                  <a:pt x="7313270" y="1883158"/>
                  <a:pt x="7336536" y="2164992"/>
                  <a:pt x="7308304" y="2451953"/>
                </a:cubicBezTo>
                <a:cubicBezTo>
                  <a:pt x="7092250" y="2426545"/>
                  <a:pt x="7015696" y="2469601"/>
                  <a:pt x="6790079" y="2451953"/>
                </a:cubicBezTo>
                <a:cubicBezTo>
                  <a:pt x="6564463" y="2434305"/>
                  <a:pt x="6496474" y="2438693"/>
                  <a:pt x="6271854" y="2451953"/>
                </a:cubicBezTo>
                <a:cubicBezTo>
                  <a:pt x="6047234" y="2465213"/>
                  <a:pt x="5801364" y="2459551"/>
                  <a:pt x="5680545" y="2451953"/>
                </a:cubicBezTo>
                <a:cubicBezTo>
                  <a:pt x="5559726" y="2444355"/>
                  <a:pt x="5323882" y="2474605"/>
                  <a:pt x="5016154" y="2451953"/>
                </a:cubicBezTo>
                <a:cubicBezTo>
                  <a:pt x="4708426" y="2429301"/>
                  <a:pt x="4521478" y="2422230"/>
                  <a:pt x="4205597" y="2451953"/>
                </a:cubicBezTo>
                <a:cubicBezTo>
                  <a:pt x="3889716" y="2481676"/>
                  <a:pt x="3631765" y="2418005"/>
                  <a:pt x="3468122" y="2451953"/>
                </a:cubicBezTo>
                <a:cubicBezTo>
                  <a:pt x="3304480" y="2485901"/>
                  <a:pt x="3120378" y="2474445"/>
                  <a:pt x="2876814" y="2451953"/>
                </a:cubicBezTo>
                <a:cubicBezTo>
                  <a:pt x="2633250" y="2429461"/>
                  <a:pt x="2554982" y="2474974"/>
                  <a:pt x="2358589" y="2451953"/>
                </a:cubicBezTo>
                <a:cubicBezTo>
                  <a:pt x="2162197" y="2428932"/>
                  <a:pt x="1874002" y="2422706"/>
                  <a:pt x="1621115" y="2451953"/>
                </a:cubicBezTo>
                <a:cubicBezTo>
                  <a:pt x="1368228" y="2481200"/>
                  <a:pt x="1289488" y="2460339"/>
                  <a:pt x="1029806" y="2451953"/>
                </a:cubicBezTo>
                <a:cubicBezTo>
                  <a:pt x="770124" y="2443567"/>
                  <a:pt x="419809" y="2454118"/>
                  <a:pt x="0" y="2451953"/>
                </a:cubicBezTo>
                <a:cubicBezTo>
                  <a:pt x="24219" y="2214334"/>
                  <a:pt x="9274" y="2053671"/>
                  <a:pt x="0" y="1863484"/>
                </a:cubicBezTo>
                <a:cubicBezTo>
                  <a:pt x="-9274" y="1673297"/>
                  <a:pt x="-15826" y="1528316"/>
                  <a:pt x="0" y="1299535"/>
                </a:cubicBezTo>
                <a:cubicBezTo>
                  <a:pt x="15826" y="1070754"/>
                  <a:pt x="17899" y="1010478"/>
                  <a:pt x="0" y="735586"/>
                </a:cubicBezTo>
                <a:cubicBezTo>
                  <a:pt x="-17899" y="460694"/>
                  <a:pt x="15635" y="350719"/>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171450" lvl="0" indent="-171450" algn="just">
              <a:buClr>
                <a:srgbClr val="3F3F3F"/>
              </a:buClr>
              <a:buSzPts val="1200"/>
              <a:buFont typeface="Wingdings" panose="05000000000000000000" pitchFamily="2" charset="2"/>
              <a:buChar char="§"/>
            </a:pPr>
            <a:r>
              <a:rPr lang="en-GB" sz="1200" b="1" dirty="0">
                <a:solidFill>
                  <a:srgbClr val="3F3F3F"/>
                </a:solidFill>
              </a:rPr>
              <a:t>Facebook. </a:t>
            </a:r>
            <a:r>
              <a:rPr lang="en-GB" sz="1200" dirty="0" err="1">
                <a:solidFill>
                  <a:srgbClr val="3F3F3F"/>
                </a:solidFill>
              </a:rPr>
              <a:t>Creato</a:t>
            </a:r>
            <a:r>
              <a:rPr lang="en-GB" sz="1200" dirty="0">
                <a:solidFill>
                  <a:srgbClr val="3F3F3F"/>
                </a:solidFill>
              </a:rPr>
              <a:t> </a:t>
            </a:r>
            <a:r>
              <a:rPr lang="en-GB" sz="1200" dirty="0" err="1">
                <a:solidFill>
                  <a:srgbClr val="3F3F3F"/>
                </a:solidFill>
              </a:rPr>
              <a:t>nel</a:t>
            </a:r>
            <a:r>
              <a:rPr lang="en-GB" sz="1200" dirty="0">
                <a:solidFill>
                  <a:srgbClr val="3F3F3F"/>
                </a:solidFill>
              </a:rPr>
              <a:t> 2004 con </a:t>
            </a:r>
            <a:r>
              <a:rPr lang="en-GB" sz="1200" dirty="0" err="1">
                <a:solidFill>
                  <a:srgbClr val="3F3F3F"/>
                </a:solidFill>
              </a:rPr>
              <a:t>l’obiettivo</a:t>
            </a:r>
            <a:r>
              <a:rPr lang="en-GB" sz="1200" dirty="0">
                <a:solidFill>
                  <a:srgbClr val="3F3F3F"/>
                </a:solidFill>
              </a:rPr>
              <a:t> di </a:t>
            </a:r>
            <a:r>
              <a:rPr lang="en-GB" sz="1200" dirty="0" err="1">
                <a:solidFill>
                  <a:srgbClr val="3F3F3F"/>
                </a:solidFill>
              </a:rPr>
              <a:t>connettere</a:t>
            </a:r>
            <a:r>
              <a:rPr lang="en-GB" sz="1200" dirty="0">
                <a:solidFill>
                  <a:srgbClr val="3F3F3F"/>
                </a:solidFill>
              </a:rPr>
              <a:t> le </a:t>
            </a:r>
            <a:r>
              <a:rPr lang="en-GB" sz="1200" dirty="0" err="1">
                <a:solidFill>
                  <a:srgbClr val="3F3F3F"/>
                </a:solidFill>
              </a:rPr>
              <a:t>persone</a:t>
            </a:r>
            <a:r>
              <a:rPr lang="en-GB" sz="1200" dirty="0">
                <a:solidFill>
                  <a:srgbClr val="3F3F3F"/>
                </a:solidFill>
              </a:rPr>
              <a:t> per </a:t>
            </a:r>
            <a:r>
              <a:rPr lang="en-GB" sz="1200" dirty="0" err="1">
                <a:solidFill>
                  <a:srgbClr val="3F3F3F"/>
                </a:solidFill>
              </a:rPr>
              <a:t>condividere</a:t>
            </a:r>
            <a:r>
              <a:rPr lang="en-GB" sz="1200" dirty="0">
                <a:solidFill>
                  <a:srgbClr val="3F3F3F"/>
                </a:solidFill>
              </a:rPr>
              <a:t> </a:t>
            </a:r>
            <a:r>
              <a:rPr lang="en-GB" sz="1200" dirty="0" err="1">
                <a:solidFill>
                  <a:srgbClr val="3F3F3F"/>
                </a:solidFill>
              </a:rPr>
              <a:t>informazioni</a:t>
            </a:r>
            <a:r>
              <a:rPr lang="en-GB" sz="1200" dirty="0">
                <a:solidFill>
                  <a:srgbClr val="3F3F3F"/>
                </a:solidFill>
              </a:rPr>
              <a:t>, </a:t>
            </a:r>
            <a:r>
              <a:rPr lang="en-GB" sz="1200" dirty="0" err="1">
                <a:solidFill>
                  <a:srgbClr val="3F3F3F"/>
                </a:solidFill>
              </a:rPr>
              <a:t>notizie</a:t>
            </a:r>
            <a:r>
              <a:rPr lang="en-GB" sz="1200" dirty="0">
                <a:solidFill>
                  <a:srgbClr val="3F3F3F"/>
                </a:solidFill>
              </a:rPr>
              <a:t>, video e </a:t>
            </a:r>
            <a:r>
              <a:rPr lang="en-GB" sz="1200" dirty="0" err="1">
                <a:solidFill>
                  <a:srgbClr val="3F3F3F"/>
                </a:solidFill>
              </a:rPr>
              <a:t>foto</a:t>
            </a:r>
            <a:r>
              <a:rPr lang="en-GB" sz="1200" dirty="0">
                <a:solidFill>
                  <a:srgbClr val="3F3F3F"/>
                </a:solidFill>
              </a:rPr>
              <a:t>. Ha 2,9 </a:t>
            </a:r>
            <a:r>
              <a:rPr lang="en-GB" sz="1200" dirty="0" err="1">
                <a:solidFill>
                  <a:srgbClr val="3F3F3F"/>
                </a:solidFill>
              </a:rPr>
              <a:t>miliardi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nel</a:t>
            </a:r>
            <a:r>
              <a:rPr lang="en-GB" sz="1200" dirty="0">
                <a:solidFill>
                  <a:srgbClr val="3F3F3F"/>
                </a:solidFill>
              </a:rPr>
              <a:t> 2022.</a:t>
            </a:r>
          </a:p>
          <a:p>
            <a:pPr marL="171450" lvl="0" indent="-171450" algn="just">
              <a:buClr>
                <a:srgbClr val="3F3F3F"/>
              </a:buClr>
              <a:buSzPts val="1200"/>
              <a:buFont typeface="Wingdings" panose="05000000000000000000" pitchFamily="2" charset="2"/>
              <a:buChar char="§"/>
            </a:pPr>
            <a:r>
              <a:rPr lang="en-GB" sz="1200" b="1" dirty="0">
                <a:solidFill>
                  <a:srgbClr val="3F3F3F"/>
                </a:solidFill>
              </a:rPr>
              <a:t>
YouTube. </a:t>
            </a:r>
            <a:r>
              <a:rPr lang="en-GB" sz="1200" dirty="0" err="1">
                <a:solidFill>
                  <a:srgbClr val="3F3F3F"/>
                </a:solidFill>
              </a:rPr>
              <a:t>Creato</a:t>
            </a:r>
            <a:r>
              <a:rPr lang="en-GB" sz="1200" dirty="0">
                <a:solidFill>
                  <a:srgbClr val="3F3F3F"/>
                </a:solidFill>
              </a:rPr>
              <a:t> </a:t>
            </a:r>
            <a:r>
              <a:rPr lang="en-GB" sz="1200" dirty="0" err="1">
                <a:solidFill>
                  <a:srgbClr val="3F3F3F"/>
                </a:solidFill>
              </a:rPr>
              <a:t>nel</a:t>
            </a:r>
            <a:r>
              <a:rPr lang="en-GB" sz="1200" dirty="0">
                <a:solidFill>
                  <a:srgbClr val="3F3F3F"/>
                </a:solidFill>
              </a:rPr>
              <a:t> 2005, è il social network </a:t>
            </a:r>
            <a:r>
              <a:rPr lang="en-GB" sz="1200" dirty="0" err="1">
                <a:solidFill>
                  <a:srgbClr val="3F3F3F"/>
                </a:solidFill>
              </a:rPr>
              <a:t>d'eccellenza</a:t>
            </a:r>
            <a:r>
              <a:rPr lang="en-GB" sz="1200" dirty="0">
                <a:solidFill>
                  <a:srgbClr val="3F3F3F"/>
                </a:solidFill>
              </a:rPr>
              <a:t> per la </a:t>
            </a:r>
            <a:r>
              <a:rPr lang="en-GB" sz="1200" dirty="0" err="1">
                <a:solidFill>
                  <a:srgbClr val="3F3F3F"/>
                </a:solidFill>
              </a:rPr>
              <a:t>condivisione</a:t>
            </a:r>
            <a:r>
              <a:rPr lang="en-GB" sz="1200" dirty="0">
                <a:solidFill>
                  <a:srgbClr val="3F3F3F"/>
                </a:solidFill>
              </a:rPr>
              <a:t> di video, e </a:t>
            </a:r>
            <a:r>
              <a:rPr lang="en-GB" sz="1200" dirty="0" err="1">
                <a:solidFill>
                  <a:srgbClr val="3F3F3F"/>
                </a:solidFill>
              </a:rPr>
              <a:t>dà</a:t>
            </a:r>
            <a:r>
              <a:rPr lang="en-GB" sz="1200" dirty="0">
                <a:solidFill>
                  <a:srgbClr val="3F3F3F"/>
                </a:solidFill>
              </a:rPr>
              <a:t> il </a:t>
            </a:r>
            <a:r>
              <a:rPr lang="en-GB" sz="1200" dirty="0" err="1">
                <a:solidFill>
                  <a:srgbClr val="3F3F3F"/>
                </a:solidFill>
              </a:rPr>
              <a:t>nome</a:t>
            </a:r>
            <a:r>
              <a:rPr lang="en-GB" sz="1200" dirty="0">
                <a:solidFill>
                  <a:srgbClr val="3F3F3F"/>
                </a:solidFill>
              </a:rPr>
              <a:t> </a:t>
            </a:r>
            <a:r>
              <a:rPr lang="en-GB" sz="1200" dirty="0" err="1">
                <a:solidFill>
                  <a:srgbClr val="3F3F3F"/>
                </a:solidFill>
              </a:rPr>
              <a:t>alla</a:t>
            </a:r>
            <a:r>
              <a:rPr lang="en-GB" sz="1200" dirty="0">
                <a:solidFill>
                  <a:srgbClr val="3F3F3F"/>
                </a:solidFill>
              </a:rPr>
              <a:t> </a:t>
            </a:r>
            <a:r>
              <a:rPr lang="en-GB" sz="1200" dirty="0" err="1">
                <a:solidFill>
                  <a:srgbClr val="3F3F3F"/>
                </a:solidFill>
              </a:rPr>
              <a:t>professione</a:t>
            </a:r>
            <a:r>
              <a:rPr lang="en-GB" sz="1200" dirty="0">
                <a:solidFill>
                  <a:srgbClr val="3F3F3F"/>
                </a:solidFill>
              </a:rPr>
              <a:t> di “youtubers”. </a:t>
            </a:r>
            <a:r>
              <a:rPr lang="en-GB" sz="1200" dirty="0" err="1">
                <a:solidFill>
                  <a:srgbClr val="3F3F3F"/>
                </a:solidFill>
              </a:rPr>
              <a:t>Oltre</a:t>
            </a:r>
            <a:r>
              <a:rPr lang="en-GB" sz="1200" dirty="0">
                <a:solidFill>
                  <a:srgbClr val="3F3F3F"/>
                </a:solidFill>
              </a:rPr>
              <a:t> 2,5 </a:t>
            </a:r>
            <a:r>
              <a:rPr lang="en-GB" sz="1200" dirty="0" err="1">
                <a:solidFill>
                  <a:srgbClr val="3F3F3F"/>
                </a:solidFill>
              </a:rPr>
              <a:t>miliardi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entro</a:t>
            </a:r>
            <a:r>
              <a:rPr lang="en-GB" sz="1200" dirty="0">
                <a:solidFill>
                  <a:srgbClr val="3F3F3F"/>
                </a:solidFill>
              </a:rPr>
              <a:t> il 2022.</a:t>
            </a:r>
          </a:p>
          <a:p>
            <a:pPr marL="171450" lvl="0" indent="-171450" algn="just">
              <a:buClr>
                <a:srgbClr val="3F3F3F"/>
              </a:buClr>
              <a:buSzPts val="1200"/>
              <a:buFont typeface="Wingdings" panose="05000000000000000000" pitchFamily="2" charset="2"/>
              <a:buChar char="§"/>
            </a:pPr>
            <a:r>
              <a:rPr lang="en-GB" sz="1200" b="1" dirty="0">
                <a:solidFill>
                  <a:srgbClr val="3F3F3F"/>
                </a:solidFill>
              </a:rPr>
              <a:t>
Instagram. </a:t>
            </a:r>
            <a:r>
              <a:rPr lang="en-GB" sz="1200" dirty="0" err="1">
                <a:solidFill>
                  <a:srgbClr val="3F3F3F"/>
                </a:solidFill>
              </a:rPr>
              <a:t>Lanciato</a:t>
            </a:r>
            <a:r>
              <a:rPr lang="en-GB" sz="1200" dirty="0">
                <a:solidFill>
                  <a:srgbClr val="3F3F3F"/>
                </a:solidFill>
              </a:rPr>
              <a:t> </a:t>
            </a:r>
            <a:r>
              <a:rPr lang="en-GB" sz="1200" dirty="0" err="1">
                <a:solidFill>
                  <a:srgbClr val="3F3F3F"/>
                </a:solidFill>
              </a:rPr>
              <a:t>nel</a:t>
            </a:r>
            <a:r>
              <a:rPr lang="en-GB" sz="1200" dirty="0">
                <a:solidFill>
                  <a:srgbClr val="3F3F3F"/>
                </a:solidFill>
              </a:rPr>
              <a:t> 2010, </a:t>
            </a:r>
            <a:r>
              <a:rPr lang="en-GB" sz="1200" dirty="0" err="1">
                <a:solidFill>
                  <a:srgbClr val="3F3F3F"/>
                </a:solidFill>
              </a:rPr>
              <a:t>viene</a:t>
            </a:r>
            <a:r>
              <a:rPr lang="en-GB" sz="1200" dirty="0">
                <a:solidFill>
                  <a:srgbClr val="3F3F3F"/>
                </a:solidFill>
              </a:rPr>
              <a:t> </a:t>
            </a:r>
            <a:r>
              <a:rPr lang="en-GB" sz="1200" dirty="0" err="1">
                <a:solidFill>
                  <a:srgbClr val="3F3F3F"/>
                </a:solidFill>
              </a:rPr>
              <a:t>utilizzato</a:t>
            </a:r>
            <a:r>
              <a:rPr lang="en-GB" sz="1200" dirty="0">
                <a:solidFill>
                  <a:srgbClr val="3F3F3F"/>
                </a:solidFill>
              </a:rPr>
              <a:t> </a:t>
            </a:r>
            <a:r>
              <a:rPr lang="en-GB" sz="1200" dirty="0" err="1">
                <a:solidFill>
                  <a:srgbClr val="3F3F3F"/>
                </a:solidFill>
              </a:rPr>
              <a:t>principalmente</a:t>
            </a:r>
            <a:r>
              <a:rPr lang="en-GB" sz="1200" dirty="0">
                <a:solidFill>
                  <a:srgbClr val="3F3F3F"/>
                </a:solidFill>
              </a:rPr>
              <a:t> per </a:t>
            </a:r>
            <a:r>
              <a:rPr lang="en-GB" sz="1200" dirty="0" err="1">
                <a:solidFill>
                  <a:srgbClr val="3F3F3F"/>
                </a:solidFill>
              </a:rPr>
              <a:t>condividere</a:t>
            </a:r>
            <a:r>
              <a:rPr lang="en-GB" sz="1200" dirty="0">
                <a:solidFill>
                  <a:srgbClr val="3F3F3F"/>
                </a:solidFill>
              </a:rPr>
              <a:t> video e </a:t>
            </a:r>
            <a:r>
              <a:rPr lang="en-GB" sz="1200" dirty="0" err="1">
                <a:solidFill>
                  <a:srgbClr val="3F3F3F"/>
                </a:solidFill>
              </a:rPr>
              <a:t>foto</a:t>
            </a:r>
            <a:r>
              <a:rPr lang="en-GB" sz="1200" dirty="0">
                <a:solidFill>
                  <a:srgbClr val="3F3F3F"/>
                </a:solidFill>
              </a:rPr>
              <a:t>. 1,5 </a:t>
            </a:r>
            <a:r>
              <a:rPr lang="en-GB" sz="1200" dirty="0" err="1">
                <a:solidFill>
                  <a:srgbClr val="3F3F3F"/>
                </a:solidFill>
              </a:rPr>
              <a:t>miliardi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entro</a:t>
            </a:r>
            <a:r>
              <a:rPr lang="en-GB" sz="1200" dirty="0">
                <a:solidFill>
                  <a:srgbClr val="3F3F3F"/>
                </a:solidFill>
              </a:rPr>
              <a:t> il 2022.</a:t>
            </a:r>
          </a:p>
          <a:p>
            <a:pPr marL="171450" lvl="0" indent="-171450" algn="just">
              <a:buClr>
                <a:srgbClr val="3F3F3F"/>
              </a:buClr>
              <a:buSzPts val="1200"/>
              <a:buFont typeface="Wingdings" panose="05000000000000000000" pitchFamily="2" charset="2"/>
              <a:buChar char="§"/>
            </a:pPr>
            <a:r>
              <a:rPr lang="en-GB" sz="1200" b="1" dirty="0">
                <a:solidFill>
                  <a:srgbClr val="3F3F3F"/>
                </a:solidFill>
              </a:rPr>
              <a:t>
Twitter. </a:t>
            </a:r>
            <a:r>
              <a:rPr lang="en-GB" sz="1200" dirty="0" err="1">
                <a:solidFill>
                  <a:srgbClr val="3F3F3F"/>
                </a:solidFill>
              </a:rPr>
              <a:t>Fondato</a:t>
            </a:r>
            <a:r>
              <a:rPr lang="en-GB" sz="1200" dirty="0">
                <a:solidFill>
                  <a:srgbClr val="3F3F3F"/>
                </a:solidFill>
              </a:rPr>
              <a:t> </a:t>
            </a:r>
            <a:r>
              <a:rPr lang="en-GB" sz="1200" dirty="0" err="1">
                <a:solidFill>
                  <a:srgbClr val="3F3F3F"/>
                </a:solidFill>
              </a:rPr>
              <a:t>nel</a:t>
            </a:r>
            <a:r>
              <a:rPr lang="en-GB" sz="1200" dirty="0">
                <a:solidFill>
                  <a:srgbClr val="3F3F3F"/>
                </a:solidFill>
              </a:rPr>
              <a:t> 2006, è un social network di microblogging, con </a:t>
            </a:r>
            <a:r>
              <a:rPr lang="en-GB" sz="1200" dirty="0" err="1">
                <a:solidFill>
                  <a:srgbClr val="3F3F3F"/>
                </a:solidFill>
              </a:rPr>
              <a:t>brevi</a:t>
            </a:r>
            <a:r>
              <a:rPr lang="en-GB" sz="1200" dirty="0">
                <a:solidFill>
                  <a:srgbClr val="3F3F3F"/>
                </a:solidFill>
              </a:rPr>
              <a:t> “tweet” di </a:t>
            </a:r>
            <a:r>
              <a:rPr lang="en-GB" sz="1200" dirty="0" err="1">
                <a:solidFill>
                  <a:srgbClr val="3F3F3F"/>
                </a:solidFill>
              </a:rPr>
              <a:t>massimo</a:t>
            </a:r>
            <a:r>
              <a:rPr lang="en-GB" sz="1200" dirty="0">
                <a:solidFill>
                  <a:srgbClr val="3F3F3F"/>
                </a:solidFill>
              </a:rPr>
              <a:t> 280 </a:t>
            </a:r>
            <a:r>
              <a:rPr lang="en-GB" sz="1200" dirty="0" err="1">
                <a:solidFill>
                  <a:srgbClr val="3F3F3F"/>
                </a:solidFill>
              </a:rPr>
              <a:t>caratteri</a:t>
            </a:r>
            <a:r>
              <a:rPr lang="en-GB" sz="1200" dirty="0">
                <a:solidFill>
                  <a:srgbClr val="3F3F3F"/>
                </a:solidFill>
              </a:rPr>
              <a:t>. </a:t>
            </a:r>
            <a:r>
              <a:rPr lang="en-GB" sz="1200" dirty="0" err="1">
                <a:solidFill>
                  <a:srgbClr val="3F3F3F"/>
                </a:solidFill>
              </a:rPr>
              <a:t>Più</a:t>
            </a:r>
            <a:r>
              <a:rPr lang="en-GB" sz="1200" dirty="0">
                <a:solidFill>
                  <a:srgbClr val="3F3F3F"/>
                </a:solidFill>
              </a:rPr>
              <a:t> di 440 </a:t>
            </a:r>
            <a:r>
              <a:rPr lang="en-GB" sz="1200" dirty="0" err="1">
                <a:solidFill>
                  <a:srgbClr val="3F3F3F"/>
                </a:solidFill>
              </a:rPr>
              <a:t>milioni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entro</a:t>
            </a:r>
            <a:r>
              <a:rPr lang="en-GB" sz="1200" dirty="0">
                <a:solidFill>
                  <a:srgbClr val="3F3F3F"/>
                </a:solidFill>
              </a:rPr>
              <a:t> il 2022.</a:t>
            </a:r>
          </a:p>
          <a:p>
            <a:pPr marL="171450" lvl="0" indent="-171450" algn="just">
              <a:buClr>
                <a:srgbClr val="3F3F3F"/>
              </a:buClr>
              <a:buSzPts val="1200"/>
              <a:buFont typeface="Wingdings" panose="05000000000000000000" pitchFamily="2" charset="2"/>
              <a:buChar char="§"/>
            </a:pPr>
            <a:endParaRPr lang="en-GB" sz="1200" b="1" dirty="0">
              <a:solidFill>
                <a:srgbClr val="3F3F3F"/>
              </a:solidFill>
            </a:endParaRPr>
          </a:p>
          <a:p>
            <a:pPr marL="171450" lvl="0" indent="-171450" algn="just">
              <a:buClr>
                <a:srgbClr val="3F3F3F"/>
              </a:buClr>
              <a:buSzPts val="1200"/>
              <a:buFont typeface="Wingdings" panose="05000000000000000000" pitchFamily="2" charset="2"/>
              <a:buChar char="§"/>
            </a:pPr>
            <a:r>
              <a:rPr lang="en-GB" sz="1200" b="1" dirty="0">
                <a:solidFill>
                  <a:srgbClr val="3F3F3F"/>
                </a:solidFill>
              </a:rPr>
              <a:t>LinkedIn.</a:t>
            </a:r>
            <a:r>
              <a:rPr lang="en-GB" sz="1200" dirty="0">
                <a:solidFill>
                  <a:srgbClr val="3F3F3F"/>
                </a:solidFill>
              </a:rPr>
              <a:t> Social network </a:t>
            </a:r>
            <a:r>
              <a:rPr lang="en-GB" sz="1200" dirty="0" err="1">
                <a:solidFill>
                  <a:srgbClr val="3F3F3F"/>
                </a:solidFill>
              </a:rPr>
              <a:t>professionale</a:t>
            </a:r>
            <a:r>
              <a:rPr lang="en-GB" sz="1200" dirty="0">
                <a:solidFill>
                  <a:srgbClr val="3F3F3F"/>
                </a:solidFill>
              </a:rPr>
              <a:t> </a:t>
            </a:r>
            <a:r>
              <a:rPr lang="en-GB" sz="1200" dirty="0" err="1">
                <a:solidFill>
                  <a:srgbClr val="3F3F3F"/>
                </a:solidFill>
              </a:rPr>
              <a:t>fondato</a:t>
            </a:r>
            <a:r>
              <a:rPr lang="en-GB" sz="1200" dirty="0">
                <a:solidFill>
                  <a:srgbClr val="3F3F3F"/>
                </a:solidFill>
              </a:rPr>
              <a:t> </a:t>
            </a:r>
            <a:r>
              <a:rPr lang="en-GB" sz="1200" dirty="0" err="1">
                <a:solidFill>
                  <a:srgbClr val="3F3F3F"/>
                </a:solidFill>
              </a:rPr>
              <a:t>nel</a:t>
            </a:r>
            <a:r>
              <a:rPr lang="en-GB" sz="1200" dirty="0">
                <a:solidFill>
                  <a:srgbClr val="3F3F3F"/>
                </a:solidFill>
              </a:rPr>
              <a:t> 2002, con 310 </a:t>
            </a:r>
            <a:r>
              <a:rPr lang="en-GB" sz="1200" dirty="0" err="1">
                <a:solidFill>
                  <a:srgbClr val="3F3F3F"/>
                </a:solidFill>
              </a:rPr>
              <a:t>milioni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mensili</a:t>
            </a:r>
            <a:r>
              <a:rPr lang="en-GB" sz="1200" dirty="0">
                <a:solidFill>
                  <a:srgbClr val="3F3F3F"/>
                </a:solidFill>
              </a:rPr>
              <a:t> </a:t>
            </a:r>
            <a:r>
              <a:rPr lang="en-GB" sz="1200" dirty="0" err="1">
                <a:solidFill>
                  <a:srgbClr val="3F3F3F"/>
                </a:solidFill>
              </a:rPr>
              <a:t>entro</a:t>
            </a:r>
            <a:r>
              <a:rPr lang="en-GB" sz="1200" dirty="0">
                <a:solidFill>
                  <a:srgbClr val="3F3F3F"/>
                </a:solidFill>
              </a:rPr>
              <a:t> il 2022.</a:t>
            </a:r>
            <a:endParaRPr dirty="0"/>
          </a:p>
        </p:txBody>
      </p:sp>
      <p:pic>
        <p:nvPicPr>
          <p:cNvPr id="193" name="Google Shape;193;p5"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9681" y="1351924"/>
            <a:ext cx="412316" cy="412316"/>
          </a:xfrm>
          <a:prstGeom prst="rect">
            <a:avLst/>
          </a:prstGeom>
          <a:noFill/>
          <a:ln>
            <a:noFill/>
          </a:ln>
        </p:spPr>
      </p:pic>
      <p:pic>
        <p:nvPicPr>
          <p:cNvPr id="194" name="Google Shape;194;p5" descr="Imagen que contiene 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681" y="1847882"/>
            <a:ext cx="416353" cy="288032"/>
          </a:xfrm>
          <a:prstGeom prst="rect">
            <a:avLst/>
          </a:prstGeom>
          <a:noFill/>
          <a:ln>
            <a:noFill/>
          </a:ln>
        </p:spPr>
      </p:pic>
      <p:pic>
        <p:nvPicPr>
          <p:cNvPr id="195" name="Google Shape;195;p5"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1110" y="2365592"/>
            <a:ext cx="412316" cy="412316"/>
          </a:xfrm>
          <a:prstGeom prst="rect">
            <a:avLst/>
          </a:prstGeom>
          <a:noFill/>
          <a:ln>
            <a:noFill/>
          </a:ln>
        </p:spPr>
      </p:pic>
      <p:pic>
        <p:nvPicPr>
          <p:cNvPr id="196" name="Google Shape;196;p5" descr="Un dibujo de una persona&#10;&#10;Descripción generada automáticamente con confianza baj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681" y="2906587"/>
            <a:ext cx="483831" cy="412316"/>
          </a:xfrm>
          <a:prstGeom prst="rect">
            <a:avLst/>
          </a:prstGeom>
          <a:noFill/>
          <a:ln>
            <a:noFill/>
          </a:ln>
        </p:spPr>
      </p:pic>
      <p:pic>
        <p:nvPicPr>
          <p:cNvPr id="197" name="Google Shape;197;p5" descr="Un dibujo de una cara feliz&#10;&#10;Descripción generada automáticamente con confianza baja"/>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1110" y="3548581"/>
            <a:ext cx="380628" cy="3806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GB" sz="2800"/>
              <a:t>Social media</a:t>
            </a:r>
            <a:endParaRPr sz="2800"/>
          </a:p>
        </p:txBody>
      </p:sp>
      <p:sp>
        <p:nvSpPr>
          <p:cNvPr id="203" name="Google Shape;203;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GB" sz="1800"/>
              <a:t>Most popular social networks</a:t>
            </a:r>
            <a:endParaRPr sz="1800"/>
          </a:p>
        </p:txBody>
      </p:sp>
      <p:sp>
        <p:nvSpPr>
          <p:cNvPr id="204" name="Google Shape;204;p6"/>
          <p:cNvSpPr/>
          <p:nvPr/>
        </p:nvSpPr>
        <p:spPr>
          <a:xfrm>
            <a:off x="936104" y="1708544"/>
            <a:ext cx="7308304" cy="2010766"/>
          </a:xfrm>
          <a:custGeom>
            <a:avLst/>
            <a:gdLst/>
            <a:ahLst/>
            <a:cxnLst/>
            <a:rect l="l" t="t" r="r" b="b"/>
            <a:pathLst>
              <a:path w="7308304" h="1954381"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307553" y="287111"/>
                  <a:pt x="7335503" y="402261"/>
                  <a:pt x="7308304" y="631917"/>
                </a:cubicBezTo>
                <a:cubicBezTo>
                  <a:pt x="7281105" y="861573"/>
                  <a:pt x="7284296" y="966584"/>
                  <a:pt x="7308304" y="1283377"/>
                </a:cubicBezTo>
                <a:cubicBezTo>
                  <a:pt x="7332312" y="1600170"/>
                  <a:pt x="7326002" y="1668848"/>
                  <a:pt x="7308304" y="1954381"/>
                </a:cubicBezTo>
                <a:cubicBezTo>
                  <a:pt x="7087273" y="1939116"/>
                  <a:pt x="7057469" y="1968651"/>
                  <a:pt x="6863162" y="1954381"/>
                </a:cubicBezTo>
                <a:cubicBezTo>
                  <a:pt x="6668855" y="1940111"/>
                  <a:pt x="6537147" y="1942425"/>
                  <a:pt x="6271854" y="1954381"/>
                </a:cubicBezTo>
                <a:cubicBezTo>
                  <a:pt x="6006561" y="1966337"/>
                  <a:pt x="5984596" y="1942394"/>
                  <a:pt x="5753628" y="1954381"/>
                </a:cubicBezTo>
                <a:cubicBezTo>
                  <a:pt x="5522660" y="1966368"/>
                  <a:pt x="5283108" y="1961325"/>
                  <a:pt x="5162320" y="1954381"/>
                </a:cubicBezTo>
                <a:cubicBezTo>
                  <a:pt x="5041532" y="1947437"/>
                  <a:pt x="4805657" y="1977033"/>
                  <a:pt x="4497929" y="1954381"/>
                </a:cubicBezTo>
                <a:cubicBezTo>
                  <a:pt x="4190201" y="1931729"/>
                  <a:pt x="4003253" y="1924658"/>
                  <a:pt x="3687372" y="1954381"/>
                </a:cubicBezTo>
                <a:cubicBezTo>
                  <a:pt x="3371491" y="1984104"/>
                  <a:pt x="3113540" y="1920433"/>
                  <a:pt x="2949897" y="1954381"/>
                </a:cubicBezTo>
                <a:cubicBezTo>
                  <a:pt x="2786255" y="1988329"/>
                  <a:pt x="2602153" y="1976873"/>
                  <a:pt x="2358589" y="1954381"/>
                </a:cubicBezTo>
                <a:cubicBezTo>
                  <a:pt x="2115025" y="1931889"/>
                  <a:pt x="2036757" y="1977402"/>
                  <a:pt x="1840364" y="1954381"/>
                </a:cubicBezTo>
                <a:cubicBezTo>
                  <a:pt x="1643972" y="1931360"/>
                  <a:pt x="1355777" y="1925134"/>
                  <a:pt x="1102890" y="1954381"/>
                </a:cubicBezTo>
                <a:cubicBezTo>
                  <a:pt x="850003" y="1983628"/>
                  <a:pt x="271662" y="1949267"/>
                  <a:pt x="0" y="1954381"/>
                </a:cubicBezTo>
                <a:cubicBezTo>
                  <a:pt x="-20661" y="1815844"/>
                  <a:pt x="16534" y="1560977"/>
                  <a:pt x="0" y="1283377"/>
                </a:cubicBezTo>
                <a:cubicBezTo>
                  <a:pt x="-16534" y="1005777"/>
                  <a:pt x="17377" y="955577"/>
                  <a:pt x="0" y="690548"/>
                </a:cubicBezTo>
                <a:cubicBezTo>
                  <a:pt x="-17377" y="425519"/>
                  <a:pt x="-19703" y="312247"/>
                  <a:pt x="0" y="0"/>
                </a:cubicBezTo>
                <a:close/>
              </a:path>
            </a:pathLst>
          </a:custGeom>
          <a:noFill/>
          <a:ln w="12700" cap="flat" cmpd="sng">
            <a:solidFill>
              <a:srgbClr val="F39E5A"/>
            </a:solidFill>
            <a:prstDash val="solid"/>
            <a:round/>
            <a:headEnd type="none" w="sm" len="sm"/>
            <a:tailEnd type="none" w="sm" len="sm"/>
          </a:ln>
        </p:spPr>
        <p:txBody>
          <a:bodyPr spcFirstLastPara="1" wrap="square" lIns="91425" tIns="45700" rIns="91425" bIns="45700" anchor="ctr" anchorCtr="0">
            <a:spAutoFit/>
          </a:bodyPr>
          <a:lstStyle/>
          <a:p>
            <a:pPr marL="342900" lvl="0" indent="-342900" algn="just">
              <a:buClr>
                <a:srgbClr val="3F3F3F"/>
              </a:buClr>
              <a:buSzPts val="1200"/>
              <a:buFont typeface="Noto Sans Symbols"/>
              <a:buChar char="∙"/>
            </a:pPr>
            <a:r>
              <a:rPr lang="en-GB" sz="1200" b="1" dirty="0">
                <a:solidFill>
                  <a:srgbClr val="3F3F3F"/>
                </a:solidFill>
              </a:rPr>
              <a:t>TikTok. </a:t>
            </a:r>
            <a:r>
              <a:rPr lang="en-GB" sz="1200" dirty="0" err="1">
                <a:solidFill>
                  <a:srgbClr val="3F3F3F"/>
                </a:solidFill>
              </a:rPr>
              <a:t>Lanciato</a:t>
            </a:r>
            <a:r>
              <a:rPr lang="en-GB" sz="1200" dirty="0">
                <a:solidFill>
                  <a:srgbClr val="3F3F3F"/>
                </a:solidFill>
              </a:rPr>
              <a:t> </a:t>
            </a:r>
            <a:r>
              <a:rPr lang="en-GB" sz="1200" dirty="0" err="1">
                <a:solidFill>
                  <a:srgbClr val="3F3F3F"/>
                </a:solidFill>
              </a:rPr>
              <a:t>nel</a:t>
            </a:r>
            <a:r>
              <a:rPr lang="en-GB" sz="1200" dirty="0">
                <a:solidFill>
                  <a:srgbClr val="3F3F3F"/>
                </a:solidFill>
              </a:rPr>
              <a:t> 2016, </a:t>
            </a:r>
            <a:r>
              <a:rPr lang="en-GB" sz="1200" dirty="0" err="1">
                <a:solidFill>
                  <a:srgbClr val="3F3F3F"/>
                </a:solidFill>
              </a:rPr>
              <a:t>viene</a:t>
            </a:r>
            <a:r>
              <a:rPr lang="en-GB" sz="1200" dirty="0">
                <a:solidFill>
                  <a:srgbClr val="3F3F3F"/>
                </a:solidFill>
              </a:rPr>
              <a:t> </a:t>
            </a:r>
            <a:r>
              <a:rPr lang="en-GB" sz="1200" dirty="0" err="1">
                <a:solidFill>
                  <a:srgbClr val="3F3F3F"/>
                </a:solidFill>
              </a:rPr>
              <a:t>utilizzato</a:t>
            </a:r>
            <a:r>
              <a:rPr lang="en-GB" sz="1200" dirty="0">
                <a:solidFill>
                  <a:srgbClr val="3F3F3F"/>
                </a:solidFill>
              </a:rPr>
              <a:t> per </a:t>
            </a:r>
            <a:r>
              <a:rPr lang="en-GB" sz="1200" dirty="0" err="1">
                <a:solidFill>
                  <a:srgbClr val="3F3F3F"/>
                </a:solidFill>
              </a:rPr>
              <a:t>condividere</a:t>
            </a:r>
            <a:r>
              <a:rPr lang="en-GB" sz="1200" dirty="0">
                <a:solidFill>
                  <a:srgbClr val="3F3F3F"/>
                </a:solidFill>
              </a:rPr>
              <a:t> </a:t>
            </a:r>
            <a:r>
              <a:rPr lang="en-GB" sz="1200" dirty="0" err="1">
                <a:solidFill>
                  <a:srgbClr val="3F3F3F"/>
                </a:solidFill>
              </a:rPr>
              <a:t>brevi</a:t>
            </a:r>
            <a:r>
              <a:rPr lang="en-GB" sz="1200" dirty="0">
                <a:solidFill>
                  <a:srgbClr val="3F3F3F"/>
                </a:solidFill>
              </a:rPr>
              <a:t> video, in cui </a:t>
            </a:r>
            <a:r>
              <a:rPr lang="en-GB" sz="1200" dirty="0" err="1">
                <a:solidFill>
                  <a:srgbClr val="3F3F3F"/>
                </a:solidFill>
              </a:rPr>
              <a:t>predominano</a:t>
            </a:r>
            <a:r>
              <a:rPr lang="en-GB" sz="1200" dirty="0">
                <a:solidFill>
                  <a:srgbClr val="3F3F3F"/>
                </a:solidFill>
              </a:rPr>
              <a:t> </a:t>
            </a:r>
            <a:r>
              <a:rPr lang="en-GB" sz="1200" dirty="0" err="1">
                <a:solidFill>
                  <a:srgbClr val="3F3F3F"/>
                </a:solidFill>
              </a:rPr>
              <a:t>musica</a:t>
            </a:r>
            <a:r>
              <a:rPr lang="en-GB" sz="1200" dirty="0">
                <a:solidFill>
                  <a:srgbClr val="3F3F3F"/>
                </a:solidFill>
              </a:rPr>
              <a:t>, editing ed </a:t>
            </a:r>
            <a:r>
              <a:rPr lang="en-GB" sz="1200" dirty="0" err="1">
                <a:solidFill>
                  <a:srgbClr val="3F3F3F"/>
                </a:solidFill>
              </a:rPr>
              <a:t>effetti</a:t>
            </a:r>
            <a:r>
              <a:rPr lang="en-GB" sz="1200" dirty="0">
                <a:solidFill>
                  <a:srgbClr val="3F3F3F"/>
                </a:solidFill>
              </a:rPr>
              <a:t>. Ha </a:t>
            </a:r>
            <a:r>
              <a:rPr lang="en-GB" sz="1200" dirty="0" err="1">
                <a:solidFill>
                  <a:srgbClr val="3F3F3F"/>
                </a:solidFill>
              </a:rPr>
              <a:t>già</a:t>
            </a:r>
            <a:r>
              <a:rPr lang="en-GB" sz="1200" dirty="0">
                <a:solidFill>
                  <a:srgbClr val="3F3F3F"/>
                </a:solidFill>
              </a:rPr>
              <a:t> 1 </a:t>
            </a:r>
            <a:r>
              <a:rPr lang="en-GB" sz="1200" dirty="0" err="1">
                <a:solidFill>
                  <a:srgbClr val="3F3F3F"/>
                </a:solidFill>
              </a:rPr>
              <a:t>miliardo</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nel</a:t>
            </a:r>
            <a:r>
              <a:rPr lang="en-GB" sz="1200" dirty="0">
                <a:solidFill>
                  <a:srgbClr val="3F3F3F"/>
                </a:solidFill>
              </a:rPr>
              <a:t> 2022.</a:t>
            </a:r>
          </a:p>
          <a:p>
            <a:pPr marL="342900" lvl="0" indent="-342900" algn="just">
              <a:buClr>
                <a:srgbClr val="3F3F3F"/>
              </a:buClr>
              <a:buSzPts val="1200"/>
              <a:buFont typeface="Noto Sans Symbols"/>
              <a:buChar char="∙"/>
            </a:pPr>
            <a:r>
              <a:rPr lang="en-GB" sz="1200" dirty="0">
                <a:solidFill>
                  <a:srgbClr val="3F3F3F"/>
                </a:solidFill>
              </a:rPr>
              <a:t>
</a:t>
            </a:r>
            <a:r>
              <a:rPr lang="en-GB" sz="1200" b="1" dirty="0">
                <a:solidFill>
                  <a:srgbClr val="3F3F3F"/>
                </a:solidFill>
                <a:latin typeface="Arial"/>
                <a:ea typeface="Arial"/>
                <a:cs typeface="Arial"/>
                <a:sym typeface="Arial"/>
              </a:rPr>
              <a:t>Pinterest</a:t>
            </a:r>
            <a:r>
              <a:rPr lang="en-GB" sz="1200" dirty="0">
                <a:solidFill>
                  <a:srgbClr val="3F3F3F"/>
                </a:solidFill>
                <a:latin typeface="Arial"/>
                <a:ea typeface="Arial"/>
                <a:cs typeface="Arial"/>
                <a:sym typeface="Arial"/>
              </a:rPr>
              <a:t>. </a:t>
            </a:r>
            <a:r>
              <a:rPr lang="en-GB" sz="1200" dirty="0" err="1">
                <a:solidFill>
                  <a:srgbClr val="3F3F3F"/>
                </a:solidFill>
              </a:rPr>
              <a:t>Creata</a:t>
            </a:r>
            <a:r>
              <a:rPr lang="en-GB" sz="1200" dirty="0">
                <a:solidFill>
                  <a:srgbClr val="3F3F3F"/>
                </a:solidFill>
              </a:rPr>
              <a:t> </a:t>
            </a:r>
            <a:r>
              <a:rPr lang="en-GB" sz="1200" dirty="0" err="1">
                <a:solidFill>
                  <a:srgbClr val="3F3F3F"/>
                </a:solidFill>
              </a:rPr>
              <a:t>nel</a:t>
            </a:r>
            <a:r>
              <a:rPr lang="en-GB" sz="1200" dirty="0">
                <a:solidFill>
                  <a:srgbClr val="3F3F3F"/>
                </a:solidFill>
              </a:rPr>
              <a:t> 2010, </a:t>
            </a:r>
            <a:r>
              <a:rPr lang="en-GB" sz="1200" dirty="0" err="1">
                <a:solidFill>
                  <a:srgbClr val="3F3F3F"/>
                </a:solidFill>
              </a:rPr>
              <a:t>è</a:t>
            </a:r>
            <a:r>
              <a:rPr lang="en-GB" sz="1200" dirty="0">
                <a:solidFill>
                  <a:srgbClr val="3F3F3F"/>
                </a:solidFill>
              </a:rPr>
              <a:t> una </a:t>
            </a:r>
            <a:r>
              <a:rPr lang="en-GB" sz="1200" dirty="0" err="1">
                <a:solidFill>
                  <a:srgbClr val="3F3F3F"/>
                </a:solidFill>
              </a:rPr>
              <a:t>piattaforma</a:t>
            </a:r>
            <a:r>
              <a:rPr lang="en-GB" sz="1200" dirty="0">
                <a:solidFill>
                  <a:srgbClr val="3F3F3F"/>
                </a:solidFill>
              </a:rPr>
              <a:t> per la </a:t>
            </a:r>
            <a:r>
              <a:rPr lang="en-GB" sz="1200" dirty="0" err="1">
                <a:solidFill>
                  <a:srgbClr val="3F3F3F"/>
                </a:solidFill>
              </a:rPr>
              <a:t>condivisione</a:t>
            </a:r>
            <a:r>
              <a:rPr lang="en-GB" sz="1200" dirty="0">
                <a:solidFill>
                  <a:srgbClr val="3F3F3F"/>
                </a:solidFill>
              </a:rPr>
              <a:t> e la </a:t>
            </a:r>
            <a:r>
              <a:rPr lang="en-GB" sz="1200" dirty="0" err="1">
                <a:solidFill>
                  <a:srgbClr val="3F3F3F"/>
                </a:solidFill>
              </a:rPr>
              <a:t>scoperta</a:t>
            </a:r>
            <a:r>
              <a:rPr lang="en-GB" sz="1200" dirty="0">
                <a:solidFill>
                  <a:srgbClr val="3F3F3F"/>
                </a:solidFill>
              </a:rPr>
              <a:t> di </a:t>
            </a:r>
            <a:r>
              <a:rPr lang="en-GB" sz="1200" dirty="0" err="1">
                <a:solidFill>
                  <a:srgbClr val="3F3F3F"/>
                </a:solidFill>
              </a:rPr>
              <a:t>contenuti</a:t>
            </a:r>
            <a:r>
              <a:rPr lang="en-GB" sz="1200" dirty="0">
                <a:solidFill>
                  <a:srgbClr val="3F3F3F"/>
                </a:solidFill>
              </a:rPr>
              <a:t> </a:t>
            </a:r>
            <a:r>
              <a:rPr lang="en-GB" sz="1200" dirty="0" err="1">
                <a:solidFill>
                  <a:srgbClr val="3F3F3F"/>
                </a:solidFill>
              </a:rPr>
              <a:t>visivi</a:t>
            </a:r>
            <a:r>
              <a:rPr lang="en-GB" sz="1200" dirty="0">
                <a:solidFill>
                  <a:srgbClr val="3F3F3F"/>
                </a:solidFill>
              </a:rPr>
              <a:t>. Ha 444 </a:t>
            </a:r>
            <a:r>
              <a:rPr lang="en-GB" sz="1200" dirty="0" err="1">
                <a:solidFill>
                  <a:srgbClr val="3F3F3F"/>
                </a:solidFill>
              </a:rPr>
              <a:t>milioni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nel</a:t>
            </a:r>
            <a:r>
              <a:rPr lang="en-GB" sz="1200" dirty="0">
                <a:solidFill>
                  <a:srgbClr val="3F3F3F"/>
                </a:solidFill>
              </a:rPr>
              <a:t> 2022.</a:t>
            </a:r>
            <a:endParaRPr sz="1200" b="1" dirty="0">
              <a:solidFill>
                <a:srgbClr val="3F3F3F"/>
              </a:solidFill>
              <a:latin typeface="Arial"/>
              <a:ea typeface="Arial"/>
              <a:cs typeface="Arial"/>
              <a:sym typeface="Arial"/>
            </a:endParaRPr>
          </a:p>
          <a:p>
            <a:pPr marL="342900" lvl="0" indent="-342900" algn="just">
              <a:spcBef>
                <a:spcPts val="1000"/>
              </a:spcBef>
              <a:buClr>
                <a:srgbClr val="3F3F3F"/>
              </a:buClr>
              <a:buSzPts val="1200"/>
              <a:buFont typeface="Noto Sans Symbols"/>
              <a:buChar char="∙"/>
            </a:pPr>
            <a:r>
              <a:rPr lang="en-GB" sz="1200" b="1" dirty="0">
                <a:solidFill>
                  <a:srgbClr val="3F3F3F"/>
                </a:solidFill>
                <a:latin typeface="Arial"/>
                <a:ea typeface="Arial"/>
                <a:cs typeface="Arial"/>
                <a:sym typeface="Arial"/>
              </a:rPr>
              <a:t>Reddit</a:t>
            </a:r>
            <a:r>
              <a:rPr lang="en-GB" sz="1200" dirty="0">
                <a:solidFill>
                  <a:srgbClr val="3F3F3F"/>
                </a:solidFill>
                <a:latin typeface="Arial"/>
                <a:ea typeface="Arial"/>
                <a:cs typeface="Arial"/>
                <a:sym typeface="Arial"/>
              </a:rPr>
              <a:t>. </a:t>
            </a:r>
            <a:r>
              <a:rPr lang="en-GB" sz="1200" dirty="0" err="1">
                <a:solidFill>
                  <a:srgbClr val="3F3F3F"/>
                </a:solidFill>
              </a:rPr>
              <a:t>Iniziato</a:t>
            </a:r>
            <a:r>
              <a:rPr lang="en-GB" sz="1200" dirty="0">
                <a:solidFill>
                  <a:srgbClr val="3F3F3F"/>
                </a:solidFill>
              </a:rPr>
              <a:t> </a:t>
            </a:r>
            <a:r>
              <a:rPr lang="en-GB" sz="1200" dirty="0" err="1">
                <a:solidFill>
                  <a:srgbClr val="3F3F3F"/>
                </a:solidFill>
              </a:rPr>
              <a:t>nel</a:t>
            </a:r>
            <a:r>
              <a:rPr lang="en-GB" sz="1200" dirty="0">
                <a:solidFill>
                  <a:srgbClr val="3F3F3F"/>
                </a:solidFill>
              </a:rPr>
              <a:t> 2005, è un </a:t>
            </a:r>
            <a:r>
              <a:rPr lang="en-GB" sz="1200" dirty="0" err="1">
                <a:solidFill>
                  <a:srgbClr val="3F3F3F"/>
                </a:solidFill>
              </a:rPr>
              <a:t>sito</a:t>
            </a:r>
            <a:r>
              <a:rPr lang="en-GB" sz="1200" dirty="0">
                <a:solidFill>
                  <a:srgbClr val="3F3F3F"/>
                </a:solidFill>
              </a:rPr>
              <a:t> di </a:t>
            </a:r>
            <a:r>
              <a:rPr lang="en-GB" sz="1200" dirty="0" err="1">
                <a:solidFill>
                  <a:srgbClr val="3F3F3F"/>
                </a:solidFill>
              </a:rPr>
              <a:t>notizie</a:t>
            </a:r>
            <a:r>
              <a:rPr lang="en-GB" sz="1200" dirty="0">
                <a:solidFill>
                  <a:srgbClr val="3F3F3F"/>
                </a:solidFill>
              </a:rPr>
              <a:t> e social bookmarking con sotto-</a:t>
            </a:r>
            <a:r>
              <a:rPr lang="en-GB" sz="1200" dirty="0" err="1">
                <a:solidFill>
                  <a:srgbClr val="3F3F3F"/>
                </a:solidFill>
              </a:rPr>
              <a:t>comunità</a:t>
            </a:r>
            <a:r>
              <a:rPr lang="en-GB" sz="1200" dirty="0">
                <a:solidFill>
                  <a:srgbClr val="3F3F3F"/>
                </a:solidFill>
              </a:rPr>
              <a:t> o “subreddit”. Nel 2022 ha 430 </a:t>
            </a:r>
            <a:r>
              <a:rPr lang="en-GB" sz="1200" dirty="0" err="1">
                <a:solidFill>
                  <a:srgbClr val="3F3F3F"/>
                </a:solidFill>
              </a:rPr>
              <a:t>milioni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mensilmente</a:t>
            </a:r>
            <a:r>
              <a:rPr lang="en-GB" sz="1200" dirty="0">
                <a:solidFill>
                  <a:srgbClr val="3F3F3F"/>
                </a:solidFill>
              </a:rPr>
              <a:t>.
</a:t>
            </a:r>
            <a:r>
              <a:rPr lang="en-GB" sz="1200" b="1" dirty="0">
                <a:solidFill>
                  <a:srgbClr val="3F3F3F"/>
                </a:solidFill>
                <a:latin typeface="Arial"/>
                <a:ea typeface="Arial"/>
                <a:cs typeface="Arial"/>
                <a:sym typeface="Arial"/>
              </a:rPr>
              <a:t>Twitch</a:t>
            </a:r>
            <a:r>
              <a:rPr lang="en-GB" sz="1200" dirty="0">
                <a:solidFill>
                  <a:srgbClr val="3F3F3F"/>
                </a:solidFill>
                <a:latin typeface="Arial"/>
                <a:ea typeface="Arial"/>
                <a:cs typeface="Arial"/>
                <a:sym typeface="Arial"/>
              </a:rPr>
              <a:t>. </a:t>
            </a:r>
            <a:r>
              <a:rPr lang="en-GB" sz="1200" dirty="0" err="1">
                <a:solidFill>
                  <a:srgbClr val="3F3F3F"/>
                </a:solidFill>
              </a:rPr>
              <a:t>Lanciata</a:t>
            </a:r>
            <a:r>
              <a:rPr lang="en-GB" sz="1200" dirty="0">
                <a:solidFill>
                  <a:srgbClr val="3F3F3F"/>
                </a:solidFill>
              </a:rPr>
              <a:t> </a:t>
            </a:r>
            <a:r>
              <a:rPr lang="en-GB" sz="1200" dirty="0" err="1">
                <a:solidFill>
                  <a:srgbClr val="3F3F3F"/>
                </a:solidFill>
              </a:rPr>
              <a:t>nel</a:t>
            </a:r>
            <a:r>
              <a:rPr lang="en-GB" sz="1200" dirty="0">
                <a:solidFill>
                  <a:srgbClr val="3F3F3F"/>
                </a:solidFill>
              </a:rPr>
              <a:t> 2011, </a:t>
            </a:r>
            <a:r>
              <a:rPr lang="en-GB" sz="1200" dirty="0" err="1">
                <a:solidFill>
                  <a:srgbClr val="3F3F3F"/>
                </a:solidFill>
              </a:rPr>
              <a:t>è</a:t>
            </a:r>
            <a:r>
              <a:rPr lang="en-GB" sz="1200" dirty="0">
                <a:solidFill>
                  <a:srgbClr val="3F3F3F"/>
                </a:solidFill>
              </a:rPr>
              <a:t> una </a:t>
            </a:r>
            <a:r>
              <a:rPr lang="en-GB" sz="1200" dirty="0" err="1">
                <a:solidFill>
                  <a:srgbClr val="3F3F3F"/>
                </a:solidFill>
              </a:rPr>
              <a:t>delle</a:t>
            </a:r>
            <a:r>
              <a:rPr lang="en-GB" sz="1200" dirty="0">
                <a:solidFill>
                  <a:srgbClr val="3F3F3F"/>
                </a:solidFill>
              </a:rPr>
              <a:t> </a:t>
            </a:r>
            <a:r>
              <a:rPr lang="en-GB" sz="1200" dirty="0" err="1">
                <a:solidFill>
                  <a:srgbClr val="3F3F3F"/>
                </a:solidFill>
              </a:rPr>
              <a:t>più</a:t>
            </a:r>
            <a:r>
              <a:rPr lang="en-GB" sz="1200" dirty="0">
                <a:solidFill>
                  <a:srgbClr val="3F3F3F"/>
                </a:solidFill>
              </a:rPr>
              <a:t> </a:t>
            </a:r>
            <a:r>
              <a:rPr lang="en-GB" sz="1200" dirty="0" err="1">
                <a:solidFill>
                  <a:srgbClr val="3F3F3F"/>
                </a:solidFill>
              </a:rPr>
              <a:t>grandi</a:t>
            </a:r>
            <a:r>
              <a:rPr lang="en-GB" sz="1200" dirty="0">
                <a:solidFill>
                  <a:srgbClr val="3F3F3F"/>
                </a:solidFill>
              </a:rPr>
              <a:t> </a:t>
            </a:r>
            <a:r>
              <a:rPr lang="en-GB" sz="1200" dirty="0" err="1">
                <a:solidFill>
                  <a:srgbClr val="3F3F3F"/>
                </a:solidFill>
              </a:rPr>
              <a:t>piattaforme</a:t>
            </a:r>
            <a:r>
              <a:rPr lang="en-GB" sz="1200" dirty="0">
                <a:solidFill>
                  <a:srgbClr val="3F3F3F"/>
                </a:solidFill>
              </a:rPr>
              <a:t> di streaming live. Ha </a:t>
            </a:r>
            <a:r>
              <a:rPr lang="en-GB" sz="1200" dirty="0" err="1">
                <a:solidFill>
                  <a:srgbClr val="3F3F3F"/>
                </a:solidFill>
              </a:rPr>
              <a:t>più</a:t>
            </a:r>
            <a:r>
              <a:rPr lang="en-GB" sz="1200" dirty="0">
                <a:solidFill>
                  <a:srgbClr val="3F3F3F"/>
                </a:solidFill>
              </a:rPr>
              <a:t> di 140 </a:t>
            </a:r>
            <a:r>
              <a:rPr lang="en-GB" sz="1200" dirty="0" err="1">
                <a:solidFill>
                  <a:srgbClr val="3F3F3F"/>
                </a:solidFill>
              </a:rPr>
              <a:t>milioni</a:t>
            </a:r>
            <a:r>
              <a:rPr lang="en-GB" sz="1200" dirty="0">
                <a:solidFill>
                  <a:srgbClr val="3F3F3F"/>
                </a:solidFill>
              </a:rPr>
              <a:t> di </a:t>
            </a:r>
            <a:r>
              <a:rPr lang="en-GB" sz="1200" dirty="0" err="1">
                <a:solidFill>
                  <a:srgbClr val="3F3F3F"/>
                </a:solidFill>
              </a:rPr>
              <a:t>utenti</a:t>
            </a:r>
            <a:r>
              <a:rPr lang="en-GB" sz="1200" dirty="0">
                <a:solidFill>
                  <a:srgbClr val="3F3F3F"/>
                </a:solidFill>
              </a:rPr>
              <a:t> </a:t>
            </a:r>
            <a:r>
              <a:rPr lang="en-GB" sz="1200" dirty="0" err="1">
                <a:solidFill>
                  <a:srgbClr val="3F3F3F"/>
                </a:solidFill>
              </a:rPr>
              <a:t>attivi</a:t>
            </a:r>
            <a:r>
              <a:rPr lang="en-GB" sz="1200" dirty="0">
                <a:solidFill>
                  <a:srgbClr val="3F3F3F"/>
                </a:solidFill>
              </a:rPr>
              <a:t> </a:t>
            </a:r>
            <a:r>
              <a:rPr lang="en-GB" sz="1200" dirty="0" err="1">
                <a:solidFill>
                  <a:srgbClr val="3F3F3F"/>
                </a:solidFill>
              </a:rPr>
              <a:t>mensili</a:t>
            </a:r>
            <a:r>
              <a:rPr lang="en-GB" sz="1200" dirty="0">
                <a:solidFill>
                  <a:srgbClr val="3F3F3F"/>
                </a:solidFill>
              </a:rPr>
              <a:t> </a:t>
            </a:r>
            <a:r>
              <a:rPr lang="en-GB" sz="1200" dirty="0" err="1">
                <a:solidFill>
                  <a:srgbClr val="3F3F3F"/>
                </a:solidFill>
              </a:rPr>
              <a:t>nel</a:t>
            </a:r>
            <a:r>
              <a:rPr lang="en-GB" sz="1200" dirty="0">
                <a:solidFill>
                  <a:srgbClr val="3F3F3F"/>
                </a:solidFill>
              </a:rPr>
              <a:t> 2022.</a:t>
            </a:r>
            <a:endParaRPr dirty="0"/>
          </a:p>
        </p:txBody>
      </p:sp>
      <p:pic>
        <p:nvPicPr>
          <p:cNvPr id="205" name="Google Shape;205;p6" descr="Logotipo, Icon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0155" y="2221459"/>
            <a:ext cx="412316" cy="412316"/>
          </a:xfrm>
          <a:prstGeom prst="rect">
            <a:avLst/>
          </a:prstGeom>
          <a:noFill/>
          <a:ln>
            <a:noFill/>
          </a:ln>
        </p:spPr>
      </p:pic>
      <p:pic>
        <p:nvPicPr>
          <p:cNvPr id="206" name="Google Shape;206;p6" descr="Icon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9442" y="2715883"/>
            <a:ext cx="473742" cy="473742"/>
          </a:xfrm>
          <a:prstGeom prst="rect">
            <a:avLst/>
          </a:prstGeom>
          <a:noFill/>
          <a:ln>
            <a:noFill/>
          </a:ln>
        </p:spPr>
      </p:pic>
      <p:pic>
        <p:nvPicPr>
          <p:cNvPr id="207" name="Google Shape;207;p6" descr="Icon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1161" y="3244715"/>
            <a:ext cx="412316" cy="412316"/>
          </a:xfrm>
          <a:prstGeom prst="rect">
            <a:avLst/>
          </a:prstGeom>
          <a:noFill/>
          <a:ln>
            <a:noFill/>
          </a:ln>
        </p:spPr>
      </p:pic>
      <p:pic>
        <p:nvPicPr>
          <p:cNvPr id="208" name="Google Shape;208;p6" descr="Logotip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63251" y="1681645"/>
            <a:ext cx="411568" cy="4115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21°secolo</a:t>
            </a:r>
            <a:endParaRPr sz="2800" dirty="0"/>
          </a:p>
        </p:txBody>
      </p:sp>
      <p:sp>
        <p:nvSpPr>
          <p:cNvPr id="214" name="Google Shape;214;p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Uso</a:t>
            </a:r>
            <a:r>
              <a:rPr lang="en-GB" sz="1800" dirty="0"/>
              <a:t> </a:t>
            </a:r>
            <a:r>
              <a:rPr lang="en-GB" sz="1800" dirty="0" err="1"/>
              <a:t>personale</a:t>
            </a:r>
            <a:endParaRPr sz="1800" dirty="0"/>
          </a:p>
        </p:txBody>
      </p:sp>
      <p:sp>
        <p:nvSpPr>
          <p:cNvPr id="215" name="Google Shape;215;p7"/>
          <p:cNvSpPr/>
          <p:nvPr/>
        </p:nvSpPr>
        <p:spPr>
          <a:xfrm>
            <a:off x="467544" y="1166555"/>
            <a:ext cx="5328592" cy="3139281"/>
          </a:xfrm>
          <a:custGeom>
            <a:avLst/>
            <a:gdLst/>
            <a:ahLst/>
            <a:cxnLst/>
            <a:rect l="l" t="t" r="r" b="b"/>
            <a:pathLst>
              <a:path w="5328592" h="2129750" extrusionOk="0">
                <a:moveTo>
                  <a:pt x="0" y="0"/>
                </a:moveTo>
                <a:cubicBezTo>
                  <a:pt x="208931" y="14483"/>
                  <a:pt x="387535" y="-523"/>
                  <a:pt x="506216" y="0"/>
                </a:cubicBezTo>
                <a:cubicBezTo>
                  <a:pt x="624897" y="523"/>
                  <a:pt x="917859" y="30607"/>
                  <a:pt x="1225576" y="0"/>
                </a:cubicBezTo>
                <a:cubicBezTo>
                  <a:pt x="1533293" y="-30607"/>
                  <a:pt x="1582622" y="-11384"/>
                  <a:pt x="1731792" y="0"/>
                </a:cubicBezTo>
                <a:cubicBezTo>
                  <a:pt x="1880962" y="11384"/>
                  <a:pt x="2197576" y="12525"/>
                  <a:pt x="2344580" y="0"/>
                </a:cubicBezTo>
                <a:cubicBezTo>
                  <a:pt x="2491584" y="-12525"/>
                  <a:pt x="2724847" y="7168"/>
                  <a:pt x="2904083" y="0"/>
                </a:cubicBezTo>
                <a:cubicBezTo>
                  <a:pt x="3083319" y="-7168"/>
                  <a:pt x="3259560" y="23333"/>
                  <a:pt x="3516871" y="0"/>
                </a:cubicBezTo>
                <a:cubicBezTo>
                  <a:pt x="3774182" y="-23333"/>
                  <a:pt x="3828413" y="-11639"/>
                  <a:pt x="4076373" y="0"/>
                </a:cubicBezTo>
                <a:cubicBezTo>
                  <a:pt x="4324333" y="11639"/>
                  <a:pt x="4461584" y="9147"/>
                  <a:pt x="4582589" y="0"/>
                </a:cubicBezTo>
                <a:cubicBezTo>
                  <a:pt x="4703594" y="-9147"/>
                  <a:pt x="4993430" y="-5232"/>
                  <a:pt x="5328592" y="0"/>
                </a:cubicBezTo>
                <a:cubicBezTo>
                  <a:pt x="5314089" y="235271"/>
                  <a:pt x="5351452" y="368885"/>
                  <a:pt x="5328592" y="575033"/>
                </a:cubicBezTo>
                <a:cubicBezTo>
                  <a:pt x="5305732" y="781181"/>
                  <a:pt x="5340341" y="942852"/>
                  <a:pt x="5328592" y="1107470"/>
                </a:cubicBezTo>
                <a:cubicBezTo>
                  <a:pt x="5316843" y="1272088"/>
                  <a:pt x="5325630" y="1829460"/>
                  <a:pt x="5328592" y="2129750"/>
                </a:cubicBezTo>
                <a:cubicBezTo>
                  <a:pt x="4965555" y="2123970"/>
                  <a:pt x="4814108" y="2148232"/>
                  <a:pt x="4555946" y="2129750"/>
                </a:cubicBezTo>
                <a:cubicBezTo>
                  <a:pt x="4297784" y="2111268"/>
                  <a:pt x="3990022" y="2158354"/>
                  <a:pt x="3783300" y="2129750"/>
                </a:cubicBezTo>
                <a:cubicBezTo>
                  <a:pt x="3576578" y="2101146"/>
                  <a:pt x="3361803" y="2154376"/>
                  <a:pt x="3010654" y="2129750"/>
                </a:cubicBezTo>
                <a:cubicBezTo>
                  <a:pt x="2659505" y="2105124"/>
                  <a:pt x="2554398" y="2124996"/>
                  <a:pt x="2291295" y="2129750"/>
                </a:cubicBezTo>
                <a:cubicBezTo>
                  <a:pt x="2028192" y="2134504"/>
                  <a:pt x="1824195" y="2148687"/>
                  <a:pt x="1678506" y="2129750"/>
                </a:cubicBezTo>
                <a:cubicBezTo>
                  <a:pt x="1532817" y="2110813"/>
                  <a:pt x="1337162" y="2118682"/>
                  <a:pt x="1119004" y="2129750"/>
                </a:cubicBezTo>
                <a:cubicBezTo>
                  <a:pt x="900846" y="2140818"/>
                  <a:pt x="437513" y="2162706"/>
                  <a:pt x="0" y="2129750"/>
                </a:cubicBezTo>
                <a:cubicBezTo>
                  <a:pt x="-6249" y="1945329"/>
                  <a:pt x="25794" y="1754077"/>
                  <a:pt x="0" y="1597313"/>
                </a:cubicBezTo>
                <a:cubicBezTo>
                  <a:pt x="-25794" y="1440549"/>
                  <a:pt x="311" y="1157799"/>
                  <a:pt x="0" y="1043578"/>
                </a:cubicBezTo>
                <a:cubicBezTo>
                  <a:pt x="-311" y="929358"/>
                  <a:pt x="-15939" y="654188"/>
                  <a:pt x="0" y="489842"/>
                </a:cubicBezTo>
                <a:cubicBezTo>
                  <a:pt x="15939" y="325496"/>
                  <a:pt x="2592" y="206545"/>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a:solidFill>
                  <a:srgbClr val="3F3F3F"/>
                </a:solidFill>
              </a:rPr>
              <a:t>Al </a:t>
            </a:r>
            <a:r>
              <a:rPr lang="en-GB" sz="1200" dirty="0" err="1">
                <a:solidFill>
                  <a:srgbClr val="3F3F3F"/>
                </a:solidFill>
              </a:rPr>
              <a:t>giorno</a:t>
            </a:r>
            <a:r>
              <a:rPr lang="en-GB" sz="1200" dirty="0">
                <a:solidFill>
                  <a:srgbClr val="3F3F3F"/>
                </a:solidFill>
              </a:rPr>
              <a:t> </a:t>
            </a:r>
            <a:r>
              <a:rPr lang="en-GB" sz="1200" dirty="0" err="1">
                <a:solidFill>
                  <a:srgbClr val="3F3F3F"/>
                </a:solidFill>
              </a:rPr>
              <a:t>d’oggi</a:t>
            </a:r>
            <a:r>
              <a:rPr lang="en-GB" sz="1200" dirty="0">
                <a:solidFill>
                  <a:srgbClr val="3F3F3F"/>
                </a:solidFill>
              </a:rPr>
              <a:t>, </a:t>
            </a:r>
            <a:r>
              <a:rPr lang="en-GB" sz="1200" dirty="0" err="1">
                <a:solidFill>
                  <a:srgbClr val="3F3F3F"/>
                </a:solidFill>
              </a:rPr>
              <a:t>potremmo</a:t>
            </a:r>
            <a:r>
              <a:rPr lang="en-GB" sz="1200" dirty="0">
                <a:solidFill>
                  <a:srgbClr val="3F3F3F"/>
                </a:solidFill>
              </a:rPr>
              <a:t> dire </a:t>
            </a:r>
            <a:r>
              <a:rPr lang="en-GB" sz="1200" dirty="0" err="1">
                <a:solidFill>
                  <a:srgbClr val="3F3F3F"/>
                </a:solidFill>
              </a:rPr>
              <a:t>che</a:t>
            </a:r>
            <a:r>
              <a:rPr lang="en-GB" sz="1200" dirty="0">
                <a:solidFill>
                  <a:srgbClr val="3F3F3F"/>
                </a:solidFill>
              </a:rPr>
              <a:t> </a:t>
            </a:r>
            <a:r>
              <a:rPr lang="en-GB" sz="1200" dirty="0" err="1">
                <a:solidFill>
                  <a:srgbClr val="3F3F3F"/>
                </a:solidFill>
              </a:rPr>
              <a:t>l’uso</a:t>
            </a:r>
            <a:r>
              <a:rPr lang="en-GB" sz="1200" dirty="0">
                <a:solidFill>
                  <a:srgbClr val="3F3F3F"/>
                </a:solidFill>
              </a:rPr>
              <a:t> </a:t>
            </a:r>
            <a:r>
              <a:rPr lang="en-GB" sz="1200" dirty="0" err="1">
                <a:solidFill>
                  <a:srgbClr val="3F3F3F"/>
                </a:solidFill>
              </a:rPr>
              <a:t>principale</a:t>
            </a:r>
            <a:r>
              <a:rPr lang="en-GB" sz="1200" dirty="0">
                <a:solidFill>
                  <a:srgbClr val="3F3F3F"/>
                </a:solidFill>
              </a:rPr>
              <a:t> </a:t>
            </a:r>
            <a:r>
              <a:rPr lang="en-GB" sz="1200" dirty="0" err="1">
                <a:solidFill>
                  <a:srgbClr val="3F3F3F"/>
                </a:solidFill>
              </a:rPr>
              <a:t>dei</a:t>
            </a:r>
            <a:r>
              <a:rPr lang="en-GB" sz="1200" dirty="0">
                <a:solidFill>
                  <a:srgbClr val="3F3F3F"/>
                </a:solidFill>
              </a:rPr>
              <a:t> social network è per </a:t>
            </a:r>
            <a:r>
              <a:rPr lang="en-GB" sz="1200" dirty="0" err="1">
                <a:solidFill>
                  <a:srgbClr val="3F3F3F"/>
                </a:solidFill>
              </a:rPr>
              <a:t>uso</a:t>
            </a:r>
            <a:r>
              <a:rPr lang="en-GB" sz="1200" dirty="0">
                <a:solidFill>
                  <a:srgbClr val="3F3F3F"/>
                </a:solidFill>
              </a:rPr>
              <a:t> </a:t>
            </a:r>
            <a:r>
              <a:rPr lang="en-GB" sz="1200" dirty="0" err="1">
                <a:solidFill>
                  <a:srgbClr val="3F3F3F"/>
                </a:solidFill>
              </a:rPr>
              <a:t>personale</a:t>
            </a:r>
            <a:r>
              <a:rPr lang="en-GB" sz="1200" dirty="0">
                <a:solidFill>
                  <a:srgbClr val="3F3F3F"/>
                </a:solidFill>
              </a:rPr>
              <a:t>: </a:t>
            </a:r>
            <a:r>
              <a:rPr lang="en-GB" sz="1200" dirty="0" err="1">
                <a:solidFill>
                  <a:srgbClr val="3F3F3F"/>
                </a:solidFill>
              </a:rPr>
              <a:t>ti</a:t>
            </a:r>
            <a:r>
              <a:rPr lang="en-GB" sz="1200" dirty="0">
                <a:solidFill>
                  <a:srgbClr val="3F3F3F"/>
                </a:solidFill>
              </a:rPr>
              <a:t> </a:t>
            </a:r>
            <a:r>
              <a:rPr lang="en-GB" sz="1200" dirty="0" err="1">
                <a:solidFill>
                  <a:srgbClr val="3F3F3F"/>
                </a:solidFill>
              </a:rPr>
              <a:t>permettono</a:t>
            </a:r>
            <a:r>
              <a:rPr lang="en-GB" sz="1200" dirty="0">
                <a:solidFill>
                  <a:srgbClr val="3F3F3F"/>
                </a:solidFill>
              </a:rPr>
              <a:t> di </a:t>
            </a:r>
            <a:r>
              <a:rPr lang="en-GB" sz="1200" b="1" dirty="0">
                <a:solidFill>
                  <a:srgbClr val="3F3F3F"/>
                </a:solidFill>
              </a:rPr>
              <a:t>stare al </a:t>
            </a:r>
            <a:r>
              <a:rPr lang="en-GB" sz="1200" b="1" dirty="0" err="1">
                <a:solidFill>
                  <a:srgbClr val="3F3F3F"/>
                </a:solidFill>
              </a:rPr>
              <a:t>passo</a:t>
            </a:r>
            <a:r>
              <a:rPr lang="en-GB" sz="1200" b="1" dirty="0">
                <a:solidFill>
                  <a:srgbClr val="3F3F3F"/>
                </a:solidFill>
              </a:rPr>
              <a:t> </a:t>
            </a:r>
            <a:r>
              <a:rPr lang="en-GB" sz="1200" dirty="0">
                <a:solidFill>
                  <a:srgbClr val="3F3F3F"/>
                </a:solidFill>
              </a:rPr>
              <a:t>con le </a:t>
            </a:r>
            <a:r>
              <a:rPr lang="en-GB" sz="1200" dirty="0" err="1">
                <a:solidFill>
                  <a:srgbClr val="3F3F3F"/>
                </a:solidFill>
              </a:rPr>
              <a:t>ultime</a:t>
            </a:r>
            <a:r>
              <a:rPr lang="en-GB" sz="1200" dirty="0">
                <a:solidFill>
                  <a:srgbClr val="3F3F3F"/>
                </a:solidFill>
              </a:rPr>
              <a:t> </a:t>
            </a:r>
            <a:r>
              <a:rPr lang="en-GB" sz="1200" dirty="0" err="1">
                <a:solidFill>
                  <a:srgbClr val="3F3F3F"/>
                </a:solidFill>
              </a:rPr>
              <a:t>notizie</a:t>
            </a:r>
            <a:r>
              <a:rPr lang="en-GB" sz="1200" dirty="0">
                <a:solidFill>
                  <a:srgbClr val="3F3F3F"/>
                </a:solidFill>
              </a:rPr>
              <a:t>, </a:t>
            </a:r>
            <a:r>
              <a:rPr lang="en-GB" sz="1200" b="1" dirty="0" err="1">
                <a:solidFill>
                  <a:srgbClr val="3F3F3F"/>
                </a:solidFill>
              </a:rPr>
              <a:t>incontrare</a:t>
            </a:r>
            <a:r>
              <a:rPr lang="en-GB" sz="1200" dirty="0">
                <a:solidFill>
                  <a:srgbClr val="3F3F3F"/>
                </a:solidFill>
              </a:rPr>
              <a:t> </a:t>
            </a:r>
            <a:r>
              <a:rPr lang="en-GB" sz="1200" dirty="0" err="1">
                <a:solidFill>
                  <a:srgbClr val="3F3F3F"/>
                </a:solidFill>
              </a:rPr>
              <a:t>nuove</a:t>
            </a:r>
            <a:r>
              <a:rPr lang="en-GB" sz="1200" dirty="0">
                <a:solidFill>
                  <a:srgbClr val="3F3F3F"/>
                </a:solidFill>
              </a:rPr>
              <a:t> </a:t>
            </a:r>
            <a:r>
              <a:rPr lang="en-GB" sz="1200" dirty="0" err="1">
                <a:solidFill>
                  <a:srgbClr val="3F3F3F"/>
                </a:solidFill>
              </a:rPr>
              <a:t>persone</a:t>
            </a:r>
            <a:r>
              <a:rPr lang="en-GB" sz="1200" dirty="0">
                <a:solidFill>
                  <a:srgbClr val="3F3F3F"/>
                </a:solidFill>
              </a:rPr>
              <a:t>, </a:t>
            </a:r>
            <a:r>
              <a:rPr lang="en-GB" sz="1200" dirty="0" err="1">
                <a:solidFill>
                  <a:srgbClr val="3F3F3F"/>
                </a:solidFill>
              </a:rPr>
              <a:t>rimanere</a:t>
            </a:r>
            <a:r>
              <a:rPr lang="en-GB" sz="1200" dirty="0">
                <a:solidFill>
                  <a:srgbClr val="3F3F3F"/>
                </a:solidFill>
              </a:rPr>
              <a:t> in </a:t>
            </a:r>
            <a:r>
              <a:rPr lang="en-GB" sz="1200" dirty="0" err="1">
                <a:solidFill>
                  <a:srgbClr val="3F3F3F"/>
                </a:solidFill>
              </a:rPr>
              <a:t>contatto</a:t>
            </a:r>
            <a:r>
              <a:rPr lang="en-GB" sz="1200" dirty="0">
                <a:solidFill>
                  <a:srgbClr val="3F3F3F"/>
                </a:solidFill>
              </a:rPr>
              <a:t> con </a:t>
            </a:r>
            <a:r>
              <a:rPr lang="en-GB" sz="1200" dirty="0" err="1">
                <a:solidFill>
                  <a:srgbClr val="3F3F3F"/>
                </a:solidFill>
              </a:rPr>
              <a:t>persone</a:t>
            </a:r>
            <a:r>
              <a:rPr lang="en-GB" sz="1200" dirty="0">
                <a:solidFill>
                  <a:srgbClr val="3F3F3F"/>
                </a:solidFill>
              </a:rPr>
              <a:t> che </a:t>
            </a:r>
            <a:r>
              <a:rPr lang="en-GB" sz="1200" dirty="0" err="1">
                <a:solidFill>
                  <a:srgbClr val="3F3F3F"/>
                </a:solidFill>
              </a:rPr>
              <a:t>già</a:t>
            </a:r>
            <a:r>
              <a:rPr lang="en-GB" sz="1200" dirty="0">
                <a:solidFill>
                  <a:srgbClr val="3F3F3F"/>
                </a:solidFill>
              </a:rPr>
              <a:t> </a:t>
            </a:r>
            <a:r>
              <a:rPr lang="en-GB" sz="1200" dirty="0" err="1">
                <a:solidFill>
                  <a:srgbClr val="3F3F3F"/>
                </a:solidFill>
              </a:rPr>
              <a:t>conosci</a:t>
            </a:r>
            <a:r>
              <a:rPr lang="en-GB" sz="1200" dirty="0">
                <a:solidFill>
                  <a:srgbClr val="3F3F3F"/>
                </a:solidFill>
              </a:rPr>
              <a:t> da </a:t>
            </a:r>
            <a:r>
              <a:rPr lang="en-GB" sz="1200" dirty="0" err="1">
                <a:solidFill>
                  <a:srgbClr val="3F3F3F"/>
                </a:solidFill>
              </a:rPr>
              <a:t>qualsiasi</a:t>
            </a:r>
            <a:r>
              <a:rPr lang="en-GB" sz="1200" dirty="0">
                <a:solidFill>
                  <a:srgbClr val="3F3F3F"/>
                </a:solidFill>
              </a:rPr>
              <a:t> </a:t>
            </a:r>
            <a:r>
              <a:rPr lang="en-GB" sz="1200" dirty="0" err="1">
                <a:solidFill>
                  <a:srgbClr val="3F3F3F"/>
                </a:solidFill>
              </a:rPr>
              <a:t>parte</a:t>
            </a:r>
            <a:r>
              <a:rPr lang="en-GB" sz="1200" dirty="0">
                <a:solidFill>
                  <a:srgbClr val="3F3F3F"/>
                </a:solidFill>
              </a:rPr>
              <a:t> del </a:t>
            </a:r>
            <a:r>
              <a:rPr lang="en-GB" sz="1200" dirty="0" err="1">
                <a:solidFill>
                  <a:srgbClr val="3F3F3F"/>
                </a:solidFill>
              </a:rPr>
              <a:t>mondo</a:t>
            </a:r>
            <a:r>
              <a:rPr lang="en-GB" sz="1200" dirty="0">
                <a:solidFill>
                  <a:srgbClr val="3F3F3F"/>
                </a:solidFill>
              </a:rPr>
              <a:t>, </a:t>
            </a:r>
            <a:r>
              <a:rPr lang="en-GB" sz="1200" dirty="0" err="1">
                <a:solidFill>
                  <a:srgbClr val="3F3F3F"/>
                </a:solidFill>
              </a:rPr>
              <a:t>interagire</a:t>
            </a:r>
            <a:r>
              <a:rPr lang="en-GB" sz="1200" dirty="0">
                <a:solidFill>
                  <a:srgbClr val="3F3F3F"/>
                </a:solidFill>
              </a:rPr>
              <a:t> con </a:t>
            </a:r>
            <a:r>
              <a:rPr lang="en-GB" sz="1200" dirty="0" err="1">
                <a:solidFill>
                  <a:srgbClr val="3F3F3F"/>
                </a:solidFill>
              </a:rPr>
              <a:t>diversi</a:t>
            </a:r>
            <a:r>
              <a:rPr lang="en-GB" sz="1200" dirty="0">
                <a:solidFill>
                  <a:srgbClr val="3F3F3F"/>
                </a:solidFill>
              </a:rPr>
              <a:t> tipi di </a:t>
            </a:r>
            <a:r>
              <a:rPr lang="en-GB" sz="1200" dirty="0" err="1">
                <a:solidFill>
                  <a:srgbClr val="3F3F3F"/>
                </a:solidFill>
              </a:rPr>
              <a:t>pubblicazioni</a:t>
            </a:r>
            <a:r>
              <a:rPr lang="en-GB" sz="1200" dirty="0">
                <a:solidFill>
                  <a:srgbClr val="3F3F3F"/>
                </a:solidFill>
              </a:rPr>
              <a:t> ed </a:t>
            </a:r>
            <a:r>
              <a:rPr lang="en-GB" sz="1200" b="1" dirty="0" err="1">
                <a:solidFill>
                  <a:srgbClr val="3F3F3F"/>
                </a:solidFill>
              </a:rPr>
              <a:t>essere</a:t>
            </a:r>
            <a:r>
              <a:rPr lang="en-GB" sz="1200" b="1" dirty="0">
                <a:solidFill>
                  <a:srgbClr val="3F3F3F"/>
                </a:solidFill>
              </a:rPr>
              <a:t> </a:t>
            </a:r>
            <a:r>
              <a:rPr lang="en-GB" sz="1200" b="1" dirty="0" err="1">
                <a:solidFill>
                  <a:srgbClr val="3F3F3F"/>
                </a:solidFill>
              </a:rPr>
              <a:t>intrattenuto</a:t>
            </a:r>
            <a:r>
              <a:rPr lang="en-GB" sz="1200" dirty="0">
                <a:solidFill>
                  <a:srgbClr val="3F3F3F"/>
                </a:solidFill>
              </a:rPr>
              <a:t> da </a:t>
            </a:r>
            <a:r>
              <a:rPr lang="en-GB" sz="1200" dirty="0" err="1">
                <a:solidFill>
                  <a:srgbClr val="3F3F3F"/>
                </a:solidFill>
              </a:rPr>
              <a:t>un’enorme</a:t>
            </a:r>
            <a:r>
              <a:rPr lang="en-GB" sz="1200" dirty="0">
                <a:solidFill>
                  <a:srgbClr val="3F3F3F"/>
                </a:solidFill>
              </a:rPr>
              <a:t> </a:t>
            </a:r>
            <a:r>
              <a:rPr lang="en-GB" sz="1200" dirty="0" err="1">
                <a:solidFill>
                  <a:srgbClr val="3F3F3F"/>
                </a:solidFill>
              </a:rPr>
              <a:t>quantità</a:t>
            </a:r>
            <a:r>
              <a:rPr lang="en-GB" sz="1200" dirty="0">
                <a:solidFill>
                  <a:srgbClr val="3F3F3F"/>
                </a:solidFill>
              </a:rPr>
              <a:t> di </a:t>
            </a:r>
            <a:r>
              <a:rPr lang="en-GB" sz="1200" dirty="0" err="1">
                <a:solidFill>
                  <a:srgbClr val="3F3F3F"/>
                </a:solidFill>
              </a:rPr>
              <a:t>contenuti</a:t>
            </a:r>
            <a:r>
              <a:rPr lang="en-GB" sz="1200" dirty="0">
                <a:solidFill>
                  <a:srgbClr val="3F3F3F"/>
                </a:solidFill>
              </a:rPr>
              <a:t> </a:t>
            </a:r>
            <a:r>
              <a:rPr lang="en-GB" sz="1200" dirty="0" err="1">
                <a:solidFill>
                  <a:srgbClr val="3F3F3F"/>
                </a:solidFill>
              </a:rPr>
              <a:t>audiovisivi</a:t>
            </a:r>
            <a:r>
              <a:rPr lang="en-GB" sz="1200" dirty="0">
                <a:solidFill>
                  <a:srgbClr val="3F3F3F"/>
                </a:solidFill>
              </a:rPr>
              <a:t>.</a:t>
            </a:r>
          </a:p>
          <a:p>
            <a:pPr lvl="0" algn="just">
              <a:lnSpc>
                <a:spcPct val="150000"/>
              </a:lnSpc>
            </a:pPr>
            <a:r>
              <a:rPr lang="en-GB" sz="1200" dirty="0">
                <a:solidFill>
                  <a:srgbClr val="3F3F3F"/>
                </a:solidFill>
              </a:rPr>
              <a:t>
I social media </a:t>
            </a:r>
            <a:r>
              <a:rPr lang="en-GB" sz="1200" dirty="0" err="1">
                <a:solidFill>
                  <a:srgbClr val="3F3F3F"/>
                </a:solidFill>
              </a:rPr>
              <a:t>sono</a:t>
            </a:r>
            <a:r>
              <a:rPr lang="en-GB" sz="1200" dirty="0">
                <a:solidFill>
                  <a:srgbClr val="3F3F3F"/>
                </a:solidFill>
              </a:rPr>
              <a:t> </a:t>
            </a:r>
            <a:r>
              <a:rPr lang="en-GB" sz="1200" dirty="0" err="1">
                <a:solidFill>
                  <a:srgbClr val="3F3F3F"/>
                </a:solidFill>
              </a:rPr>
              <a:t>divertenti</a:t>
            </a:r>
            <a:r>
              <a:rPr lang="en-GB" sz="1200" dirty="0">
                <a:solidFill>
                  <a:srgbClr val="3F3F3F"/>
                </a:solidFill>
              </a:rPr>
              <a:t>, </a:t>
            </a:r>
            <a:r>
              <a:rPr lang="en-GB" sz="1200" dirty="0" err="1">
                <a:solidFill>
                  <a:srgbClr val="3F3F3F"/>
                </a:solidFill>
              </a:rPr>
              <a:t>aperti</a:t>
            </a:r>
            <a:r>
              <a:rPr lang="en-GB" sz="1200" dirty="0">
                <a:solidFill>
                  <a:srgbClr val="3F3F3F"/>
                </a:solidFill>
              </a:rPr>
              <a:t> e </a:t>
            </a:r>
            <a:r>
              <a:rPr lang="en-GB" sz="1200" dirty="0" err="1">
                <a:solidFill>
                  <a:srgbClr val="3F3F3F"/>
                </a:solidFill>
              </a:rPr>
              <a:t>dinamici</a:t>
            </a:r>
            <a:r>
              <a:rPr lang="en-GB" sz="1200" dirty="0">
                <a:solidFill>
                  <a:srgbClr val="3F3F3F"/>
                </a:solidFill>
              </a:rPr>
              <a:t>, ma </a:t>
            </a:r>
            <a:r>
              <a:rPr lang="en-GB" sz="1200" dirty="0" err="1">
                <a:solidFill>
                  <a:srgbClr val="3F3F3F"/>
                </a:solidFill>
              </a:rPr>
              <a:t>ricorda</a:t>
            </a:r>
            <a:r>
              <a:rPr lang="en-GB" sz="1200" dirty="0">
                <a:solidFill>
                  <a:srgbClr val="3F3F3F"/>
                </a:solidFill>
              </a:rPr>
              <a:t> di </a:t>
            </a:r>
            <a:r>
              <a:rPr lang="en-GB" sz="1200" dirty="0" err="1">
                <a:solidFill>
                  <a:srgbClr val="3F3F3F"/>
                </a:solidFill>
              </a:rPr>
              <a:t>usarli</a:t>
            </a:r>
            <a:r>
              <a:rPr lang="en-GB" sz="1200" dirty="0">
                <a:solidFill>
                  <a:srgbClr val="3F3F3F"/>
                </a:solidFill>
              </a:rPr>
              <a:t> in modo </a:t>
            </a:r>
            <a:r>
              <a:rPr lang="en-GB" sz="1200" dirty="0" err="1">
                <a:solidFill>
                  <a:srgbClr val="3F3F3F"/>
                </a:solidFill>
              </a:rPr>
              <a:t>responsabile</a:t>
            </a:r>
            <a:r>
              <a:rPr lang="en-GB" sz="1200" dirty="0">
                <a:solidFill>
                  <a:srgbClr val="3F3F3F"/>
                </a:solidFill>
              </a:rPr>
              <a:t>: non </a:t>
            </a:r>
            <a:r>
              <a:rPr lang="en-GB" sz="1200" dirty="0" err="1">
                <a:solidFill>
                  <a:srgbClr val="3F3F3F"/>
                </a:solidFill>
              </a:rPr>
              <a:t>passare</a:t>
            </a:r>
            <a:r>
              <a:rPr lang="en-GB" sz="1200" dirty="0">
                <a:solidFill>
                  <a:srgbClr val="3F3F3F"/>
                </a:solidFill>
              </a:rPr>
              <a:t> </a:t>
            </a:r>
            <a:r>
              <a:rPr lang="en-GB" sz="1200" dirty="0" err="1">
                <a:solidFill>
                  <a:srgbClr val="3F3F3F"/>
                </a:solidFill>
              </a:rPr>
              <a:t>l’intera</a:t>
            </a:r>
            <a:r>
              <a:rPr lang="en-GB" sz="1200" dirty="0">
                <a:solidFill>
                  <a:srgbClr val="3F3F3F"/>
                </a:solidFill>
              </a:rPr>
              <a:t> </a:t>
            </a:r>
            <a:r>
              <a:rPr lang="en-GB" sz="1200" dirty="0" err="1">
                <a:solidFill>
                  <a:srgbClr val="3F3F3F"/>
                </a:solidFill>
              </a:rPr>
              <a:t>giornata</a:t>
            </a:r>
            <a:r>
              <a:rPr lang="en-GB" sz="1200" dirty="0">
                <a:solidFill>
                  <a:srgbClr val="3F3F3F"/>
                </a:solidFill>
              </a:rPr>
              <a:t> ad </a:t>
            </a:r>
            <a:r>
              <a:rPr lang="en-GB" sz="1200" dirty="0" err="1">
                <a:solidFill>
                  <a:srgbClr val="3F3F3F"/>
                </a:solidFill>
              </a:rPr>
              <a:t>aggiornare</a:t>
            </a:r>
            <a:r>
              <a:rPr lang="en-GB" sz="1200" dirty="0">
                <a:solidFill>
                  <a:srgbClr val="3F3F3F"/>
                </a:solidFill>
              </a:rPr>
              <a:t> la </a:t>
            </a:r>
            <a:r>
              <a:rPr lang="en-GB" sz="1200" dirty="0" err="1">
                <a:solidFill>
                  <a:srgbClr val="3F3F3F"/>
                </a:solidFill>
              </a:rPr>
              <a:t>tua</a:t>
            </a:r>
            <a:r>
              <a:rPr lang="en-GB" sz="1200" dirty="0">
                <a:solidFill>
                  <a:srgbClr val="3F3F3F"/>
                </a:solidFill>
              </a:rPr>
              <a:t> home page di Instagram!
</a:t>
            </a:r>
            <a:endParaRPr sz="1200" dirty="0">
              <a:solidFill>
                <a:srgbClr val="3F3F3F"/>
              </a:solidFill>
              <a:latin typeface="Calibri"/>
              <a:ea typeface="Calibri"/>
              <a:cs typeface="Calibri"/>
              <a:sym typeface="Calibri"/>
            </a:endParaRPr>
          </a:p>
        </p:txBody>
      </p:sp>
      <p:pic>
        <p:nvPicPr>
          <p:cNvPr id="216" name="Google Shape;216;p7" descr="Interfaz de usuario gráfica, Aplicación&#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72200" y="915566"/>
            <a:ext cx="2117035" cy="35283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a:t>
            </a:r>
            <a:r>
              <a:rPr lang="en-GB" sz="2800" dirty="0" err="1"/>
              <a:t>secolo</a:t>
            </a:r>
            <a:endParaRPr sz="2800" dirty="0"/>
          </a:p>
        </p:txBody>
      </p:sp>
      <p:sp>
        <p:nvSpPr>
          <p:cNvPr id="222" name="Google Shape;222;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Uso</a:t>
            </a:r>
            <a:r>
              <a:rPr lang="en-GB" sz="1800" dirty="0"/>
              <a:t> </a:t>
            </a:r>
            <a:r>
              <a:rPr lang="en-GB" sz="1800" dirty="0" err="1"/>
              <a:t>professionale</a:t>
            </a:r>
            <a:endParaRPr sz="1800" dirty="0"/>
          </a:p>
        </p:txBody>
      </p:sp>
      <p:sp>
        <p:nvSpPr>
          <p:cNvPr id="223" name="Google Shape;223;p8"/>
          <p:cNvSpPr/>
          <p:nvPr/>
        </p:nvSpPr>
        <p:spPr>
          <a:xfrm>
            <a:off x="467544" y="1037773"/>
            <a:ext cx="3960440" cy="3416279"/>
          </a:xfrm>
          <a:custGeom>
            <a:avLst/>
            <a:gdLst/>
            <a:ahLst/>
            <a:cxnLst/>
            <a:rect l="l" t="t" r="r" b="b"/>
            <a:pathLst>
              <a:path w="3960440" h="2555508" extrusionOk="0">
                <a:moveTo>
                  <a:pt x="0" y="0"/>
                </a:moveTo>
                <a:cubicBezTo>
                  <a:pt x="152093" y="-23244"/>
                  <a:pt x="413635" y="-26783"/>
                  <a:pt x="541260" y="0"/>
                </a:cubicBezTo>
                <a:cubicBezTo>
                  <a:pt x="668885" y="26783"/>
                  <a:pt x="902131" y="10889"/>
                  <a:pt x="1240938" y="0"/>
                </a:cubicBezTo>
                <a:cubicBezTo>
                  <a:pt x="1579745" y="-10889"/>
                  <a:pt x="1655572" y="-10043"/>
                  <a:pt x="1782198" y="0"/>
                </a:cubicBezTo>
                <a:cubicBezTo>
                  <a:pt x="1908824" y="10043"/>
                  <a:pt x="2137982" y="6276"/>
                  <a:pt x="2402667" y="0"/>
                </a:cubicBezTo>
                <a:cubicBezTo>
                  <a:pt x="2667352" y="-6276"/>
                  <a:pt x="2719210" y="16773"/>
                  <a:pt x="2983531" y="0"/>
                </a:cubicBezTo>
                <a:cubicBezTo>
                  <a:pt x="3247852" y="-16773"/>
                  <a:pt x="3658250" y="-24206"/>
                  <a:pt x="3960440" y="0"/>
                </a:cubicBezTo>
                <a:cubicBezTo>
                  <a:pt x="3942985" y="149286"/>
                  <a:pt x="3939725" y="468895"/>
                  <a:pt x="3960440" y="587767"/>
                </a:cubicBezTo>
                <a:cubicBezTo>
                  <a:pt x="3981155" y="706639"/>
                  <a:pt x="3969123" y="954196"/>
                  <a:pt x="3960440" y="1175534"/>
                </a:cubicBezTo>
                <a:cubicBezTo>
                  <a:pt x="3951757" y="1396872"/>
                  <a:pt x="3973860" y="1567473"/>
                  <a:pt x="3960440" y="1737745"/>
                </a:cubicBezTo>
                <a:cubicBezTo>
                  <a:pt x="3947020" y="1908017"/>
                  <a:pt x="3959087" y="2319507"/>
                  <a:pt x="3960440" y="2555508"/>
                </a:cubicBezTo>
                <a:cubicBezTo>
                  <a:pt x="3690659" y="2533288"/>
                  <a:pt x="3628659" y="2559436"/>
                  <a:pt x="3300367" y="2555508"/>
                </a:cubicBezTo>
                <a:cubicBezTo>
                  <a:pt x="2972075" y="2551580"/>
                  <a:pt x="2895352" y="2551263"/>
                  <a:pt x="2600689" y="2555508"/>
                </a:cubicBezTo>
                <a:cubicBezTo>
                  <a:pt x="2306026" y="2559753"/>
                  <a:pt x="2112543" y="2577470"/>
                  <a:pt x="1980220" y="2555508"/>
                </a:cubicBezTo>
                <a:cubicBezTo>
                  <a:pt x="1847897" y="2533546"/>
                  <a:pt x="1456788" y="2519726"/>
                  <a:pt x="1240938" y="2555508"/>
                </a:cubicBezTo>
                <a:cubicBezTo>
                  <a:pt x="1025088" y="2591290"/>
                  <a:pt x="491672" y="2596521"/>
                  <a:pt x="0" y="2555508"/>
                </a:cubicBezTo>
                <a:cubicBezTo>
                  <a:pt x="3330" y="2254729"/>
                  <a:pt x="31118" y="2130451"/>
                  <a:pt x="0" y="1891076"/>
                </a:cubicBezTo>
                <a:cubicBezTo>
                  <a:pt x="-31118" y="1651701"/>
                  <a:pt x="-9527" y="1588280"/>
                  <a:pt x="0" y="1303309"/>
                </a:cubicBezTo>
                <a:cubicBezTo>
                  <a:pt x="9527" y="1018338"/>
                  <a:pt x="16701" y="923626"/>
                  <a:pt x="0" y="715542"/>
                </a:cubicBezTo>
                <a:cubicBezTo>
                  <a:pt x="-16701" y="507458"/>
                  <a:pt x="31994" y="221271"/>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err="1">
                <a:solidFill>
                  <a:srgbClr val="3F3F3F"/>
                </a:solidFill>
              </a:rPr>
              <a:t>Oltre</a:t>
            </a:r>
            <a:r>
              <a:rPr lang="en-GB" sz="1200" dirty="0">
                <a:solidFill>
                  <a:srgbClr val="3F3F3F"/>
                </a:solidFill>
              </a:rPr>
              <a:t> </a:t>
            </a:r>
            <a:r>
              <a:rPr lang="en-GB" sz="1200" dirty="0" err="1">
                <a:solidFill>
                  <a:srgbClr val="3F3F3F"/>
                </a:solidFill>
              </a:rPr>
              <a:t>all’uso</a:t>
            </a:r>
            <a:r>
              <a:rPr lang="en-GB" sz="1200" dirty="0">
                <a:solidFill>
                  <a:srgbClr val="3F3F3F"/>
                </a:solidFill>
              </a:rPr>
              <a:t> </a:t>
            </a:r>
            <a:r>
              <a:rPr lang="en-GB" sz="1200" dirty="0" err="1">
                <a:solidFill>
                  <a:srgbClr val="3F3F3F"/>
                </a:solidFill>
              </a:rPr>
              <a:t>personale</a:t>
            </a:r>
            <a:r>
              <a:rPr lang="en-GB" sz="1200" dirty="0">
                <a:solidFill>
                  <a:srgbClr val="3F3F3F"/>
                </a:solidFill>
              </a:rPr>
              <a:t> </a:t>
            </a:r>
            <a:r>
              <a:rPr lang="en-GB" sz="1200" dirty="0" err="1">
                <a:solidFill>
                  <a:srgbClr val="3F3F3F"/>
                </a:solidFill>
              </a:rPr>
              <a:t>dei</a:t>
            </a:r>
            <a:r>
              <a:rPr lang="en-GB" sz="1200" dirty="0">
                <a:solidFill>
                  <a:srgbClr val="3F3F3F"/>
                </a:solidFill>
              </a:rPr>
              <a:t> social network, </a:t>
            </a:r>
            <a:r>
              <a:rPr lang="en-GB" sz="1200" dirty="0" err="1">
                <a:solidFill>
                  <a:srgbClr val="3F3F3F"/>
                </a:solidFill>
              </a:rPr>
              <a:t>possono</a:t>
            </a:r>
            <a:r>
              <a:rPr lang="en-GB" sz="1200" dirty="0">
                <a:solidFill>
                  <a:srgbClr val="3F3F3F"/>
                </a:solidFill>
              </a:rPr>
              <a:t> </a:t>
            </a:r>
            <a:r>
              <a:rPr lang="en-GB" sz="1200" dirty="0" err="1">
                <a:solidFill>
                  <a:srgbClr val="3F3F3F"/>
                </a:solidFill>
              </a:rPr>
              <a:t>anche</a:t>
            </a:r>
            <a:r>
              <a:rPr lang="en-GB" sz="1200" dirty="0">
                <a:solidFill>
                  <a:srgbClr val="3F3F3F"/>
                </a:solidFill>
              </a:rPr>
              <a:t> </a:t>
            </a:r>
            <a:r>
              <a:rPr lang="en-GB" sz="1200" dirty="0" err="1">
                <a:solidFill>
                  <a:srgbClr val="3F3F3F"/>
                </a:solidFill>
              </a:rPr>
              <a:t>essere</a:t>
            </a:r>
            <a:r>
              <a:rPr lang="en-GB" sz="1200" dirty="0">
                <a:solidFill>
                  <a:srgbClr val="3F3F3F"/>
                </a:solidFill>
              </a:rPr>
              <a:t> </a:t>
            </a:r>
            <a:r>
              <a:rPr lang="en-GB" sz="1200" dirty="0" err="1">
                <a:solidFill>
                  <a:srgbClr val="3F3F3F"/>
                </a:solidFill>
              </a:rPr>
              <a:t>utilizzati</a:t>
            </a:r>
            <a:r>
              <a:rPr lang="en-GB" sz="1200" dirty="0">
                <a:solidFill>
                  <a:srgbClr val="3F3F3F"/>
                </a:solidFill>
              </a:rPr>
              <a:t> </a:t>
            </a:r>
            <a:r>
              <a:rPr lang="en-GB" sz="1200" dirty="0" err="1">
                <a:solidFill>
                  <a:srgbClr val="3F3F3F"/>
                </a:solidFill>
              </a:rPr>
              <a:t>professionalmente</a:t>
            </a:r>
            <a:r>
              <a:rPr lang="en-GB" sz="1200" dirty="0">
                <a:solidFill>
                  <a:srgbClr val="3F3F3F"/>
                </a:solidFill>
              </a:rPr>
              <a:t>, sia per la </a:t>
            </a:r>
            <a:r>
              <a:rPr lang="en-GB" sz="1200" b="1" dirty="0" err="1">
                <a:solidFill>
                  <a:srgbClr val="3F3F3F"/>
                </a:solidFill>
              </a:rPr>
              <a:t>ricerca</a:t>
            </a:r>
            <a:r>
              <a:rPr lang="en-GB" sz="1200" b="1" dirty="0">
                <a:solidFill>
                  <a:srgbClr val="3F3F3F"/>
                </a:solidFill>
              </a:rPr>
              <a:t> di </a:t>
            </a:r>
            <a:r>
              <a:rPr lang="en-GB" sz="1200" b="1" dirty="0" err="1">
                <a:solidFill>
                  <a:srgbClr val="3F3F3F"/>
                </a:solidFill>
              </a:rPr>
              <a:t>lavoro</a:t>
            </a:r>
            <a:r>
              <a:rPr lang="en-GB" sz="1200" b="1" dirty="0">
                <a:solidFill>
                  <a:srgbClr val="3F3F3F"/>
                </a:solidFill>
              </a:rPr>
              <a:t>, il networking </a:t>
            </a:r>
            <a:r>
              <a:rPr lang="en-GB" sz="1200" b="1" dirty="0" err="1">
                <a:solidFill>
                  <a:srgbClr val="3F3F3F"/>
                </a:solidFill>
              </a:rPr>
              <a:t>aziendale</a:t>
            </a:r>
            <a:r>
              <a:rPr lang="en-GB" sz="1200" b="1" dirty="0">
                <a:solidFill>
                  <a:srgbClr val="3F3F3F"/>
                </a:solidFill>
              </a:rPr>
              <a:t> o come social network </a:t>
            </a:r>
            <a:r>
              <a:rPr lang="en-GB" sz="1200" b="1" dirty="0" err="1">
                <a:solidFill>
                  <a:srgbClr val="3F3F3F"/>
                </a:solidFill>
              </a:rPr>
              <a:t>aziendale</a:t>
            </a:r>
            <a:r>
              <a:rPr lang="en-GB" sz="1200" b="1" dirty="0">
                <a:solidFill>
                  <a:srgbClr val="3F3F3F"/>
                </a:solidFill>
              </a:rPr>
              <a:t>. </a:t>
            </a:r>
          </a:p>
          <a:p>
            <a:pPr lvl="0" algn="just">
              <a:lnSpc>
                <a:spcPct val="150000"/>
              </a:lnSpc>
            </a:pPr>
            <a:endParaRPr lang="en-GB" sz="1200" b="1" dirty="0">
              <a:solidFill>
                <a:srgbClr val="3F3F3F"/>
              </a:solidFill>
            </a:endParaRPr>
          </a:p>
          <a:p>
            <a:pPr lvl="0" algn="just">
              <a:lnSpc>
                <a:spcPct val="150000"/>
              </a:lnSpc>
            </a:pPr>
            <a:r>
              <a:rPr lang="it-IT" sz="1200" dirty="0">
                <a:solidFill>
                  <a:srgbClr val="3F3F3F"/>
                </a:solidFill>
              </a:rPr>
              <a:t>Per il networking, esistono social network come LinkedIn, </a:t>
            </a:r>
            <a:r>
              <a:rPr lang="it-IT" sz="1200" dirty="0" err="1">
                <a:solidFill>
                  <a:srgbClr val="3F3F3F"/>
                </a:solidFill>
              </a:rPr>
              <a:t>Xing</a:t>
            </a:r>
            <a:r>
              <a:rPr lang="it-IT" sz="1200" dirty="0">
                <a:solidFill>
                  <a:srgbClr val="3F3F3F"/>
                </a:solidFill>
              </a:rPr>
              <a:t> o </a:t>
            </a:r>
            <a:r>
              <a:rPr lang="it-IT" sz="1200" dirty="0" err="1">
                <a:solidFill>
                  <a:srgbClr val="3F3F3F"/>
                </a:solidFill>
              </a:rPr>
              <a:t>Womenalia</a:t>
            </a:r>
            <a:r>
              <a:rPr lang="it-IT" sz="1200" dirty="0">
                <a:solidFill>
                  <a:srgbClr val="3F3F3F"/>
                </a:solidFill>
              </a:rPr>
              <a:t>, mentre dal punto di vista di un'azienda, essa può essere presente in qualsiasi social network che abbia il pubblico a cui si rivolgono i suoi prodotti o servizi, come modo per raggiungere clienti nuovi e attuali.</a:t>
            </a:r>
            <a:r>
              <a:rPr lang="en-GB" sz="1200" dirty="0">
                <a:solidFill>
                  <a:srgbClr val="3F3F3F"/>
                </a:solidFill>
              </a:rPr>
              <a:t>
</a:t>
            </a:r>
            <a:endParaRPr sz="1200" dirty="0">
              <a:solidFill>
                <a:srgbClr val="3F3F3F"/>
              </a:solidFill>
              <a:latin typeface="Calibri"/>
              <a:ea typeface="Calibri"/>
              <a:cs typeface="Calibri"/>
              <a:sym typeface="Calibri"/>
            </a:endParaRPr>
          </a:p>
        </p:txBody>
      </p:sp>
      <p:pic>
        <p:nvPicPr>
          <p:cNvPr id="224" name="Google Shape;224;p8" descr="Interfaz de usuario gráfica, Sitio web&#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32040" y="1331838"/>
            <a:ext cx="3540562" cy="28628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GB" sz="2800" dirty="0" err="1"/>
              <a:t>Usi</a:t>
            </a:r>
            <a:r>
              <a:rPr lang="en-GB" sz="2800" dirty="0"/>
              <a:t> </a:t>
            </a:r>
            <a:r>
              <a:rPr lang="en-GB" sz="2800" dirty="0" err="1"/>
              <a:t>dei</a:t>
            </a:r>
            <a:r>
              <a:rPr lang="en-GB" sz="2800" dirty="0"/>
              <a:t> social media </a:t>
            </a:r>
            <a:r>
              <a:rPr lang="en-GB" sz="2800" dirty="0" err="1"/>
              <a:t>nel</a:t>
            </a:r>
            <a:r>
              <a:rPr lang="en-GB" sz="2800" dirty="0"/>
              <a:t> 21 ° </a:t>
            </a:r>
            <a:r>
              <a:rPr lang="en-GB" sz="2800" dirty="0" err="1"/>
              <a:t>secolo</a:t>
            </a:r>
            <a:endParaRPr sz="2800" dirty="0"/>
          </a:p>
        </p:txBody>
      </p:sp>
      <p:sp>
        <p:nvSpPr>
          <p:cNvPr id="230" name="Google Shape;230;p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GB" sz="1800" dirty="0" err="1"/>
              <a:t>Uso</a:t>
            </a:r>
            <a:r>
              <a:rPr lang="en-GB" sz="1800" dirty="0"/>
              <a:t> </a:t>
            </a:r>
            <a:r>
              <a:rPr lang="en-GB" sz="1800" dirty="0" err="1"/>
              <a:t>professionale</a:t>
            </a:r>
            <a:endParaRPr sz="1800" dirty="0"/>
          </a:p>
        </p:txBody>
      </p:sp>
      <p:sp>
        <p:nvSpPr>
          <p:cNvPr id="231" name="Google Shape;231;p9"/>
          <p:cNvSpPr/>
          <p:nvPr/>
        </p:nvSpPr>
        <p:spPr>
          <a:xfrm>
            <a:off x="4067944" y="1314771"/>
            <a:ext cx="4608512" cy="2862282"/>
          </a:xfrm>
          <a:custGeom>
            <a:avLst/>
            <a:gdLst/>
            <a:ahLst/>
            <a:cxnLst/>
            <a:rect l="l" t="t" r="r" b="b"/>
            <a:pathLst>
              <a:path w="4608512" h="2683748" extrusionOk="0">
                <a:moveTo>
                  <a:pt x="0" y="0"/>
                </a:moveTo>
                <a:cubicBezTo>
                  <a:pt x="252798" y="-12007"/>
                  <a:pt x="336251" y="-1454"/>
                  <a:pt x="520103" y="0"/>
                </a:cubicBezTo>
                <a:cubicBezTo>
                  <a:pt x="703955" y="1454"/>
                  <a:pt x="878906" y="-14176"/>
                  <a:pt x="1224547" y="0"/>
                </a:cubicBezTo>
                <a:cubicBezTo>
                  <a:pt x="1570188" y="14176"/>
                  <a:pt x="1569617" y="1812"/>
                  <a:pt x="1744651" y="0"/>
                </a:cubicBezTo>
                <a:cubicBezTo>
                  <a:pt x="1919685" y="-1812"/>
                  <a:pt x="2130979" y="-11151"/>
                  <a:pt x="2356925" y="0"/>
                </a:cubicBezTo>
                <a:cubicBezTo>
                  <a:pt x="2582871" y="11151"/>
                  <a:pt x="2701779" y="20120"/>
                  <a:pt x="2923113" y="0"/>
                </a:cubicBezTo>
                <a:cubicBezTo>
                  <a:pt x="3144447" y="-20120"/>
                  <a:pt x="3312904" y="-2248"/>
                  <a:pt x="3535387" y="0"/>
                </a:cubicBezTo>
                <a:cubicBezTo>
                  <a:pt x="3757870" y="2248"/>
                  <a:pt x="4288215" y="10638"/>
                  <a:pt x="4608512" y="0"/>
                </a:cubicBezTo>
                <a:cubicBezTo>
                  <a:pt x="4633381" y="209529"/>
                  <a:pt x="4617374" y="444896"/>
                  <a:pt x="4608512" y="590425"/>
                </a:cubicBezTo>
                <a:cubicBezTo>
                  <a:pt x="4599650" y="735954"/>
                  <a:pt x="4632863" y="999769"/>
                  <a:pt x="4608512" y="1180849"/>
                </a:cubicBezTo>
                <a:cubicBezTo>
                  <a:pt x="4584161" y="1361929"/>
                  <a:pt x="4611198" y="1667669"/>
                  <a:pt x="4608512" y="1878624"/>
                </a:cubicBezTo>
                <a:cubicBezTo>
                  <a:pt x="4605826" y="2089580"/>
                  <a:pt x="4627268" y="2283049"/>
                  <a:pt x="4608512" y="2683748"/>
                </a:cubicBezTo>
                <a:cubicBezTo>
                  <a:pt x="4433088" y="2716054"/>
                  <a:pt x="4011307" y="2660748"/>
                  <a:pt x="3857983" y="2683748"/>
                </a:cubicBezTo>
                <a:cubicBezTo>
                  <a:pt x="3704659" y="2706748"/>
                  <a:pt x="3490866" y="2703695"/>
                  <a:pt x="3245709" y="2683748"/>
                </a:cubicBezTo>
                <a:cubicBezTo>
                  <a:pt x="3000552" y="2663801"/>
                  <a:pt x="2684378" y="2672521"/>
                  <a:pt x="2495180" y="2683748"/>
                </a:cubicBezTo>
                <a:cubicBezTo>
                  <a:pt x="2305982" y="2694975"/>
                  <a:pt x="2005797" y="2661011"/>
                  <a:pt x="1744651" y="2683748"/>
                </a:cubicBezTo>
                <a:cubicBezTo>
                  <a:pt x="1483505" y="2706485"/>
                  <a:pt x="1391580" y="2701001"/>
                  <a:pt x="1040207" y="2683748"/>
                </a:cubicBezTo>
                <a:cubicBezTo>
                  <a:pt x="688834" y="2666495"/>
                  <a:pt x="306593" y="2704584"/>
                  <a:pt x="0" y="2683748"/>
                </a:cubicBezTo>
                <a:cubicBezTo>
                  <a:pt x="-1085" y="2438804"/>
                  <a:pt x="-17255" y="2212224"/>
                  <a:pt x="0" y="2066486"/>
                </a:cubicBezTo>
                <a:cubicBezTo>
                  <a:pt x="17255" y="1920748"/>
                  <a:pt x="24277" y="1568441"/>
                  <a:pt x="0" y="1341874"/>
                </a:cubicBezTo>
                <a:cubicBezTo>
                  <a:pt x="-24277" y="1115307"/>
                  <a:pt x="-9610" y="1004589"/>
                  <a:pt x="0" y="751449"/>
                </a:cubicBezTo>
                <a:cubicBezTo>
                  <a:pt x="9610" y="498310"/>
                  <a:pt x="-2933" y="159170"/>
                  <a:pt x="0" y="0"/>
                </a:cubicBezTo>
                <a:close/>
              </a:path>
            </a:pathLst>
          </a:custGeom>
          <a:noFill/>
          <a:ln w="12700" cap="flat" cmpd="sng">
            <a:solidFill>
              <a:srgbClr val="87B5BA"/>
            </a:solidFill>
            <a:prstDash val="solid"/>
            <a:round/>
            <a:headEnd type="none" w="sm" len="sm"/>
            <a:tailEnd type="none" w="sm" len="sm"/>
          </a:ln>
        </p:spPr>
        <p:txBody>
          <a:bodyPr spcFirstLastPara="1" wrap="square" lIns="91425" tIns="45700" rIns="91425" bIns="45700" anchor="ctr" anchorCtr="0">
            <a:spAutoFit/>
          </a:bodyPr>
          <a:lstStyle/>
          <a:p>
            <a:pPr lvl="0" algn="just">
              <a:lnSpc>
                <a:spcPct val="150000"/>
              </a:lnSpc>
            </a:pPr>
            <a:r>
              <a:rPr lang="en-GB" sz="1200" dirty="0">
                <a:solidFill>
                  <a:srgbClr val="3F3F3F"/>
                </a:solidFill>
              </a:rPr>
              <a:t>Come </a:t>
            </a:r>
            <a:r>
              <a:rPr lang="en-GB" sz="1200" dirty="0" err="1">
                <a:solidFill>
                  <a:srgbClr val="3F3F3F"/>
                </a:solidFill>
              </a:rPr>
              <a:t>risultato</a:t>
            </a:r>
            <a:r>
              <a:rPr lang="en-GB" sz="1200" dirty="0">
                <a:solidFill>
                  <a:srgbClr val="3F3F3F"/>
                </a:solidFill>
              </a:rPr>
              <a:t> </a:t>
            </a:r>
            <a:r>
              <a:rPr lang="en-GB" sz="1200" dirty="0" err="1">
                <a:solidFill>
                  <a:srgbClr val="3F3F3F"/>
                </a:solidFill>
              </a:rPr>
              <a:t>dell’ascesa</a:t>
            </a:r>
            <a:r>
              <a:rPr lang="en-GB" sz="1200" dirty="0">
                <a:solidFill>
                  <a:srgbClr val="3F3F3F"/>
                </a:solidFill>
              </a:rPr>
              <a:t> </a:t>
            </a:r>
            <a:r>
              <a:rPr lang="en-GB" sz="1200" dirty="0" err="1">
                <a:solidFill>
                  <a:srgbClr val="3F3F3F"/>
                </a:solidFill>
              </a:rPr>
              <a:t>dei</a:t>
            </a:r>
            <a:r>
              <a:rPr lang="en-GB" sz="1200" dirty="0">
                <a:solidFill>
                  <a:srgbClr val="3F3F3F"/>
                </a:solidFill>
              </a:rPr>
              <a:t> social media, </a:t>
            </a:r>
            <a:r>
              <a:rPr lang="en-GB" sz="1200" dirty="0" err="1">
                <a:solidFill>
                  <a:srgbClr val="3F3F3F"/>
                </a:solidFill>
              </a:rPr>
              <a:t>sono</a:t>
            </a:r>
            <a:r>
              <a:rPr lang="en-GB" sz="1200" dirty="0">
                <a:solidFill>
                  <a:srgbClr val="3F3F3F"/>
                </a:solidFill>
              </a:rPr>
              <a:t> state create </a:t>
            </a:r>
            <a:r>
              <a:rPr lang="en-GB" sz="1200" dirty="0" err="1">
                <a:solidFill>
                  <a:srgbClr val="3F3F3F"/>
                </a:solidFill>
              </a:rPr>
              <a:t>nuove</a:t>
            </a:r>
            <a:r>
              <a:rPr lang="en-GB" sz="1200" dirty="0">
                <a:solidFill>
                  <a:srgbClr val="3F3F3F"/>
                </a:solidFill>
              </a:rPr>
              <a:t> </a:t>
            </a:r>
            <a:r>
              <a:rPr lang="en-GB" sz="1200" dirty="0" err="1">
                <a:solidFill>
                  <a:srgbClr val="3F3F3F"/>
                </a:solidFill>
              </a:rPr>
              <a:t>professioni</a:t>
            </a:r>
            <a:r>
              <a:rPr lang="en-GB" sz="1200" dirty="0">
                <a:solidFill>
                  <a:srgbClr val="3F3F3F"/>
                </a:solidFill>
              </a:rPr>
              <a:t>, come il </a:t>
            </a:r>
            <a:r>
              <a:rPr lang="en-GB" sz="1200" b="1" dirty="0">
                <a:solidFill>
                  <a:srgbClr val="3F3F3F"/>
                </a:solidFill>
              </a:rPr>
              <a:t>“community manager” </a:t>
            </a:r>
            <a:r>
              <a:rPr lang="en-GB" sz="1200" dirty="0">
                <a:solidFill>
                  <a:srgbClr val="3F3F3F"/>
                </a:solidFill>
              </a:rPr>
              <a:t>o </a:t>
            </a:r>
            <a:r>
              <a:rPr lang="en-GB" sz="1200" b="1" dirty="0">
                <a:solidFill>
                  <a:srgbClr val="3F3F3F"/>
                </a:solidFill>
              </a:rPr>
              <a:t>“social media manager”</a:t>
            </a:r>
            <a:r>
              <a:rPr lang="en-GB" sz="1200" dirty="0">
                <a:solidFill>
                  <a:srgbClr val="3F3F3F"/>
                </a:solidFill>
              </a:rPr>
              <a:t>, che </a:t>
            </a:r>
            <a:r>
              <a:rPr lang="en-GB" sz="1200" dirty="0" err="1">
                <a:solidFill>
                  <a:srgbClr val="3F3F3F"/>
                </a:solidFill>
              </a:rPr>
              <a:t>lavorano</a:t>
            </a:r>
            <a:r>
              <a:rPr lang="en-GB" sz="1200" dirty="0">
                <a:solidFill>
                  <a:srgbClr val="3F3F3F"/>
                </a:solidFill>
              </a:rPr>
              <a:t> </a:t>
            </a:r>
            <a:r>
              <a:rPr lang="en-GB" sz="1200" dirty="0" err="1">
                <a:solidFill>
                  <a:srgbClr val="3F3F3F"/>
                </a:solidFill>
              </a:rPr>
              <a:t>gestendo</a:t>
            </a:r>
            <a:r>
              <a:rPr lang="en-GB" sz="1200" dirty="0">
                <a:solidFill>
                  <a:srgbClr val="3F3F3F"/>
                </a:solidFill>
              </a:rPr>
              <a:t> e </a:t>
            </a:r>
            <a:r>
              <a:rPr lang="en-GB" sz="1200" dirty="0" err="1">
                <a:solidFill>
                  <a:srgbClr val="3F3F3F"/>
                </a:solidFill>
              </a:rPr>
              <a:t>amministrando</a:t>
            </a:r>
            <a:r>
              <a:rPr lang="en-GB" sz="1200" dirty="0">
                <a:solidFill>
                  <a:srgbClr val="3F3F3F"/>
                </a:solidFill>
              </a:rPr>
              <a:t> i social network </a:t>
            </a:r>
            <a:r>
              <a:rPr lang="en-GB" sz="1200" dirty="0" err="1">
                <a:solidFill>
                  <a:srgbClr val="3F3F3F"/>
                </a:solidFill>
              </a:rPr>
              <a:t>delle</a:t>
            </a:r>
            <a:r>
              <a:rPr lang="en-GB" sz="1200" dirty="0">
                <a:solidFill>
                  <a:srgbClr val="3F3F3F"/>
                </a:solidFill>
              </a:rPr>
              <a:t> </a:t>
            </a:r>
            <a:r>
              <a:rPr lang="en-GB" sz="1200" dirty="0" err="1">
                <a:solidFill>
                  <a:srgbClr val="3F3F3F"/>
                </a:solidFill>
              </a:rPr>
              <a:t>aziende</a:t>
            </a:r>
            <a:r>
              <a:rPr lang="en-GB" sz="1200" dirty="0">
                <a:solidFill>
                  <a:srgbClr val="3F3F3F"/>
                </a:solidFill>
              </a:rPr>
              <a:t>.
I social network </a:t>
            </a:r>
            <a:r>
              <a:rPr lang="en-GB" sz="1200" dirty="0" err="1">
                <a:solidFill>
                  <a:srgbClr val="3F3F3F"/>
                </a:solidFill>
              </a:rPr>
              <a:t>sono</a:t>
            </a:r>
            <a:r>
              <a:rPr lang="en-GB" sz="1200" dirty="0">
                <a:solidFill>
                  <a:srgbClr val="3F3F3F"/>
                </a:solidFill>
              </a:rPr>
              <a:t> </a:t>
            </a:r>
            <a:r>
              <a:rPr lang="en-GB" sz="1200" dirty="0" err="1">
                <a:solidFill>
                  <a:srgbClr val="3F3F3F"/>
                </a:solidFill>
              </a:rPr>
              <a:t>anche</a:t>
            </a:r>
            <a:r>
              <a:rPr lang="en-GB" sz="1200" dirty="0">
                <a:solidFill>
                  <a:srgbClr val="3F3F3F"/>
                </a:solidFill>
              </a:rPr>
              <a:t> una </a:t>
            </a:r>
            <a:r>
              <a:rPr lang="en-GB" sz="1200" dirty="0" err="1">
                <a:solidFill>
                  <a:srgbClr val="3F3F3F"/>
                </a:solidFill>
              </a:rPr>
              <a:t>preziosa</a:t>
            </a:r>
            <a:r>
              <a:rPr lang="en-GB" sz="1200" dirty="0">
                <a:solidFill>
                  <a:srgbClr val="3F3F3F"/>
                </a:solidFill>
              </a:rPr>
              <a:t> </a:t>
            </a:r>
            <a:r>
              <a:rPr lang="en-GB" sz="1200" dirty="0" err="1">
                <a:solidFill>
                  <a:srgbClr val="3F3F3F"/>
                </a:solidFill>
              </a:rPr>
              <a:t>fonte</a:t>
            </a:r>
            <a:r>
              <a:rPr lang="en-GB" sz="1200" dirty="0">
                <a:solidFill>
                  <a:srgbClr val="3F3F3F"/>
                </a:solidFill>
              </a:rPr>
              <a:t> di </a:t>
            </a:r>
            <a:r>
              <a:rPr lang="en-GB" sz="1200" dirty="0" err="1">
                <a:solidFill>
                  <a:srgbClr val="3F3F3F"/>
                </a:solidFill>
              </a:rPr>
              <a:t>informazioni</a:t>
            </a:r>
            <a:r>
              <a:rPr lang="en-GB" sz="1200" dirty="0">
                <a:solidFill>
                  <a:srgbClr val="3F3F3F"/>
                </a:solidFill>
              </a:rPr>
              <a:t>, </a:t>
            </a:r>
            <a:r>
              <a:rPr lang="en-GB" sz="1200" dirty="0" err="1">
                <a:solidFill>
                  <a:srgbClr val="3F3F3F"/>
                </a:solidFill>
              </a:rPr>
              <a:t>consentendo</a:t>
            </a:r>
            <a:r>
              <a:rPr lang="en-GB" sz="1200" dirty="0">
                <a:solidFill>
                  <a:srgbClr val="3F3F3F"/>
                </a:solidFill>
              </a:rPr>
              <a:t> ai </a:t>
            </a:r>
            <a:r>
              <a:rPr lang="en-GB" sz="1200" dirty="0" err="1">
                <a:solidFill>
                  <a:srgbClr val="3F3F3F"/>
                </a:solidFill>
              </a:rPr>
              <a:t>ricercatori</a:t>
            </a:r>
            <a:r>
              <a:rPr lang="en-GB" sz="1200" dirty="0">
                <a:solidFill>
                  <a:srgbClr val="3F3F3F"/>
                </a:solidFill>
              </a:rPr>
              <a:t> di </a:t>
            </a:r>
            <a:r>
              <a:rPr lang="en-GB" sz="1200" dirty="0" err="1">
                <a:solidFill>
                  <a:srgbClr val="3F3F3F"/>
                </a:solidFill>
              </a:rPr>
              <a:t>estrarre</a:t>
            </a:r>
            <a:r>
              <a:rPr lang="en-GB" sz="1200" dirty="0">
                <a:solidFill>
                  <a:srgbClr val="3F3F3F"/>
                </a:solidFill>
              </a:rPr>
              <a:t> </a:t>
            </a:r>
            <a:r>
              <a:rPr lang="en-GB" sz="1200" dirty="0" err="1">
                <a:solidFill>
                  <a:srgbClr val="3F3F3F"/>
                </a:solidFill>
              </a:rPr>
              <a:t>dati</a:t>
            </a:r>
            <a:r>
              <a:rPr lang="en-GB" sz="1200" dirty="0">
                <a:solidFill>
                  <a:srgbClr val="3F3F3F"/>
                </a:solidFill>
              </a:rPr>
              <a:t> </a:t>
            </a:r>
            <a:r>
              <a:rPr lang="en-GB" sz="1200" dirty="0" err="1">
                <a:solidFill>
                  <a:srgbClr val="3F3F3F"/>
                </a:solidFill>
              </a:rPr>
              <a:t>altamente</a:t>
            </a:r>
            <a:r>
              <a:rPr lang="en-GB" sz="1200" dirty="0">
                <a:solidFill>
                  <a:srgbClr val="3F3F3F"/>
                </a:solidFill>
              </a:rPr>
              <a:t> </a:t>
            </a:r>
            <a:r>
              <a:rPr lang="en-GB" sz="1200" dirty="0" err="1">
                <a:solidFill>
                  <a:srgbClr val="3F3F3F"/>
                </a:solidFill>
              </a:rPr>
              <a:t>rilevanti</a:t>
            </a:r>
            <a:r>
              <a:rPr lang="en-GB" sz="1200" dirty="0">
                <a:solidFill>
                  <a:srgbClr val="3F3F3F"/>
                </a:solidFill>
              </a:rPr>
              <a:t> per </a:t>
            </a:r>
            <a:r>
              <a:rPr lang="en-GB" sz="1200" dirty="0" err="1">
                <a:solidFill>
                  <a:srgbClr val="3F3F3F"/>
                </a:solidFill>
              </a:rPr>
              <a:t>studi</a:t>
            </a:r>
            <a:r>
              <a:rPr lang="en-GB" sz="1200" dirty="0">
                <a:solidFill>
                  <a:srgbClr val="3F3F3F"/>
                </a:solidFill>
              </a:rPr>
              <a:t> </a:t>
            </a:r>
            <a:r>
              <a:rPr lang="en-GB" sz="1200" dirty="0" err="1">
                <a:solidFill>
                  <a:srgbClr val="3F3F3F"/>
                </a:solidFill>
              </a:rPr>
              <a:t>sociologici</a:t>
            </a:r>
            <a:r>
              <a:rPr lang="en-GB" sz="1200" dirty="0">
                <a:solidFill>
                  <a:srgbClr val="3F3F3F"/>
                </a:solidFill>
              </a:rPr>
              <a:t> che </a:t>
            </a:r>
            <a:r>
              <a:rPr lang="en-GB" sz="1200" dirty="0" err="1">
                <a:solidFill>
                  <a:srgbClr val="3F3F3F"/>
                </a:solidFill>
              </a:rPr>
              <a:t>si</a:t>
            </a:r>
            <a:r>
              <a:rPr lang="en-GB" sz="1200" dirty="0">
                <a:solidFill>
                  <a:srgbClr val="3F3F3F"/>
                </a:solidFill>
              </a:rPr>
              <a:t> </a:t>
            </a:r>
            <a:r>
              <a:rPr lang="en-GB" sz="1200" dirty="0" err="1">
                <a:solidFill>
                  <a:srgbClr val="3F3F3F"/>
                </a:solidFill>
              </a:rPr>
              <a:t>concentrano</a:t>
            </a:r>
            <a:r>
              <a:rPr lang="en-GB" sz="1200" dirty="0">
                <a:solidFill>
                  <a:srgbClr val="3F3F3F"/>
                </a:solidFill>
              </a:rPr>
              <a:t> </a:t>
            </a:r>
            <a:r>
              <a:rPr lang="en-GB" sz="1200" dirty="0" err="1">
                <a:solidFill>
                  <a:srgbClr val="3F3F3F"/>
                </a:solidFill>
              </a:rPr>
              <a:t>sul</a:t>
            </a:r>
            <a:r>
              <a:rPr lang="en-GB" sz="1200" dirty="0">
                <a:solidFill>
                  <a:srgbClr val="3F3F3F"/>
                </a:solidFill>
              </a:rPr>
              <a:t> </a:t>
            </a:r>
            <a:r>
              <a:rPr lang="en-GB" sz="1200" dirty="0" err="1">
                <a:solidFill>
                  <a:srgbClr val="3F3F3F"/>
                </a:solidFill>
              </a:rPr>
              <a:t>comportamento</a:t>
            </a:r>
            <a:r>
              <a:rPr lang="en-GB" sz="1200" dirty="0">
                <a:solidFill>
                  <a:srgbClr val="3F3F3F"/>
                </a:solidFill>
              </a:rPr>
              <a:t> </a:t>
            </a:r>
            <a:r>
              <a:rPr lang="en-GB" sz="1200" dirty="0" err="1">
                <a:solidFill>
                  <a:srgbClr val="3F3F3F"/>
                </a:solidFill>
              </a:rPr>
              <a:t>sociale</a:t>
            </a:r>
            <a:r>
              <a:rPr lang="en-GB" sz="1200" dirty="0">
                <a:solidFill>
                  <a:srgbClr val="3F3F3F"/>
                </a:solidFill>
              </a:rPr>
              <a:t> </a:t>
            </a:r>
            <a:r>
              <a:rPr lang="en-GB" sz="1200" dirty="0" err="1">
                <a:solidFill>
                  <a:srgbClr val="3F3F3F"/>
                </a:solidFill>
              </a:rPr>
              <a:t>delle</a:t>
            </a:r>
            <a:r>
              <a:rPr lang="en-GB" sz="1200" dirty="0">
                <a:solidFill>
                  <a:srgbClr val="3F3F3F"/>
                </a:solidFill>
              </a:rPr>
              <a:t> </a:t>
            </a:r>
            <a:r>
              <a:rPr lang="en-GB" sz="1200" dirty="0" err="1">
                <a:solidFill>
                  <a:srgbClr val="3F3F3F"/>
                </a:solidFill>
              </a:rPr>
              <a:t>persone</a:t>
            </a:r>
            <a:r>
              <a:rPr lang="en-GB" sz="1200" dirty="0">
                <a:solidFill>
                  <a:srgbClr val="3F3F3F"/>
                </a:solidFill>
              </a:rPr>
              <a:t>, </a:t>
            </a:r>
            <a:r>
              <a:rPr lang="en-GB" sz="1200" dirty="0" err="1">
                <a:solidFill>
                  <a:srgbClr val="3F3F3F"/>
                </a:solidFill>
              </a:rPr>
              <a:t>oltre</a:t>
            </a:r>
            <a:r>
              <a:rPr lang="en-GB" sz="1200" dirty="0">
                <a:solidFill>
                  <a:srgbClr val="3F3F3F"/>
                </a:solidFill>
              </a:rPr>
              <a:t> a </a:t>
            </a:r>
            <a:r>
              <a:rPr lang="en-GB" sz="1200" dirty="0" err="1">
                <a:solidFill>
                  <a:srgbClr val="3F3F3F"/>
                </a:solidFill>
              </a:rPr>
              <a:t>consentire</a:t>
            </a:r>
            <a:r>
              <a:rPr lang="en-GB" sz="1200" dirty="0">
                <a:solidFill>
                  <a:srgbClr val="3F3F3F"/>
                </a:solidFill>
              </a:rPr>
              <a:t> alle </a:t>
            </a:r>
            <a:r>
              <a:rPr lang="en-GB" sz="1200" dirty="0" err="1">
                <a:solidFill>
                  <a:srgbClr val="3F3F3F"/>
                </a:solidFill>
              </a:rPr>
              <a:t>aziende</a:t>
            </a:r>
            <a:r>
              <a:rPr lang="en-GB" sz="1200" dirty="0">
                <a:solidFill>
                  <a:srgbClr val="3F3F3F"/>
                </a:solidFill>
              </a:rPr>
              <a:t> </a:t>
            </a:r>
            <a:r>
              <a:rPr lang="en-GB" sz="1200" dirty="0" err="1">
                <a:solidFill>
                  <a:srgbClr val="3F3F3F"/>
                </a:solidFill>
              </a:rPr>
              <a:t>stesse</a:t>
            </a:r>
            <a:r>
              <a:rPr lang="en-GB" sz="1200" dirty="0">
                <a:solidFill>
                  <a:srgbClr val="3F3F3F"/>
                </a:solidFill>
              </a:rPr>
              <a:t> di </a:t>
            </a:r>
            <a:r>
              <a:rPr lang="en-GB" sz="1200" dirty="0" err="1">
                <a:solidFill>
                  <a:srgbClr val="3F3F3F"/>
                </a:solidFill>
              </a:rPr>
              <a:t>apprendere</a:t>
            </a:r>
            <a:r>
              <a:rPr lang="en-GB" sz="1200" dirty="0">
                <a:solidFill>
                  <a:srgbClr val="3F3F3F"/>
                </a:solidFill>
              </a:rPr>
              <a:t> </a:t>
            </a:r>
            <a:r>
              <a:rPr lang="en-GB" sz="1200" dirty="0" err="1">
                <a:solidFill>
                  <a:srgbClr val="3F3F3F"/>
                </a:solidFill>
              </a:rPr>
              <a:t>informazioni</a:t>
            </a:r>
            <a:r>
              <a:rPr lang="en-GB" sz="1200" dirty="0">
                <a:solidFill>
                  <a:srgbClr val="3F3F3F"/>
                </a:solidFill>
              </a:rPr>
              <a:t> </a:t>
            </a:r>
            <a:r>
              <a:rPr lang="en-GB" sz="1200" dirty="0" err="1">
                <a:solidFill>
                  <a:srgbClr val="3F3F3F"/>
                </a:solidFill>
              </a:rPr>
              <a:t>preziose</a:t>
            </a:r>
            <a:r>
              <a:rPr lang="en-GB" sz="1200" dirty="0">
                <a:solidFill>
                  <a:srgbClr val="3F3F3F"/>
                </a:solidFill>
              </a:rPr>
              <a:t> per la loro </a:t>
            </a:r>
            <a:r>
              <a:rPr lang="en-GB" sz="1200" dirty="0" err="1">
                <a:solidFill>
                  <a:srgbClr val="3F3F3F"/>
                </a:solidFill>
              </a:rPr>
              <a:t>attività</a:t>
            </a:r>
            <a:r>
              <a:rPr lang="en-GB" sz="1200" dirty="0">
                <a:solidFill>
                  <a:srgbClr val="3F3F3F"/>
                </a:solidFill>
              </a:rPr>
              <a:t>.
</a:t>
            </a:r>
            <a:endParaRPr sz="1200" dirty="0">
              <a:solidFill>
                <a:srgbClr val="3F3F3F"/>
              </a:solidFill>
              <a:latin typeface="Calibri"/>
              <a:ea typeface="Calibri"/>
              <a:cs typeface="Calibri"/>
              <a:sym typeface="Calibri"/>
            </a:endParaRPr>
          </a:p>
        </p:txBody>
      </p:sp>
      <p:pic>
        <p:nvPicPr>
          <p:cNvPr id="232" name="Google Shape;232;p9" descr="Imagen que contiene Interfaz de usuario gráfica&#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1560" y="1145650"/>
            <a:ext cx="3096344" cy="3096344"/>
          </a:xfrm>
          <a:prstGeom prst="rect">
            <a:avLst/>
          </a:prstGeom>
          <a:noFill/>
          <a:ln>
            <a:noFill/>
          </a:ln>
        </p:spPr>
      </p:pic>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3882</Words>
  <Application>Microsoft Office PowerPoint</Application>
  <PresentationFormat>Presentación en pantalla (16:9)</PresentationFormat>
  <Paragraphs>193</Paragraphs>
  <Slides>36</Slides>
  <Notes>36</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4" baseType="lpstr">
      <vt:lpstr>Arial</vt:lpstr>
      <vt:lpstr>Calibri</vt:lpstr>
      <vt:lpstr>Wingdings</vt:lpstr>
      <vt:lpstr>Noto Sans Symbols</vt:lpstr>
      <vt:lpstr>Public Sans</vt:lpstr>
      <vt:lpstr>Section Break Slide Master</vt:lpstr>
      <vt:lpstr>Contents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googleslidesppt.com;allppt.com</dc:creator>
  <cp:lastModifiedBy>Miriam Internet Web Solutions</cp:lastModifiedBy>
  <cp:revision>9</cp:revision>
  <dcterms:created xsi:type="dcterms:W3CDTF">2016-12-05T23:26:54Z</dcterms:created>
  <dcterms:modified xsi:type="dcterms:W3CDTF">2023-05-09T10:00:41Z</dcterms:modified>
</cp:coreProperties>
</file>