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3" r:id="rId3"/>
  </p:sldMasterIdLst>
  <p:handoutMasterIdLst>
    <p:handoutMasterId r:id="rId48"/>
  </p:handoutMasterIdLst>
  <p:sldIdLst>
    <p:sldId id="264" r:id="rId4"/>
    <p:sldId id="261" r:id="rId5"/>
    <p:sldId id="300" r:id="rId6"/>
    <p:sldId id="319" r:id="rId7"/>
    <p:sldId id="320" r:id="rId8"/>
    <p:sldId id="321" r:id="rId9"/>
    <p:sldId id="323" r:id="rId10"/>
    <p:sldId id="322"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40" r:id="rId27"/>
    <p:sldId id="339" r:id="rId28"/>
    <p:sldId id="341" r:id="rId29"/>
    <p:sldId id="342" r:id="rId30"/>
    <p:sldId id="276" r:id="rId31"/>
    <p:sldId id="345" r:id="rId32"/>
    <p:sldId id="346" r:id="rId33"/>
    <p:sldId id="347" r:id="rId34"/>
    <p:sldId id="348" r:id="rId35"/>
    <p:sldId id="349" r:id="rId36"/>
    <p:sldId id="350" r:id="rId37"/>
    <p:sldId id="351" r:id="rId38"/>
    <p:sldId id="352" r:id="rId39"/>
    <p:sldId id="357" r:id="rId40"/>
    <p:sldId id="354" r:id="rId41"/>
    <p:sldId id="305" r:id="rId42"/>
    <p:sldId id="314" r:id="rId43"/>
    <p:sldId id="355" r:id="rId44"/>
    <p:sldId id="356" r:id="rId45"/>
    <p:sldId id="278" r:id="rId46"/>
    <p:sldId id="262" r:id="rId47"/>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3">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E5A"/>
    <a:srgbClr val="87B5BA"/>
    <a:srgbClr val="FFFFFF"/>
    <a:srgbClr val="86BD70"/>
    <a:srgbClr val="F2A40D"/>
    <a:srgbClr val="32A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12" autoAdjust="0"/>
    <p:restoredTop sz="94609" autoAdjust="0"/>
  </p:normalViewPr>
  <p:slideViewPr>
    <p:cSldViewPr>
      <p:cViewPr varScale="1">
        <p:scale>
          <a:sx n="83" d="100"/>
          <a:sy n="83" d="100"/>
        </p:scale>
        <p:origin x="508" y="52"/>
      </p:cViewPr>
      <p:guideLst>
        <p:guide orient="horz" pos="1393"/>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2" d="100"/>
          <a:sy n="82" d="100"/>
        </p:scale>
        <p:origin x="203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B73ECD-8E3A-41E8-8741-75888057FC71}" type="datetimeFigureOut">
              <a:rPr lang="en-US" smtClean="0"/>
              <a:t>5/3/2023</a:t>
            </a:fld>
            <a:endParaRPr lang="en-U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056D15F-7873-46C0-9A65-4AE90812F970}" type="slidenum">
              <a:rPr lang="en-US" smtClean="0"/>
              <a:t>‹#›</a:t>
            </a:fld>
            <a:endParaRPr lang="en-US"/>
          </a:p>
        </p:txBody>
      </p:sp>
    </p:spTree>
    <p:extLst>
      <p:ext uri="{BB962C8B-B14F-4D97-AF65-F5344CB8AC3E}">
        <p14:creationId xmlns:p14="http://schemas.microsoft.com/office/powerpoint/2010/main" val="21726435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2.bin"/><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4.bin"/><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spTree>
      <p:nvGrpSpPr>
        <p:cNvPr id="1" name=""/>
        <p:cNvGrpSpPr/>
        <p:nvPr/>
      </p:nvGrpSpPr>
      <p:grpSpPr>
        <a:xfrm>
          <a:off x="0" y="0"/>
          <a:ext cx="0" cy="0"/>
          <a:chOff x="0" y="0"/>
          <a:chExt cx="0" cy="0"/>
        </a:xfrm>
      </p:grpSpPr>
      <p:pic>
        <p:nvPicPr>
          <p:cNvPr id="2" name="Imagen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79512" y="0"/>
            <a:ext cx="4320480" cy="4280401"/>
          </a:xfrm>
          <a:prstGeom prst="rect">
            <a:avLst/>
          </a:prstGeom>
        </p:spPr>
      </p:pic>
      <p:sp>
        <p:nvSpPr>
          <p:cNvPr id="10" name="Text Placeholder 9"/>
          <p:cNvSpPr>
            <a:spLocks noGrp="1"/>
          </p:cNvSpPr>
          <p:nvPr>
            <p:ph type="body" sz="quarter" idx="10" hasCustomPrompt="1"/>
          </p:nvPr>
        </p:nvSpPr>
        <p:spPr>
          <a:xfrm>
            <a:off x="4788024" y="1794902"/>
            <a:ext cx="4355976" cy="1080121"/>
          </a:xfrm>
          <a:prstGeom prst="rect">
            <a:avLst/>
          </a:prstGeom>
        </p:spPr>
        <p:txBody>
          <a:bodyPr anchor="ctr"/>
          <a:lstStyle>
            <a:lvl1pPr marL="0" indent="0" algn="l">
              <a:lnSpc>
                <a:spcPct val="100000"/>
              </a:lnSpc>
              <a:buNone/>
              <a:defRPr b="0" baseline="0">
                <a:solidFill>
                  <a:schemeClr val="tx1"/>
                </a:solidFill>
                <a:latin typeface="+mj-lt"/>
                <a:cs typeface="Arial" pitchFamily="34" charset="0"/>
              </a:defRPr>
            </a:lvl1pPr>
          </a:lstStyle>
          <a:p>
            <a:r>
              <a:rPr lang="en-US" altLang="ko-KR" dirty="0">
                <a:ea typeface="맑은 고딕" pitchFamily="50" charset="-127"/>
              </a:rPr>
              <a:t>TITLE</a:t>
            </a:r>
            <a:endParaRPr lang="en-US" altLang="ko-KR" dirty="0"/>
          </a:p>
        </p:txBody>
      </p:sp>
      <p:sp>
        <p:nvSpPr>
          <p:cNvPr id="11" name="Text Placeholder 9"/>
          <p:cNvSpPr>
            <a:spLocks noGrp="1"/>
          </p:cNvSpPr>
          <p:nvPr>
            <p:ph type="body" sz="quarter" idx="11" hasCustomPrompt="1"/>
          </p:nvPr>
        </p:nvSpPr>
        <p:spPr>
          <a:xfrm>
            <a:off x="4788024" y="2947030"/>
            <a:ext cx="4355828" cy="488816"/>
          </a:xfrm>
          <a:prstGeom prst="rect">
            <a:avLst/>
          </a:prstGeom>
        </p:spPr>
        <p:txBody>
          <a:bodyPr anchor="ctr"/>
          <a:lstStyle>
            <a:lvl1pPr marL="0" indent="0" algn="l">
              <a:buNone/>
              <a:defRPr sz="1400" b="0" baseline="0">
                <a:solidFill>
                  <a:schemeClr val="tx1"/>
                </a:solidFill>
                <a:latin typeface="+mn-lt"/>
                <a:cs typeface="Arial" pitchFamily="34" charset="0"/>
              </a:defRPr>
            </a:lvl1pPr>
          </a:lstStyle>
          <a:p>
            <a:pPr>
              <a:spcBef>
                <a:spcPts val="0"/>
              </a:spcBef>
              <a:defRPr/>
            </a:pPr>
            <a:r>
              <a:rPr lang="en-US" altLang="ko-KR" b="1" dirty="0"/>
              <a:t>INSERT THE TITLE </a:t>
            </a:r>
          </a:p>
          <a:p>
            <a:pPr>
              <a:spcBef>
                <a:spcPts val="0"/>
              </a:spcBef>
              <a:defRPr/>
            </a:pPr>
            <a:r>
              <a:rPr lang="en-US" altLang="ko-KR" b="1" dirty="0"/>
              <a:t>OF YOUR PRESENTATION HERE</a:t>
            </a:r>
            <a:endParaRPr lang="en-US" altLang="ko-KR" dirty="0"/>
          </a:p>
        </p:txBody>
      </p:sp>
      <p:pic>
        <p:nvPicPr>
          <p:cNvPr id="5" name="image2.png"/>
          <p:cNvPicPr/>
          <p:nvPr userDrawn="1"/>
        </p:nvPicPr>
        <p:blipFill>
          <a:blip r:embed="rId3" cstate="email">
            <a:extLst>
              <a:ext uri="{28A0092B-C50C-407E-A947-70E740481C1C}">
                <a14:useLocalDpi xmlns:a14="http://schemas.microsoft.com/office/drawing/2010/main"/>
              </a:ext>
            </a:extLst>
          </a:blip>
          <a:stretch>
            <a:fillRect/>
          </a:stretch>
        </p:blipFill>
        <p:spPr>
          <a:xfrm>
            <a:off x="6516216" y="167272"/>
            <a:ext cx="2160240" cy="1051224"/>
          </a:xfrm>
          <a:prstGeom prst="rect">
            <a:avLst/>
          </a:prstGeom>
        </p:spPr>
      </p:pic>
    </p:spTree>
    <p:extLst>
      <p:ext uri="{BB962C8B-B14F-4D97-AF65-F5344CB8AC3E}">
        <p14:creationId xmlns:p14="http://schemas.microsoft.com/office/powerpoint/2010/main"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1759754"/>
            <a:ext cx="9144000" cy="2211387"/>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pic>
        <p:nvPicPr>
          <p:cNvPr id="6" name="Picture 2" descr="D:\Fullppt\PNG이미지\핸드폰2.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023208" y="1042230"/>
            <a:ext cx="2869272" cy="3474631"/>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2"/>
          <p:cNvSpPr>
            <a:spLocks noGrp="1"/>
          </p:cNvSpPr>
          <p:nvPr>
            <p:ph type="pic" idx="1" hasCustomPrompt="1"/>
          </p:nvPr>
        </p:nvSpPr>
        <p:spPr>
          <a:xfrm>
            <a:off x="7380312" y="1175233"/>
            <a:ext cx="1008112"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2" hasCustomPrompt="1"/>
          </p:nvPr>
        </p:nvSpPr>
        <p:spPr>
          <a:xfrm>
            <a:off x="5643269" y="1261134"/>
            <a:ext cx="1654766"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700137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4860032" y="0"/>
            <a:ext cx="36000" cy="51435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Rectangle 2"/>
          <p:cNvSpPr/>
          <p:nvPr userDrawn="1"/>
        </p:nvSpPr>
        <p:spPr>
          <a:xfrm>
            <a:off x="4896032" y="1311750"/>
            <a:ext cx="180000" cy="2520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93440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Images and Contents Layout">
    <p:bg>
      <p:bgPr>
        <a:solidFill>
          <a:srgbClr val="87B5BA"/>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307657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395063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131840" y="181632"/>
            <a:ext cx="6012160"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131840" y="757696"/>
            <a:ext cx="6012160"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2" hasCustomPrompt="1"/>
          </p:nvPr>
        </p:nvSpPr>
        <p:spPr>
          <a:xfrm>
            <a:off x="3146470" y="1131590"/>
            <a:ext cx="3059832" cy="401191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988877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Images and Contents Layout">
    <p:spTree>
      <p:nvGrpSpPr>
        <p:cNvPr id="1" name=""/>
        <p:cNvGrpSpPr/>
        <p:nvPr/>
      </p:nvGrpSpPr>
      <p:grpSpPr>
        <a:xfrm>
          <a:off x="0" y="0"/>
          <a:ext cx="0" cy="0"/>
          <a:chOff x="0" y="0"/>
          <a:chExt cx="0" cy="0"/>
        </a:xfrm>
      </p:grpSpPr>
      <p:sp>
        <p:nvSpPr>
          <p:cNvPr id="5" name="Rectangle 4"/>
          <p:cNvSpPr/>
          <p:nvPr userDrawn="1"/>
        </p:nvSpPr>
        <p:spPr>
          <a:xfrm>
            <a:off x="0" y="411510"/>
            <a:ext cx="6444208" cy="432048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6" name="Picture Placeholder 2"/>
          <p:cNvSpPr>
            <a:spLocks noGrp="1"/>
          </p:cNvSpPr>
          <p:nvPr>
            <p:ph type="pic" idx="1" hasCustomPrompt="1"/>
          </p:nvPr>
        </p:nvSpPr>
        <p:spPr>
          <a:xfrm>
            <a:off x="135622"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0" hasCustomPrompt="1"/>
          </p:nvPr>
        </p:nvSpPr>
        <p:spPr>
          <a:xfrm>
            <a:off x="2223854"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1" hasCustomPrompt="1"/>
          </p:nvPr>
        </p:nvSpPr>
        <p:spPr>
          <a:xfrm>
            <a:off x="4312086"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742137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solidFill>
          <a:srgbClr val="87B5BA"/>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6444208"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0" hasCustomPrompt="1"/>
          </p:nvPr>
        </p:nvSpPr>
        <p:spPr>
          <a:xfrm>
            <a:off x="6444208"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1" hasCustomPrompt="1"/>
          </p:nvPr>
        </p:nvSpPr>
        <p:spPr>
          <a:xfrm>
            <a:off x="3986213"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2" hasCustomPrompt="1"/>
          </p:nvPr>
        </p:nvSpPr>
        <p:spPr>
          <a:xfrm>
            <a:off x="3986213"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209397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95536" y="3291830"/>
            <a:ext cx="8748464"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95536" y="3867894"/>
            <a:ext cx="8748464"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4963500"/>
            <a:ext cx="9144000" cy="180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0" y="0"/>
            <a:ext cx="9144000" cy="72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Picture Placeholder 2"/>
          <p:cNvSpPr>
            <a:spLocks noGrp="1"/>
          </p:cNvSpPr>
          <p:nvPr>
            <p:ph type="pic" idx="12" hasCustomPrompt="1"/>
          </p:nvPr>
        </p:nvSpPr>
        <p:spPr>
          <a:xfrm>
            <a:off x="467544" y="339502"/>
            <a:ext cx="3312128" cy="280807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3" hasCustomPrompt="1"/>
          </p:nvPr>
        </p:nvSpPr>
        <p:spPr>
          <a:xfrm>
            <a:off x="3995936" y="339502"/>
            <a:ext cx="468052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4" hasCustomPrompt="1"/>
          </p:nvPr>
        </p:nvSpPr>
        <p:spPr>
          <a:xfrm>
            <a:off x="399593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Picture Placeholder 2"/>
          <p:cNvSpPr>
            <a:spLocks noGrp="1"/>
          </p:cNvSpPr>
          <p:nvPr>
            <p:ph type="pic" idx="15" hasCustomPrompt="1"/>
          </p:nvPr>
        </p:nvSpPr>
        <p:spPr>
          <a:xfrm>
            <a:off x="561619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Picture Placeholder 2"/>
          <p:cNvSpPr>
            <a:spLocks noGrp="1"/>
          </p:cNvSpPr>
          <p:nvPr>
            <p:ph type="pic" idx="16" hasCustomPrompt="1"/>
          </p:nvPr>
        </p:nvSpPr>
        <p:spPr>
          <a:xfrm>
            <a:off x="723645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652426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val="31069092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11" name="Rounded Rectangle 10"/>
          <p:cNvSpPr/>
          <p:nvPr userDrawn="1"/>
        </p:nvSpPr>
        <p:spPr>
          <a:xfrm>
            <a:off x="354008" y="1131589"/>
            <a:ext cx="2849840" cy="3649171"/>
          </a:xfrm>
          <a:prstGeom prst="roundRect">
            <a:avLst>
              <a:gd name="adj" fmla="val 3968"/>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Rounded Rectangle 16"/>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8" name="Half Frame 17"/>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p14="http://schemas.microsoft.com/office/powerpoint/2010/main" val="7381822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Break Layout">
    <p:spTree>
      <p:nvGrpSpPr>
        <p:cNvPr id="1" name=""/>
        <p:cNvGrpSpPr/>
        <p:nvPr/>
      </p:nvGrpSpPr>
      <p:grpSpPr>
        <a:xfrm>
          <a:off x="0" y="0"/>
          <a:ext cx="0" cy="0"/>
          <a:chOff x="0" y="0"/>
          <a:chExt cx="0" cy="0"/>
        </a:xfrm>
      </p:grpSpPr>
      <p:sp>
        <p:nvSpPr>
          <p:cNvPr id="3" name="Rectangle 2"/>
          <p:cNvSpPr/>
          <p:nvPr userDrawn="1"/>
        </p:nvSpPr>
        <p:spPr>
          <a:xfrm>
            <a:off x="0" y="2571750"/>
            <a:ext cx="9144000" cy="2571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Rectangle 1"/>
          <p:cNvSpPr/>
          <p:nvPr userDrawn="1"/>
        </p:nvSpPr>
        <p:spPr>
          <a:xfrm>
            <a:off x="2116108" y="843558"/>
            <a:ext cx="4896544" cy="3456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 name="Rectangle 4"/>
          <p:cNvSpPr/>
          <p:nvPr userDrawn="1"/>
        </p:nvSpPr>
        <p:spPr>
          <a:xfrm>
            <a:off x="2116108" y="0"/>
            <a:ext cx="4896544" cy="195486"/>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2116108" y="4948014"/>
            <a:ext cx="4896544" cy="195486"/>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2116108" y="3049518"/>
            <a:ext cx="4896544"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2116108" y="3625582"/>
            <a:ext cx="4896544"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pic>
        <p:nvPicPr>
          <p:cNvPr id="9" name="image2.png"/>
          <p:cNvPicPr/>
          <p:nvPr userDrawn="1"/>
        </p:nvPicPr>
        <p:blipFill>
          <a:blip r:embed="rId2" cstate="email">
            <a:extLst>
              <a:ext uri="{28A0092B-C50C-407E-A947-70E740481C1C}">
                <a14:useLocalDpi xmlns:a14="http://schemas.microsoft.com/office/drawing/2010/main"/>
              </a:ext>
            </a:extLst>
          </a:blip>
          <a:stretch>
            <a:fillRect/>
          </a:stretch>
        </p:blipFill>
        <p:spPr>
          <a:xfrm>
            <a:off x="2566214" y="896186"/>
            <a:ext cx="3678555" cy="1838960"/>
          </a:xfrm>
          <a:prstGeom prst="rect">
            <a:avLst/>
          </a:prstGeom>
        </p:spPr>
      </p:pic>
    </p:spTree>
    <p:extLst>
      <p:ext uri="{BB962C8B-B14F-4D97-AF65-F5344CB8AC3E}">
        <p14:creationId xmlns:p14="http://schemas.microsoft.com/office/powerpoint/2010/main" val="173823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3572242"/>
            <a:ext cx="9144000" cy="576063"/>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148" y="414830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aphicFrame>
        <p:nvGraphicFramePr>
          <p:cNvPr id="2" name="Objeto 1"/>
          <p:cNvGraphicFramePr>
            <a:graphicFrameLocks noChangeAspect="1"/>
          </p:cNvGraphicFramePr>
          <p:nvPr userDrawn="1">
            <p:extLst>
              <p:ext uri="{D42A27DB-BD31-4B8C-83A1-F6EECF244321}">
                <p14:modId xmlns:p14="http://schemas.microsoft.com/office/powerpoint/2010/main" val="3977405089"/>
              </p:ext>
            </p:extLst>
          </p:nvPr>
        </p:nvGraphicFramePr>
        <p:xfrm>
          <a:off x="2267744" y="555526"/>
          <a:ext cx="4429125" cy="2552700"/>
        </p:xfrm>
        <a:graphic>
          <a:graphicData uri="http://schemas.openxmlformats.org/presentationml/2006/ole">
            <mc:AlternateContent xmlns:mc="http://schemas.openxmlformats.org/markup-compatibility/2006">
              <mc:Choice xmlns:v="urn:schemas-microsoft-com:vml" Requires="v">
                <p:oleObj r:id="rId2" imgW="4429080" imgH="2552400" progId="">
                  <p:embed/>
                </p:oleObj>
              </mc:Choice>
              <mc:Fallback>
                <p:oleObj r:id="rId2" imgW="4429080" imgH="2552400" progId="">
                  <p:embed/>
                  <p:pic>
                    <p:nvPicPr>
                      <p:cNvPr id="0" name=""/>
                      <p:cNvPicPr/>
                      <p:nvPr/>
                    </p:nvPicPr>
                    <p:blipFill>
                      <a:blip r:embed="rId3"/>
                      <a:stretch>
                        <a:fillRect/>
                      </a:stretch>
                    </p:blipFill>
                    <p:spPr>
                      <a:xfrm>
                        <a:off x="2267744" y="555526"/>
                        <a:ext cx="4429125" cy="2552700"/>
                      </a:xfrm>
                      <a:prstGeom prst="rect">
                        <a:avLst/>
                      </a:prstGeom>
                    </p:spPr>
                  </p:pic>
                </p:oleObj>
              </mc:Fallback>
            </mc:AlternateContent>
          </a:graphicData>
        </a:graphic>
      </p:graphicFrame>
    </p:spTree>
    <p:extLst>
      <p:ext uri="{BB962C8B-B14F-4D97-AF65-F5344CB8AC3E}">
        <p14:creationId xmlns:p14="http://schemas.microsoft.com/office/powerpoint/2010/main" val="92247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aphicFrame>
        <p:nvGraphicFramePr>
          <p:cNvPr id="2" name="Objeto 1"/>
          <p:cNvGraphicFramePr>
            <a:graphicFrameLocks noChangeAspect="1"/>
          </p:cNvGraphicFramePr>
          <p:nvPr userDrawn="1">
            <p:extLst>
              <p:ext uri="{D42A27DB-BD31-4B8C-83A1-F6EECF244321}">
                <p14:modId xmlns:p14="http://schemas.microsoft.com/office/powerpoint/2010/main" val="2364264139"/>
              </p:ext>
            </p:extLst>
          </p:nvPr>
        </p:nvGraphicFramePr>
        <p:xfrm>
          <a:off x="7179563" y="3228975"/>
          <a:ext cx="1933575" cy="1914525"/>
        </p:xfrm>
        <a:graphic>
          <a:graphicData uri="http://schemas.openxmlformats.org/presentationml/2006/ole">
            <mc:AlternateContent xmlns:mc="http://schemas.openxmlformats.org/markup-compatibility/2006">
              <mc:Choice xmlns:v="urn:schemas-microsoft-com:vml" Requires="v">
                <p:oleObj r:id="rId2" imgW="1933560" imgH="1914480" progId="">
                  <p:embed/>
                </p:oleObj>
              </mc:Choice>
              <mc:Fallback>
                <p:oleObj r:id="rId2" imgW="1933560" imgH="1914480" progId="">
                  <p:embed/>
                  <p:pic>
                    <p:nvPicPr>
                      <p:cNvPr id="0" name=""/>
                      <p:cNvPicPr/>
                      <p:nvPr/>
                    </p:nvPicPr>
                    <p:blipFill>
                      <a:blip r:embed="rId3"/>
                      <a:stretch>
                        <a:fillRect/>
                      </a:stretch>
                    </p:blipFill>
                    <p:spPr>
                      <a:xfrm>
                        <a:off x="7179563" y="3228975"/>
                        <a:ext cx="1933575" cy="1914525"/>
                      </a:xfrm>
                      <a:prstGeom prst="rect">
                        <a:avLst/>
                      </a:prstGeom>
                    </p:spPr>
                  </p:pic>
                </p:oleObj>
              </mc:Fallback>
            </mc:AlternateContent>
          </a:graphicData>
        </a:graphic>
      </p:graphicFrame>
    </p:spTree>
    <p:extLst>
      <p:ext uri="{BB962C8B-B14F-4D97-AF65-F5344CB8AC3E}">
        <p14:creationId xmlns:p14="http://schemas.microsoft.com/office/powerpoint/2010/main" val="87571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aphicFrame>
        <p:nvGraphicFramePr>
          <p:cNvPr id="4" name="Objeto 3"/>
          <p:cNvGraphicFramePr>
            <a:graphicFrameLocks noChangeAspect="1"/>
          </p:cNvGraphicFramePr>
          <p:nvPr userDrawn="1">
            <p:extLst>
              <p:ext uri="{D42A27DB-BD31-4B8C-83A1-F6EECF244321}">
                <p14:modId xmlns:p14="http://schemas.microsoft.com/office/powerpoint/2010/main" val="2779162804"/>
              </p:ext>
            </p:extLst>
          </p:nvPr>
        </p:nvGraphicFramePr>
        <p:xfrm>
          <a:off x="7179563" y="3228975"/>
          <a:ext cx="1933575" cy="1914525"/>
        </p:xfrm>
        <a:graphic>
          <a:graphicData uri="http://schemas.openxmlformats.org/presentationml/2006/ole">
            <mc:AlternateContent xmlns:mc="http://schemas.openxmlformats.org/markup-compatibility/2006">
              <mc:Choice xmlns:v="urn:schemas-microsoft-com:vml" Requires="v">
                <p:oleObj r:id="rId2" imgW="1933560" imgH="1914480" progId="">
                  <p:embed/>
                </p:oleObj>
              </mc:Choice>
              <mc:Fallback>
                <p:oleObj r:id="rId2" imgW="1933560" imgH="1914480" progId="">
                  <p:embed/>
                  <p:pic>
                    <p:nvPicPr>
                      <p:cNvPr id="2" name="Objeto 1"/>
                      <p:cNvPicPr/>
                      <p:nvPr/>
                    </p:nvPicPr>
                    <p:blipFill>
                      <a:blip r:embed="rId3"/>
                      <a:stretch>
                        <a:fillRect/>
                      </a:stretch>
                    </p:blipFill>
                    <p:spPr>
                      <a:xfrm>
                        <a:off x="7179563" y="3228975"/>
                        <a:ext cx="1933575" cy="1914525"/>
                      </a:xfrm>
                      <a:prstGeom prst="rect">
                        <a:avLst/>
                      </a:prstGeom>
                    </p:spPr>
                  </p:pic>
                </p:oleObj>
              </mc:Fallback>
            </mc:AlternateContent>
          </a:graphicData>
        </a:graphic>
      </p:graphicFrame>
    </p:spTree>
    <p:extLst>
      <p:ext uri="{BB962C8B-B14F-4D97-AF65-F5344CB8AC3E}">
        <p14:creationId xmlns:p14="http://schemas.microsoft.com/office/powerpoint/2010/main" val="1345998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asic Layout">
    <p:spTree>
      <p:nvGrpSpPr>
        <p:cNvPr id="1" name=""/>
        <p:cNvGrpSpPr/>
        <p:nvPr/>
      </p:nvGrpSpPr>
      <p:grpSpPr>
        <a:xfrm>
          <a:off x="0" y="0"/>
          <a:ext cx="0" cy="0"/>
          <a:chOff x="0" y="0"/>
          <a:chExt cx="0" cy="0"/>
        </a:xfrm>
      </p:grpSpPr>
      <p:sp>
        <p:nvSpPr>
          <p:cNvPr id="2" name="Rectangle 1"/>
          <p:cNvSpPr/>
          <p:nvPr userDrawn="1"/>
        </p:nvSpPr>
        <p:spPr>
          <a:xfrm>
            <a:off x="0" y="3399842"/>
            <a:ext cx="9144000" cy="1743658"/>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4043561" y="2859782"/>
            <a:ext cx="1080120" cy="1080120"/>
          </a:xfrm>
          <a:prstGeom prst="ellipse">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aphicFrame>
        <p:nvGraphicFramePr>
          <p:cNvPr id="7" name="Objeto 6"/>
          <p:cNvGraphicFramePr>
            <a:graphicFrameLocks noChangeAspect="1"/>
          </p:cNvGraphicFramePr>
          <p:nvPr userDrawn="1">
            <p:extLst>
              <p:ext uri="{D42A27DB-BD31-4B8C-83A1-F6EECF244321}">
                <p14:modId xmlns:p14="http://schemas.microsoft.com/office/powerpoint/2010/main" val="3163372325"/>
              </p:ext>
            </p:extLst>
          </p:nvPr>
        </p:nvGraphicFramePr>
        <p:xfrm>
          <a:off x="4218748" y="3077490"/>
          <a:ext cx="706503" cy="699542"/>
        </p:xfrm>
        <a:graphic>
          <a:graphicData uri="http://schemas.openxmlformats.org/presentationml/2006/ole">
            <mc:AlternateContent xmlns:mc="http://schemas.openxmlformats.org/markup-compatibility/2006">
              <mc:Choice xmlns:v="urn:schemas-microsoft-com:vml" Requires="v">
                <p:oleObj r:id="rId2" imgW="1933560" imgH="1914480" progId="">
                  <p:embed/>
                </p:oleObj>
              </mc:Choice>
              <mc:Fallback>
                <p:oleObj r:id="rId2" imgW="1933560" imgH="1914480" progId="">
                  <p:embed/>
                  <p:pic>
                    <p:nvPicPr>
                      <p:cNvPr id="2" name="Objeto 1"/>
                      <p:cNvPicPr/>
                      <p:nvPr/>
                    </p:nvPicPr>
                    <p:blipFill>
                      <a:blip r:embed="rId3"/>
                      <a:stretch>
                        <a:fillRect/>
                      </a:stretch>
                    </p:blipFill>
                    <p:spPr>
                      <a:xfrm>
                        <a:off x="4218748" y="3077490"/>
                        <a:ext cx="706503" cy="699542"/>
                      </a:xfrm>
                      <a:prstGeom prst="rect">
                        <a:avLst/>
                      </a:prstGeom>
                    </p:spPr>
                  </p:pic>
                </p:oleObj>
              </mc:Fallback>
            </mc:AlternateContent>
          </a:graphicData>
        </a:graphic>
      </p:graphicFrame>
    </p:spTree>
    <p:extLst>
      <p:ext uri="{BB962C8B-B14F-4D97-AF65-F5344CB8AC3E}">
        <p14:creationId xmlns:p14="http://schemas.microsoft.com/office/powerpoint/2010/main" val="1526867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63500"/>
            <a:ext cx="9144000" cy="180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ectangle 4"/>
          <p:cNvSpPr/>
          <p:nvPr userDrawn="1"/>
        </p:nvSpPr>
        <p:spPr>
          <a:xfrm>
            <a:off x="0" y="0"/>
            <a:ext cx="9144000" cy="72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1290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960850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s and Contents Layout">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143508" y="92609"/>
            <a:ext cx="8856984" cy="4958283"/>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sp>
        <p:nvSpPr>
          <p:cNvPr id="6" name="Picture Placeholder 2"/>
          <p:cNvSpPr>
            <a:spLocks noGrp="1"/>
          </p:cNvSpPr>
          <p:nvPr>
            <p:ph type="pic" idx="12" hasCustomPrompt="1"/>
          </p:nvPr>
        </p:nvSpPr>
        <p:spPr>
          <a:xfrm>
            <a:off x="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232792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4" hasCustomPrompt="1"/>
          </p:nvPr>
        </p:nvSpPr>
        <p:spPr>
          <a:xfrm>
            <a:off x="465584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5" hasCustomPrompt="1"/>
          </p:nvPr>
        </p:nvSpPr>
        <p:spPr>
          <a:xfrm>
            <a:off x="698376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p:cNvSpPr/>
          <p:nvPr userDrawn="1"/>
        </p:nvSpPr>
        <p:spPr>
          <a:xfrm>
            <a:off x="2328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Rectangle 12"/>
          <p:cNvSpPr/>
          <p:nvPr userDrawn="1"/>
        </p:nvSpPr>
        <p:spPr>
          <a:xfrm>
            <a:off x="4656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Rectangle 13"/>
          <p:cNvSpPr/>
          <p:nvPr userDrawn="1"/>
        </p:nvSpPr>
        <p:spPr>
          <a:xfrm>
            <a:off x="6984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615967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mages and Contents Layout">
    <p:spTree>
      <p:nvGrpSpPr>
        <p:cNvPr id="1" name=""/>
        <p:cNvGrpSpPr/>
        <p:nvPr/>
      </p:nvGrpSpPr>
      <p:grpSpPr>
        <a:xfrm>
          <a:off x="0" y="0"/>
          <a:ext cx="0" cy="0"/>
          <a:chOff x="0" y="0"/>
          <a:chExt cx="0" cy="0"/>
        </a:xfrm>
      </p:grpSpPr>
      <p:sp>
        <p:nvSpPr>
          <p:cNvPr id="7" name="Rectangle 6"/>
          <p:cNvSpPr/>
          <p:nvPr userDrawn="1"/>
        </p:nvSpPr>
        <p:spPr>
          <a:xfrm>
            <a:off x="0" y="2932113"/>
            <a:ext cx="9144000" cy="2211387"/>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 name="Picture 3" descr="D:\Fullppt\005-PNG이미지\노트북.pn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2555776" y="1131590"/>
            <a:ext cx="7230270" cy="3677432"/>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2"/>
          <p:cNvSpPr>
            <a:spLocks noGrp="1"/>
          </p:cNvSpPr>
          <p:nvPr>
            <p:ph type="pic" idx="1" hasCustomPrompt="1"/>
          </p:nvPr>
        </p:nvSpPr>
        <p:spPr>
          <a:xfrm>
            <a:off x="4513480" y="1626257"/>
            <a:ext cx="3465217" cy="256260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467544" y="3363838"/>
            <a:ext cx="3024336"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326058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theme" Target="../theme/theme2.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19"/>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963084" y="4561748"/>
            <a:ext cx="1803136" cy="378658"/>
          </a:xfrm>
          <a:prstGeom prst="rect">
            <a:avLst/>
          </a:prstGeom>
        </p:spPr>
      </p:pic>
      <p:sp>
        <p:nvSpPr>
          <p:cNvPr id="5" name="TextBox 20"/>
          <p:cNvSpPr txBox="1"/>
          <p:nvPr userDrawn="1"/>
        </p:nvSpPr>
        <p:spPr>
          <a:xfrm>
            <a:off x="3707904" y="4561748"/>
            <a:ext cx="3816424" cy="323165"/>
          </a:xfrm>
          <a:prstGeom prst="rect">
            <a:avLst/>
          </a:prstGeom>
        </p:spPr>
        <p:txBody>
          <a:bodyPr wrap="square" lIns="0" tIns="0" rIns="0" bIns="0" rtlCol="0" anchor="t">
            <a:spAutoFit/>
          </a:bodyPr>
          <a:lstStyle/>
          <a:p>
            <a:pPr algn="l">
              <a:lnSpc>
                <a:spcPct val="100000"/>
              </a:lnSpc>
              <a:spcBef>
                <a:spcPct val="0"/>
              </a:spcBef>
            </a:pPr>
            <a:r>
              <a:rPr lang="en-US" sz="700" dirty="0">
                <a:solidFill>
                  <a:srgbClr val="000000"/>
                </a:solidFill>
                <a:latin typeface="Public Sans"/>
              </a:rPr>
              <a:t>The European Commission's support for the production of this publication does not constitute an endorsement of the contents, which reflect the views only of the authors, and the Commission </a:t>
            </a:r>
          </a:p>
          <a:p>
            <a:pPr algn="l">
              <a:lnSpc>
                <a:spcPct val="100000"/>
              </a:lnSpc>
              <a:spcBef>
                <a:spcPct val="0"/>
              </a:spcBef>
            </a:pPr>
            <a:r>
              <a:rPr lang="en-US" sz="700" dirty="0">
                <a:solidFill>
                  <a:srgbClr val="000000"/>
                </a:solidFill>
                <a:latin typeface="Public Sans"/>
              </a:rPr>
              <a:t>cannot be held responsible for any use which may be made of the information contained therein.</a:t>
            </a:r>
          </a:p>
        </p:txBody>
      </p:sp>
    </p:spTree>
    <p:extLst>
      <p:ext uri="{BB962C8B-B14F-4D97-AF65-F5344CB8AC3E}">
        <p14:creationId xmlns:p14="http://schemas.microsoft.com/office/powerpoint/2010/main"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19"/>
          <p:cNvPicPr>
            <a:picLocks noChangeAspect="1"/>
          </p:cNvPicPr>
          <p:nvPr userDrawn="1"/>
        </p:nvPicPr>
        <p:blipFill>
          <a:blip r:embed="rId18" cstate="email">
            <a:extLst>
              <a:ext uri="{28A0092B-C50C-407E-A947-70E740481C1C}">
                <a14:useLocalDpi xmlns:a14="http://schemas.microsoft.com/office/drawing/2010/main"/>
              </a:ext>
            </a:extLst>
          </a:blip>
          <a:srcRect/>
          <a:stretch>
            <a:fillRect/>
          </a:stretch>
        </p:blipFill>
        <p:spPr>
          <a:xfrm>
            <a:off x="1963084" y="4561748"/>
            <a:ext cx="1803136" cy="378658"/>
          </a:xfrm>
          <a:prstGeom prst="rect">
            <a:avLst/>
          </a:prstGeom>
        </p:spPr>
      </p:pic>
      <p:sp>
        <p:nvSpPr>
          <p:cNvPr id="5" name="TextBox 20"/>
          <p:cNvSpPr txBox="1"/>
          <p:nvPr userDrawn="1"/>
        </p:nvSpPr>
        <p:spPr>
          <a:xfrm>
            <a:off x="3707904" y="4561748"/>
            <a:ext cx="3816424" cy="323165"/>
          </a:xfrm>
          <a:prstGeom prst="rect">
            <a:avLst/>
          </a:prstGeom>
        </p:spPr>
        <p:txBody>
          <a:bodyPr wrap="square" lIns="0" tIns="0" rIns="0" bIns="0" rtlCol="0" anchor="t">
            <a:spAutoFit/>
          </a:bodyPr>
          <a:lstStyle/>
          <a:p>
            <a:pPr algn="l">
              <a:lnSpc>
                <a:spcPct val="100000"/>
              </a:lnSpc>
              <a:spcBef>
                <a:spcPct val="0"/>
              </a:spcBef>
            </a:pPr>
            <a:r>
              <a:rPr lang="en-US" sz="700" dirty="0">
                <a:solidFill>
                  <a:srgbClr val="000000"/>
                </a:solidFill>
                <a:latin typeface="Public Sans"/>
              </a:rPr>
              <a:t>The European Commission's support for the production of this publication does not constitute an endorsement of the contents, which reflect the views only of the authors, and the Commission </a:t>
            </a:r>
          </a:p>
          <a:p>
            <a:pPr algn="l">
              <a:lnSpc>
                <a:spcPct val="100000"/>
              </a:lnSpc>
              <a:spcBef>
                <a:spcPct val="0"/>
              </a:spcBef>
            </a:pPr>
            <a:r>
              <a:rPr lang="en-US" sz="700" dirty="0">
                <a:solidFill>
                  <a:srgbClr val="000000"/>
                </a:solidFill>
                <a:latin typeface="Public Sans"/>
              </a:rPr>
              <a:t>cannot be held responsible for any use which may be made of the information contained therein.</a:t>
            </a:r>
          </a:p>
        </p:txBody>
      </p:sp>
    </p:spTree>
    <p:extLst>
      <p:ext uri="{BB962C8B-B14F-4D97-AF65-F5344CB8AC3E}">
        <p14:creationId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59" r:id="rId1"/>
    <p:sldLayoutId id="2147483672" r:id="rId2"/>
    <p:sldLayoutId id="2147483670" r:id="rId3"/>
    <p:sldLayoutId id="2147483652" r:id="rId4"/>
    <p:sldLayoutId id="2147483671" r:id="rId5"/>
    <p:sldLayoutId id="2147483655" r:id="rId6"/>
    <p:sldLayoutId id="2147483662" r:id="rId7"/>
    <p:sldLayoutId id="2147483663" r:id="rId8"/>
    <p:sldLayoutId id="2147483665" r:id="rId9"/>
    <p:sldLayoutId id="2147483666" r:id="rId10"/>
    <p:sldLayoutId id="2147483667" r:id="rId11"/>
    <p:sldLayoutId id="2147483664" r:id="rId12"/>
    <p:sldLayoutId id="2147483668" r:id="rId13"/>
    <p:sldLayoutId id="2147483669" r:id="rId14"/>
    <p:sldLayoutId id="2147483673" r:id="rId15"/>
    <p:sldLayoutId id="2147483656" r:id="rId16"/>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19"/>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1963084" y="4561748"/>
            <a:ext cx="1803136" cy="378658"/>
          </a:xfrm>
          <a:prstGeom prst="rect">
            <a:avLst/>
          </a:prstGeom>
        </p:spPr>
      </p:pic>
      <p:sp>
        <p:nvSpPr>
          <p:cNvPr id="5" name="TextBox 20"/>
          <p:cNvSpPr txBox="1"/>
          <p:nvPr userDrawn="1"/>
        </p:nvSpPr>
        <p:spPr>
          <a:xfrm>
            <a:off x="3707904" y="4561748"/>
            <a:ext cx="3816424" cy="323165"/>
          </a:xfrm>
          <a:prstGeom prst="rect">
            <a:avLst/>
          </a:prstGeom>
        </p:spPr>
        <p:txBody>
          <a:bodyPr wrap="square" lIns="0" tIns="0" rIns="0" bIns="0" rtlCol="0" anchor="t">
            <a:spAutoFit/>
          </a:bodyPr>
          <a:lstStyle/>
          <a:p>
            <a:pPr algn="l">
              <a:lnSpc>
                <a:spcPct val="100000"/>
              </a:lnSpc>
              <a:spcBef>
                <a:spcPct val="0"/>
              </a:spcBef>
            </a:pPr>
            <a:r>
              <a:rPr lang="en-US" sz="700" dirty="0">
                <a:solidFill>
                  <a:srgbClr val="000000"/>
                </a:solidFill>
                <a:latin typeface="Public Sans"/>
              </a:rPr>
              <a:t>The European Commission's support for the production of this publication does not constitute an endorsement of the contents, which reflect the views only of the authors, and the Commission </a:t>
            </a:r>
          </a:p>
          <a:p>
            <a:pPr algn="l">
              <a:lnSpc>
                <a:spcPct val="100000"/>
              </a:lnSpc>
              <a:spcBef>
                <a:spcPct val="0"/>
              </a:spcBef>
            </a:pPr>
            <a:r>
              <a:rPr lang="en-US" sz="700" dirty="0">
                <a:solidFill>
                  <a:srgbClr val="000000"/>
                </a:solidFill>
                <a:latin typeface="Public Sans"/>
              </a:rPr>
              <a:t>cannot be held responsible for any use which may be made of the information contained therein.</a:t>
            </a:r>
          </a:p>
        </p:txBody>
      </p:sp>
    </p:spTree>
    <p:extLst>
      <p:ext uri="{BB962C8B-B14F-4D97-AF65-F5344CB8AC3E}">
        <p14:creationId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hyperlink" Target="https://looka.com/logo-maker/" TargetMode="External"/><Relationship Id="rId3" Type="http://schemas.openxmlformats.org/officeDocument/2006/relationships/image" Target="../media/image23.png"/><Relationship Id="rId7" Type="http://schemas.openxmlformats.org/officeDocument/2006/relationships/hyperlink" Target="https://www.logomaker.com/" TargetMode="External"/><Relationship Id="rId2" Type="http://schemas.openxmlformats.org/officeDocument/2006/relationships/image" Target="../media/image22.png"/><Relationship Id="rId1" Type="http://schemas.openxmlformats.org/officeDocument/2006/relationships/slideLayout" Target="../slideLayouts/slideLayout6.xml"/><Relationship Id="rId6" Type="http://schemas.openxmlformats.org/officeDocument/2006/relationships/hyperlink" Target="https://www.canva.com/" TargetMode="External"/><Relationship Id="rId5" Type="http://schemas.openxmlformats.org/officeDocument/2006/relationships/image" Target="../media/image25.sv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hyperlink" Target="http://www.projectspecial.e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240C3274-80DF-B32D-8B33-2D809F2CFD8A}"/>
              </a:ext>
            </a:extLst>
          </p:cNvPr>
          <p:cNvSpPr txBox="1">
            <a:spLocks/>
          </p:cNvSpPr>
          <p:nvPr/>
        </p:nvSpPr>
        <p:spPr>
          <a:xfrm>
            <a:off x="2394012" y="2770681"/>
            <a:ext cx="4355976" cy="1080121"/>
          </a:xfrm>
          <a:prstGeom prst="rect">
            <a:avLst/>
          </a:prstGeom>
        </p:spPr>
        <p:txBody>
          <a:bodyPr anchor="ctr"/>
          <a:lstStyle>
            <a:lvl1pPr marL="0" indent="0" algn="ctr" defTabSz="914400" rtl="0" eaLnBrk="1" latinLnBrk="1" hangingPunct="1">
              <a:spcBef>
                <a:spcPct val="20000"/>
              </a:spcBef>
              <a:buFont typeface="Arial" pitchFamily="34" charset="0"/>
              <a:buNone/>
              <a:defRPr sz="3600" b="0" kern="1200" baseline="0">
                <a:solidFill>
                  <a:schemeClr val="bg1"/>
                </a:solidFill>
                <a:latin typeface="+mj-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es-ES" altLang="ko-KR" sz="2000" dirty="0">
                <a:solidFill>
                  <a:schemeClr val="tx1"/>
                </a:solidFill>
                <a:ea typeface="맑은 고딕" pitchFamily="50" charset="-127"/>
              </a:rPr>
              <a:t>Imprenditorialità digitale: come sfruttare </a:t>
            </a:r>
            <a:r>
              <a:rPr lang="it-IT" altLang="ko-KR" sz="2000" dirty="0">
                <a:solidFill>
                  <a:schemeClr val="tx1"/>
                </a:solidFill>
                <a:ea typeface="맑은 고딕" pitchFamily="50" charset="-127"/>
              </a:rPr>
              <a:t>tutte</a:t>
            </a:r>
            <a:r>
              <a:rPr lang="es-ES" altLang="ko-KR" sz="2000" dirty="0">
                <a:solidFill>
                  <a:schemeClr val="tx1"/>
                </a:solidFill>
                <a:ea typeface="맑은 고딕" pitchFamily="50" charset="-127"/>
              </a:rPr>
              <a:t> le opportunità nel tuo ambiente</a:t>
            </a:r>
            <a:endParaRPr lang="en-US" altLang="ko-KR" sz="2000" dirty="0">
              <a:solidFill>
                <a:schemeClr val="tx1"/>
              </a:solidFill>
            </a:endParaRPr>
          </a:p>
        </p:txBody>
      </p:sp>
      <p:sp>
        <p:nvSpPr>
          <p:cNvPr id="5" name="Text Placeholder 3">
            <a:extLst>
              <a:ext uri="{FF2B5EF4-FFF2-40B4-BE49-F238E27FC236}">
                <a16:creationId xmlns:a16="http://schemas.microsoft.com/office/drawing/2014/main" id="{277D8572-C594-402F-2D0C-D9F554C82367}"/>
              </a:ext>
            </a:extLst>
          </p:cNvPr>
          <p:cNvSpPr txBox="1">
            <a:spLocks/>
          </p:cNvSpPr>
          <p:nvPr/>
        </p:nvSpPr>
        <p:spPr>
          <a:xfrm>
            <a:off x="2394160" y="3822128"/>
            <a:ext cx="4355828" cy="488816"/>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defRPr/>
            </a:pPr>
            <a:r>
              <a:rPr lang="en-US" altLang="ko-KR" b="1" dirty="0">
                <a:solidFill>
                  <a:schemeClr val="tx1"/>
                </a:solidFill>
              </a:rPr>
              <a:t>By: Internet Web Solutions</a:t>
            </a:r>
            <a:endParaRPr lang="en-US" altLang="ko-KR" dirty="0">
              <a:solidFill>
                <a:schemeClr val="tx1"/>
              </a:solidFill>
            </a:endParaRPr>
          </a:p>
        </p:txBody>
      </p:sp>
      <p:pic>
        <p:nvPicPr>
          <p:cNvPr id="7" name="Imagen 6">
            <a:extLst>
              <a:ext uri="{FF2B5EF4-FFF2-40B4-BE49-F238E27FC236}">
                <a16:creationId xmlns:a16="http://schemas.microsoft.com/office/drawing/2014/main" id="{4AA2301C-6CAA-AFEA-597D-44CADA9B802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30382" y="4470780"/>
            <a:ext cx="1512168" cy="317245"/>
          </a:xfrm>
          <a:prstGeom prst="rect">
            <a:avLst/>
          </a:prstGeom>
        </p:spPr>
      </p:pic>
      <p:sp>
        <p:nvSpPr>
          <p:cNvPr id="9" name="Text Placeholder 3">
            <a:extLst>
              <a:ext uri="{FF2B5EF4-FFF2-40B4-BE49-F238E27FC236}">
                <a16:creationId xmlns:a16="http://schemas.microsoft.com/office/drawing/2014/main" id="{8E220B37-CCC3-32E9-3BF8-6AFAA7EB5F56}"/>
              </a:ext>
            </a:extLst>
          </p:cNvPr>
          <p:cNvSpPr txBox="1">
            <a:spLocks/>
          </p:cNvSpPr>
          <p:nvPr/>
        </p:nvSpPr>
        <p:spPr>
          <a:xfrm>
            <a:off x="3059831" y="4310944"/>
            <a:ext cx="4680521" cy="627580"/>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defRPr/>
            </a:pPr>
            <a:r>
              <a:rPr lang="en-US" altLang="ko-KR" sz="8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Tree>
    <p:extLst>
      <p:ext uri="{BB962C8B-B14F-4D97-AF65-F5344CB8AC3E}">
        <p14:creationId xmlns:p14="http://schemas.microsoft.com/office/powerpoint/2010/main" val="3101234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Steps da compiere per avviare un’impresa digitale</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395536" y="1434468"/>
            <a:ext cx="4392488" cy="2828147"/>
          </a:xfrm>
          <a:prstGeom prst="rect">
            <a:avLst/>
          </a:prstGeom>
          <a:noFill/>
        </p:spPr>
        <p:txBody>
          <a:bodyPr wrap="square">
            <a:spAutoFit/>
          </a:bodyPr>
          <a:lstStyle/>
          <a:p>
            <a:pPr marL="342900" lvl="0" indent="-342900" algn="just" latinLnBrk="0">
              <a:lnSpc>
                <a:spcPct val="150000"/>
              </a:lnSpc>
              <a:buFont typeface="+mj-lt"/>
              <a:buAutoNum type="arabicPeriod"/>
            </a:pPr>
            <a:r>
              <a:rPr lang="en-GB" sz="1200" b="1" dirty="0">
                <a:solidFill>
                  <a:srgbClr val="F39E5A"/>
                </a:solidFill>
                <a:ea typeface="Calibri" panose="020F0502020204030204" pitchFamily="34" charset="0"/>
                <a:cs typeface="Times New Roman" panose="02020603050405020304" pitchFamily="18" charset="0"/>
              </a:rPr>
              <a:t>Studia le </a:t>
            </a:r>
            <a:r>
              <a:rPr lang="en-GB" sz="1200" b="1" dirty="0" err="1">
                <a:solidFill>
                  <a:srgbClr val="F39E5A"/>
                </a:solidFill>
                <a:ea typeface="Calibri" panose="020F0502020204030204" pitchFamily="34" charset="0"/>
                <a:cs typeface="Times New Roman" panose="02020603050405020304" pitchFamily="18" charset="0"/>
              </a:rPr>
              <a:t>tue</a:t>
            </a:r>
            <a:r>
              <a:rPr lang="en-GB" sz="1200" b="1" dirty="0">
                <a:solidFill>
                  <a:srgbClr val="F39E5A"/>
                </a:solidFill>
                <a:ea typeface="Calibri" panose="020F0502020204030204" pitchFamily="34" charset="0"/>
                <a:cs typeface="Times New Roman" panose="02020603050405020304" pitchFamily="18" charset="0"/>
              </a:rPr>
              <a:t> </a:t>
            </a:r>
            <a:r>
              <a:rPr lang="en-GB" sz="1200" b="1" dirty="0" err="1">
                <a:solidFill>
                  <a:srgbClr val="F39E5A"/>
                </a:solidFill>
                <a:ea typeface="Calibri" panose="020F0502020204030204" pitchFamily="34" charset="0"/>
                <a:cs typeface="Times New Roman" panose="02020603050405020304" pitchFamily="18" charset="0"/>
              </a:rPr>
              <a:t>possibilità</a:t>
            </a:r>
            <a:r>
              <a:rPr lang="en-GB" sz="1200" b="1" dirty="0">
                <a:solidFill>
                  <a:srgbClr val="F39E5A"/>
                </a:solidFill>
                <a:ea typeface="Calibri" panose="020F0502020204030204" pitchFamily="34" charset="0"/>
                <a:cs typeface="Times New Roman" panose="02020603050405020304" pitchFamily="18" charset="0"/>
              </a:rPr>
              <a:t> e </a:t>
            </a:r>
            <a:r>
              <a:rPr lang="en-GB" sz="1200" b="1" dirty="0" err="1">
                <a:solidFill>
                  <a:srgbClr val="F39E5A"/>
                </a:solidFill>
                <a:ea typeface="Calibri" panose="020F0502020204030204" pitchFamily="34" charset="0"/>
                <a:cs typeface="Times New Roman" panose="02020603050405020304" pitchFamily="18" charset="0"/>
              </a:rPr>
              <a:t>cosa</a:t>
            </a:r>
            <a:r>
              <a:rPr lang="en-GB" sz="1200" b="1" dirty="0">
                <a:solidFill>
                  <a:srgbClr val="F39E5A"/>
                </a:solidFill>
                <a:ea typeface="Calibri" panose="020F0502020204030204" pitchFamily="34" charset="0"/>
                <a:cs typeface="Times New Roman" panose="02020603050405020304" pitchFamily="18" charset="0"/>
              </a:rPr>
              <a:t> </a:t>
            </a:r>
            <a:r>
              <a:rPr lang="en-GB" sz="1200" b="1" dirty="0" err="1">
                <a:solidFill>
                  <a:srgbClr val="F39E5A"/>
                </a:solidFill>
                <a:ea typeface="Calibri" panose="020F0502020204030204" pitchFamily="34" charset="0"/>
                <a:cs typeface="Times New Roman" panose="02020603050405020304" pitchFamily="18" charset="0"/>
              </a:rPr>
              <a:t>puoi</a:t>
            </a:r>
            <a:r>
              <a:rPr lang="en-GB" sz="1200" b="1" dirty="0">
                <a:solidFill>
                  <a:srgbClr val="F39E5A"/>
                </a:solidFill>
                <a:ea typeface="Calibri" panose="020F0502020204030204" pitchFamily="34" charset="0"/>
                <a:cs typeface="Times New Roman" panose="02020603050405020304" pitchFamily="18" charset="0"/>
              </a:rPr>
              <a:t> </a:t>
            </a:r>
            <a:r>
              <a:rPr lang="en-GB" sz="1200" b="1" dirty="0" err="1">
                <a:solidFill>
                  <a:srgbClr val="F39E5A"/>
                </a:solidFill>
                <a:ea typeface="Calibri" panose="020F0502020204030204" pitchFamily="34" charset="0"/>
                <a:cs typeface="Times New Roman" panose="02020603050405020304" pitchFamily="18" charset="0"/>
              </a:rPr>
              <a:t>offrire</a:t>
            </a:r>
            <a:r>
              <a:rPr lang="en-GB" sz="1200" dirty="0">
                <a:solidFill>
                  <a:schemeClr val="tx1">
                    <a:lumMod val="75000"/>
                    <a:lumOff val="25000"/>
                  </a:schemeClr>
                </a:solidFill>
                <a:effectLst/>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rPr>
              <a:t>In </a:t>
            </a:r>
            <a:r>
              <a:rPr lang="en-GB" sz="1200" dirty="0" err="1">
                <a:solidFill>
                  <a:schemeClr val="tx1">
                    <a:lumMod val="75000"/>
                    <a:lumOff val="25000"/>
                  </a:schemeClr>
                </a:solidFill>
                <a:latin typeface="Arial" panose="020B0604020202020204" pitchFamily="34" charset="0"/>
                <a:ea typeface="Calibri" panose="020F0502020204030204" pitchFamily="34" charset="0"/>
              </a:rPr>
              <a:t>cosa</a:t>
            </a:r>
            <a:r>
              <a:rPr lang="en-GB" sz="1200" dirty="0">
                <a:solidFill>
                  <a:schemeClr val="tx1">
                    <a:lumMod val="75000"/>
                    <a:lumOff val="25000"/>
                  </a:schemeClr>
                </a:solidFill>
                <a:latin typeface="Arial" panose="020B0604020202020204" pitchFamily="34" charset="0"/>
                <a:ea typeface="Calibri" panose="020F0502020204030204" pitchFamily="34" charset="0"/>
              </a:rPr>
              <a:t> sei bravo? Cosa </a:t>
            </a:r>
            <a:r>
              <a:rPr lang="en-GB" sz="1200" dirty="0" err="1">
                <a:solidFill>
                  <a:schemeClr val="tx1">
                    <a:lumMod val="75000"/>
                    <a:lumOff val="25000"/>
                  </a:schemeClr>
                </a:solidFill>
                <a:latin typeface="Arial" panose="020B0604020202020204" pitchFamily="34" charset="0"/>
                <a:ea typeface="Calibri" panose="020F0502020204030204" pitchFamily="34" charset="0"/>
              </a:rPr>
              <a:t>vorresti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offrire</a:t>
            </a:r>
            <a:r>
              <a:rPr lang="en-GB" sz="1200" dirty="0">
                <a:solidFill>
                  <a:schemeClr val="tx1">
                    <a:lumMod val="75000"/>
                    <a:lumOff val="25000"/>
                  </a:schemeClr>
                </a:solidFill>
                <a:latin typeface="Arial" panose="020B0604020202020204" pitchFamily="34" charset="0"/>
                <a:ea typeface="Calibri" panose="020F0502020204030204" pitchFamily="34" charset="0"/>
              </a:rPr>
              <a:t> ai </a:t>
            </a:r>
            <a:r>
              <a:rPr lang="en-GB" sz="1200" dirty="0" err="1">
                <a:solidFill>
                  <a:schemeClr val="tx1">
                    <a:lumMod val="75000"/>
                    <a:lumOff val="25000"/>
                  </a:schemeClr>
                </a:solidFill>
                <a:latin typeface="Arial" panose="020B0604020202020204" pitchFamily="34" charset="0"/>
                <a:ea typeface="Calibri" panose="020F0502020204030204" pitchFamily="34"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rPr>
              <a:t>? Come </a:t>
            </a:r>
            <a:r>
              <a:rPr lang="en-GB" sz="1200" dirty="0" err="1">
                <a:solidFill>
                  <a:schemeClr val="tx1">
                    <a:lumMod val="75000"/>
                    <a:lumOff val="25000"/>
                  </a:schemeClr>
                </a:solidFill>
                <a:latin typeface="Arial" panose="020B0604020202020204" pitchFamily="34" charset="0"/>
                <a:ea typeface="Calibri" panose="020F0502020204030204" pitchFamily="34" charset="0"/>
              </a:rPr>
              <a:t>ti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piacerebbe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lavorare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it-IT" sz="1200" dirty="0">
                <a:solidFill>
                  <a:schemeClr val="tx1">
                    <a:lumMod val="75000"/>
                    <a:lumOff val="25000"/>
                  </a:schemeClr>
                </a:solidFill>
                <a:latin typeface="Arial" panose="020B0604020202020204" pitchFamily="34" charset="0"/>
                <a:ea typeface="Calibri" panose="020F0502020204030204" pitchFamily="34" charset="0"/>
              </a:rPr>
              <a:t>Da tutto ciò dovrebbe nascere un’idea imprenditoriale.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b="1" dirty="0" err="1">
                <a:solidFill>
                  <a:srgbClr val="F39E5A"/>
                </a:solidFill>
                <a:ea typeface="Calibri" panose="020F0502020204030204" pitchFamily="34" charset="0"/>
                <a:cs typeface="Times New Roman" panose="02020603050405020304" pitchFamily="18" charset="0"/>
              </a:rPr>
              <a:t>Analizza</a:t>
            </a:r>
            <a:r>
              <a:rPr lang="en-GB" sz="1200" b="1" dirty="0">
                <a:solidFill>
                  <a:srgbClr val="F39E5A"/>
                </a:solidFill>
                <a:ea typeface="Calibri" panose="020F0502020204030204" pitchFamily="34" charset="0"/>
                <a:cs typeface="Times New Roman" panose="02020603050405020304" pitchFamily="18" charset="0"/>
              </a:rPr>
              <a:t> il </a:t>
            </a:r>
            <a:r>
              <a:rPr lang="en-GB" sz="1200" b="1" dirty="0" err="1">
                <a:solidFill>
                  <a:srgbClr val="F39E5A"/>
                </a:solidFill>
                <a:ea typeface="Calibri" panose="020F0502020204030204" pitchFamily="34" charset="0"/>
                <a:cs typeface="Times New Roman" panose="02020603050405020304" pitchFamily="18" charset="0"/>
              </a:rPr>
              <a:t>tuo</a:t>
            </a:r>
            <a:r>
              <a:rPr lang="en-GB" sz="1200" b="1" dirty="0">
                <a:solidFill>
                  <a:srgbClr val="F39E5A"/>
                </a:solidFill>
                <a:ea typeface="Calibri" panose="020F0502020204030204" pitchFamily="34" charset="0"/>
                <a:cs typeface="Times New Roman" panose="02020603050405020304" pitchFamily="18" charset="0"/>
              </a:rPr>
              <a:t> </a:t>
            </a:r>
            <a:r>
              <a:rPr lang="en-GB" sz="1200" b="1" dirty="0" err="1">
                <a:solidFill>
                  <a:srgbClr val="F39E5A"/>
                </a:solidFill>
                <a:ea typeface="Calibri" panose="020F0502020204030204" pitchFamily="34" charset="0"/>
                <a:cs typeface="Times New Roman" panose="02020603050405020304" pitchFamily="18" charset="0"/>
              </a:rPr>
              <a:t>ambiente</a:t>
            </a:r>
            <a:r>
              <a:rPr lang="en-GB" sz="1200" b="1" dirty="0">
                <a:solidFill>
                  <a:srgbClr val="F39E5A"/>
                </a:solidFill>
                <a:ea typeface="Calibri" panose="020F0502020204030204" pitchFamily="34" charset="0"/>
                <a:cs typeface="Times New Roman" panose="02020603050405020304" pitchFamily="18" charset="0"/>
              </a:rPr>
              <a:t>, il </a:t>
            </a:r>
            <a:r>
              <a:rPr lang="en-GB" sz="1200" b="1" dirty="0" err="1">
                <a:solidFill>
                  <a:srgbClr val="F39E5A"/>
                </a:solidFill>
                <a:ea typeface="Calibri" panose="020F0502020204030204" pitchFamily="34" charset="0"/>
                <a:cs typeface="Times New Roman" panose="02020603050405020304" pitchFamily="18" charset="0"/>
              </a:rPr>
              <a:t>mercato</a:t>
            </a:r>
            <a:r>
              <a:rPr lang="en-GB" sz="1200" b="1" dirty="0">
                <a:solidFill>
                  <a:srgbClr val="F39E5A"/>
                </a:solidFill>
                <a:ea typeface="Calibri" panose="020F0502020204030204" pitchFamily="34" charset="0"/>
                <a:cs typeface="Times New Roman" panose="02020603050405020304" pitchFamily="18" charset="0"/>
              </a:rPr>
              <a:t> e i </a:t>
            </a:r>
            <a:r>
              <a:rPr lang="en-GB" sz="1200" b="1" dirty="0" err="1">
                <a:solidFill>
                  <a:srgbClr val="F39E5A"/>
                </a:solidFill>
                <a:ea typeface="Calibri" panose="020F0502020204030204" pitchFamily="34" charset="0"/>
                <a:cs typeface="Times New Roman" panose="02020603050405020304" pitchFamily="18" charset="0"/>
              </a:rPr>
              <a:t>potenziali</a:t>
            </a:r>
            <a:r>
              <a:rPr lang="en-GB" sz="1200" b="1" dirty="0">
                <a:solidFill>
                  <a:srgbClr val="F39E5A"/>
                </a:solidFill>
                <a:ea typeface="Calibri" panose="020F0502020204030204" pitchFamily="34" charset="0"/>
                <a:cs typeface="Times New Roman" panose="02020603050405020304" pitchFamily="18" charset="0"/>
              </a:rPr>
              <a:t> </a:t>
            </a:r>
            <a:r>
              <a:rPr lang="en-GB" sz="1200" b="1" dirty="0" err="1">
                <a:solidFill>
                  <a:srgbClr val="F39E5A"/>
                </a:solidFill>
                <a:ea typeface="Calibri" panose="020F0502020204030204" pitchFamily="34" charset="0"/>
                <a:cs typeface="Times New Roman" panose="02020603050405020304" pitchFamily="18" charset="0"/>
              </a:rPr>
              <a:t>concorrenti</a:t>
            </a:r>
            <a:r>
              <a:rPr lang="en-GB" sz="1200" b="1" dirty="0">
                <a:solidFill>
                  <a:srgbClr val="F39E5A"/>
                </a:solidFill>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rPr>
              <a:t>Per </a:t>
            </a:r>
            <a:r>
              <a:rPr lang="en-GB" sz="1200" dirty="0" err="1">
                <a:solidFill>
                  <a:schemeClr val="tx1">
                    <a:lumMod val="75000"/>
                    <a:lumOff val="25000"/>
                  </a:schemeClr>
                </a:solidFill>
                <a:latin typeface="Arial" panose="020B0604020202020204" pitchFamily="34" charset="0"/>
                <a:ea typeface="Calibri" panose="020F0502020204030204" pitchFamily="34" charset="0"/>
              </a:rPr>
              <a:t>analizzare</a:t>
            </a:r>
            <a:r>
              <a:rPr lang="en-GB" sz="1200" dirty="0">
                <a:solidFill>
                  <a:schemeClr val="tx1">
                    <a:lumMod val="75000"/>
                    <a:lumOff val="25000"/>
                  </a:schemeClr>
                </a:solidFill>
                <a:latin typeface="Arial" panose="020B0604020202020204" pitchFamily="34" charset="0"/>
                <a:ea typeface="Calibri" panose="020F0502020204030204" pitchFamily="34"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rPr>
              <a:t>fattibilità</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della</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tua</a:t>
            </a:r>
            <a:r>
              <a:rPr lang="en-GB" sz="1200" dirty="0">
                <a:solidFill>
                  <a:schemeClr val="tx1">
                    <a:lumMod val="75000"/>
                    <a:lumOff val="25000"/>
                  </a:schemeClr>
                </a:solidFill>
                <a:latin typeface="Arial" panose="020B0604020202020204" pitchFamily="34" charset="0"/>
                <a:ea typeface="Calibri" panose="020F0502020204030204" pitchFamily="34" charset="0"/>
              </a:rPr>
              <a:t> idea, </a:t>
            </a:r>
            <a:r>
              <a:rPr lang="en-GB" sz="1200" dirty="0" err="1">
                <a:solidFill>
                  <a:schemeClr val="tx1">
                    <a:lumMod val="75000"/>
                    <a:lumOff val="25000"/>
                  </a:schemeClr>
                </a:solidFill>
                <a:latin typeface="Arial" panose="020B0604020202020204" pitchFamily="34" charset="0"/>
                <a:ea typeface="Calibri" panose="020F0502020204030204" pitchFamily="34" charset="0"/>
              </a:rPr>
              <a:t>puoi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effettuare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diversi</a:t>
            </a:r>
            <a:r>
              <a:rPr lang="en-GB" sz="1200" dirty="0">
                <a:solidFill>
                  <a:schemeClr val="tx1">
                    <a:lumMod val="75000"/>
                    <a:lumOff val="25000"/>
                  </a:schemeClr>
                </a:solidFill>
                <a:latin typeface="Arial" panose="020B0604020202020204" pitchFamily="34" charset="0"/>
                <a:ea typeface="Calibri" panose="020F0502020204030204" pitchFamily="34" charset="0"/>
              </a:rPr>
              <a:t> tipi di </a:t>
            </a:r>
            <a:r>
              <a:rPr lang="en-GB" sz="1200" dirty="0" err="1">
                <a:solidFill>
                  <a:schemeClr val="tx1">
                    <a:lumMod val="75000"/>
                    <a:lumOff val="25000"/>
                  </a:schemeClr>
                </a:solidFill>
                <a:latin typeface="Arial" panose="020B0604020202020204" pitchFamily="34" charset="0"/>
                <a:ea typeface="Calibri" panose="020F0502020204030204" pitchFamily="34" charset="0"/>
              </a:rPr>
              <a:t>analisi</a:t>
            </a:r>
            <a:r>
              <a:rPr lang="en-GB" sz="1200" dirty="0">
                <a:solidFill>
                  <a:schemeClr val="tx1">
                    <a:lumMod val="75000"/>
                    <a:lumOff val="25000"/>
                  </a:schemeClr>
                </a:solidFill>
                <a:latin typeface="Arial" panose="020B0604020202020204" pitchFamily="34" charset="0"/>
                <a:ea typeface="Calibri" panose="020F0502020204030204" pitchFamily="34" charset="0"/>
              </a:rPr>
              <a:t>, come </a:t>
            </a:r>
            <a:r>
              <a:rPr lang="en-GB" sz="1200" dirty="0" err="1">
                <a:solidFill>
                  <a:schemeClr val="tx1">
                    <a:lumMod val="75000"/>
                    <a:lumOff val="25000"/>
                  </a:schemeClr>
                </a:solidFill>
                <a:latin typeface="Arial" panose="020B0604020202020204" pitchFamily="34" charset="0"/>
                <a:ea typeface="Calibri" panose="020F0502020204030204" pitchFamily="34" charset="0"/>
              </a:rPr>
              <a:t>un’analisi</a:t>
            </a:r>
            <a:r>
              <a:rPr lang="en-GB" sz="1200" dirty="0">
                <a:solidFill>
                  <a:schemeClr val="tx1">
                    <a:lumMod val="75000"/>
                    <a:lumOff val="25000"/>
                  </a:schemeClr>
                </a:solidFill>
                <a:latin typeface="Arial" panose="020B0604020202020204" pitchFamily="34" charset="0"/>
                <a:ea typeface="Calibri" panose="020F0502020204030204" pitchFamily="34" charset="0"/>
              </a:rPr>
              <a:t> SWOT (</a:t>
            </a:r>
            <a:r>
              <a:rPr lang="en-GB" sz="1200" dirty="0" err="1">
                <a:solidFill>
                  <a:schemeClr val="tx1">
                    <a:lumMod val="75000"/>
                    <a:lumOff val="25000"/>
                  </a:schemeClr>
                </a:solidFill>
                <a:latin typeface="Arial" panose="020B0604020202020204" pitchFamily="34" charset="0"/>
                <a:ea typeface="Calibri" panose="020F0502020204030204" pitchFamily="34" charset="0"/>
              </a:rPr>
              <a:t>punti</a:t>
            </a:r>
            <a:r>
              <a:rPr lang="en-GB" sz="1200" dirty="0">
                <a:solidFill>
                  <a:schemeClr val="tx1">
                    <a:lumMod val="75000"/>
                    <a:lumOff val="25000"/>
                  </a:schemeClr>
                </a:solidFill>
                <a:latin typeface="Arial" panose="020B0604020202020204" pitchFamily="34" charset="0"/>
                <a:ea typeface="Calibri" panose="020F0502020204030204" pitchFamily="34" charset="0"/>
              </a:rPr>
              <a:t> di forza, </a:t>
            </a:r>
            <a:r>
              <a:rPr lang="en-GB" sz="1200" dirty="0" err="1">
                <a:solidFill>
                  <a:schemeClr val="tx1">
                    <a:lumMod val="75000"/>
                    <a:lumOff val="25000"/>
                  </a:schemeClr>
                </a:solidFill>
                <a:latin typeface="Arial" panose="020B0604020202020204" pitchFamily="34" charset="0"/>
                <a:ea typeface="Calibri" panose="020F0502020204030204" pitchFamily="34" charset="0"/>
              </a:rPr>
              <a:t>debolezza</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opportunità</a:t>
            </a:r>
            <a:r>
              <a:rPr lang="en-GB" sz="1200" dirty="0">
                <a:solidFill>
                  <a:schemeClr val="tx1">
                    <a:lumMod val="75000"/>
                    <a:lumOff val="25000"/>
                  </a:schemeClr>
                </a:solidFill>
                <a:latin typeface="Arial" panose="020B0604020202020204" pitchFamily="34" charset="0"/>
                <a:ea typeface="Calibri" panose="020F0502020204030204" pitchFamily="34"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rPr>
              <a:t>minacce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Inoltre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dovresti</a:t>
            </a:r>
            <a:r>
              <a:rPr lang="en-GB" sz="1200" dirty="0">
                <a:solidFill>
                  <a:schemeClr val="tx1">
                    <a:lumMod val="75000"/>
                    <a:lumOff val="25000"/>
                  </a:schemeClr>
                </a:solidFill>
                <a:latin typeface="Arial" panose="020B0604020202020204" pitchFamily="34" charset="0"/>
                <a:ea typeface="Calibri" panose="020F0502020204030204" pitchFamily="34" charset="0"/>
              </a:rPr>
              <a:t> fare </a:t>
            </a:r>
            <a:r>
              <a:rPr lang="en-GB" sz="1200" dirty="0" err="1">
                <a:solidFill>
                  <a:schemeClr val="tx1">
                    <a:lumMod val="75000"/>
                    <a:lumOff val="25000"/>
                  </a:schemeClr>
                </a:solidFill>
                <a:latin typeface="Arial" panose="020B0604020202020204" pitchFamily="34" charset="0"/>
                <a:ea typeface="Calibri" panose="020F0502020204030204" pitchFamily="34" charset="0"/>
              </a:rPr>
              <a:t>qualche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ricerca</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rPr>
              <a:t> chi </a:t>
            </a:r>
            <a:r>
              <a:rPr lang="en-GB" sz="1200" dirty="0" err="1">
                <a:solidFill>
                  <a:schemeClr val="tx1">
                    <a:lumMod val="75000"/>
                    <a:lumOff val="25000"/>
                  </a:schemeClr>
                </a:solidFill>
                <a:latin typeface="Arial" panose="020B0604020202020204" pitchFamily="34" charset="0"/>
                <a:ea typeface="Calibri" panose="020F0502020204030204" pitchFamily="34" charset="0"/>
              </a:rPr>
              <a:t>potrebbero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essere</a:t>
            </a:r>
            <a:r>
              <a:rPr lang="en-GB" sz="1200" dirty="0">
                <a:solidFill>
                  <a:schemeClr val="tx1">
                    <a:lumMod val="75000"/>
                    <a:lumOff val="25000"/>
                  </a:schemeClr>
                </a:solidFill>
                <a:latin typeface="Arial" panose="020B0604020202020204" pitchFamily="34" charset="0"/>
                <a:ea typeface="Calibri" panose="020F0502020204030204" pitchFamily="34"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concorrenti</a:t>
            </a:r>
            <a:r>
              <a:rPr lang="en-GB" sz="1200" dirty="0">
                <a:solidFill>
                  <a:schemeClr val="tx1">
                    <a:lumMod val="75000"/>
                    <a:lumOff val="25000"/>
                  </a:schemeClr>
                </a:solidFill>
                <a:latin typeface="Arial" panose="020B0604020202020204" pitchFamily="34" charset="0"/>
                <a:ea typeface="Calibri" panose="020F0502020204030204" pitchFamily="34" charset="0"/>
              </a:rPr>
              <a:t>.</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pic>
        <p:nvPicPr>
          <p:cNvPr id="6" name="Imagen 5" descr="Gráfico, Icono, Gráfico de proyección solar&#10;&#10;Descripción generada automáticamente">
            <a:extLst>
              <a:ext uri="{FF2B5EF4-FFF2-40B4-BE49-F238E27FC236}">
                <a16:creationId xmlns:a16="http://schemas.microsoft.com/office/drawing/2014/main" id="{EA27328D-5E91-42B5-07F7-4E2E2658CFD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48064" y="1562666"/>
            <a:ext cx="3468746" cy="2571750"/>
          </a:xfrm>
          <a:prstGeom prst="rect">
            <a:avLst/>
          </a:prstGeom>
        </p:spPr>
      </p:pic>
    </p:spTree>
    <p:extLst>
      <p:ext uri="{BB962C8B-B14F-4D97-AF65-F5344CB8AC3E}">
        <p14:creationId xmlns:p14="http://schemas.microsoft.com/office/powerpoint/2010/main" val="872847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Steps da compiere per avviare un’impresa digitale</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395536" y="1623530"/>
            <a:ext cx="5400600" cy="2551148"/>
          </a:xfrm>
          <a:prstGeom prst="rect">
            <a:avLst/>
          </a:prstGeom>
          <a:noFill/>
        </p:spPr>
        <p:txBody>
          <a:bodyPr wrap="square">
            <a:spAutoFit/>
          </a:bodyPr>
          <a:lstStyle/>
          <a:p>
            <a:pPr marL="342900" lvl="0" indent="-342900" algn="just" latinLnBrk="0">
              <a:lnSpc>
                <a:spcPct val="150000"/>
              </a:lnSpc>
              <a:buFont typeface="+mj-lt"/>
              <a:buAutoNum type="arabicPeriod" startAt="3"/>
            </a:pPr>
            <a:r>
              <a:rPr lang="en-GB" sz="1200" b="1" dirty="0" err="1">
                <a:solidFill>
                  <a:srgbClr val="F39E5A"/>
                </a:solidFill>
                <a:effectLst/>
                <a:ea typeface="Calibri" panose="020F0502020204030204" pitchFamily="34" charset="0"/>
                <a:cs typeface="Times New Roman" panose="02020603050405020304" pitchFamily="18" charset="0"/>
              </a:rPr>
              <a:t>Sviluppare</a:t>
            </a:r>
            <a:r>
              <a:rPr lang="en-GB" sz="1200" b="1" dirty="0">
                <a:solidFill>
                  <a:srgbClr val="F39E5A"/>
                </a:solidFill>
                <a:effectLst/>
                <a:ea typeface="Calibri" panose="020F0502020204030204" pitchFamily="34" charset="0"/>
                <a:cs typeface="Times New Roman" panose="02020603050405020304" pitchFamily="18" charset="0"/>
              </a:rPr>
              <a:t> un profile del </a:t>
            </a:r>
            <a:r>
              <a:rPr lang="en-GB" sz="1200" b="1" dirty="0" err="1">
                <a:solidFill>
                  <a:srgbClr val="F39E5A"/>
                </a:solidFill>
                <a:effectLst/>
                <a:ea typeface="Calibri" panose="020F0502020204030204" pitchFamily="34" charset="0"/>
                <a:cs typeface="Times New Roman" panose="02020603050405020304" pitchFamily="18" charset="0"/>
              </a:rPr>
              <a:t>cliente</a:t>
            </a:r>
            <a:r>
              <a:rPr lang="en-GB" sz="1200" dirty="0">
                <a:solidFill>
                  <a:schemeClr val="tx1">
                    <a:lumMod val="75000"/>
                    <a:lumOff val="25000"/>
                  </a:schemeClr>
                </a:solidFill>
                <a:effectLst/>
                <a:ea typeface="Calibri" panose="020F0502020204030204" pitchFamily="34" charset="0"/>
                <a:cs typeface="Times New Roman" panose="02020603050405020304" pitchFamily="18" charset="0"/>
              </a:rPr>
              <a:t>. </a:t>
            </a:r>
            <a:r>
              <a:rPr lang="it-IT" sz="1200" dirty="0">
                <a:solidFill>
                  <a:schemeClr val="tx1">
                    <a:lumMod val="75000"/>
                    <a:lumOff val="25000"/>
                  </a:schemeClr>
                </a:solidFill>
                <a:latin typeface="Arial" panose="020B0604020202020204" pitchFamily="34" charset="0"/>
                <a:ea typeface="Calibri" panose="020F0502020204030204" pitchFamily="34" charset="0"/>
              </a:rPr>
              <a:t>A quale segmento della popolazione vuoi rivolgerti? Si può pensare all’età, all’occupazione, alla location...</a:t>
            </a:r>
          </a:p>
          <a:p>
            <a:pPr marL="342900" lvl="0" indent="-342900" algn="just" latinLnBrk="0">
              <a:lnSpc>
                <a:spcPct val="150000"/>
              </a:lnSpc>
              <a:buFont typeface="+mj-lt"/>
              <a:buAutoNum type="arabicPeriod" startAt="3"/>
            </a:pPr>
            <a:r>
              <a:rPr lang="en-GB" sz="1200" b="1" dirty="0" err="1">
                <a:solidFill>
                  <a:srgbClr val="F39E5A"/>
                </a:solidFill>
                <a:ea typeface="Calibri" panose="020F0502020204030204" pitchFamily="34" charset="0"/>
                <a:cs typeface="Times New Roman" panose="02020603050405020304" pitchFamily="18" charset="0"/>
              </a:rPr>
              <a:t>Crea</a:t>
            </a:r>
            <a:r>
              <a:rPr lang="en-GB" sz="1200" b="1" dirty="0">
                <a:solidFill>
                  <a:srgbClr val="F39E5A"/>
                </a:solidFill>
                <a:ea typeface="Calibri" panose="020F0502020204030204" pitchFamily="34" charset="0"/>
                <a:cs typeface="Times New Roman" panose="02020603050405020304" pitchFamily="18" charset="0"/>
              </a:rPr>
              <a:t> la </a:t>
            </a:r>
            <a:r>
              <a:rPr lang="en-GB" sz="1200" b="1" dirty="0" err="1">
                <a:solidFill>
                  <a:srgbClr val="F39E5A"/>
                </a:solidFill>
                <a:ea typeface="Calibri" panose="020F0502020204030204" pitchFamily="34" charset="0"/>
                <a:cs typeface="Times New Roman" panose="02020603050405020304" pitchFamily="18" charset="0"/>
              </a:rPr>
              <a:t>tua</a:t>
            </a:r>
            <a:r>
              <a:rPr lang="en-GB" sz="1200" b="1" dirty="0">
                <a:solidFill>
                  <a:srgbClr val="F39E5A"/>
                </a:solidFill>
                <a:ea typeface="Calibri" panose="020F0502020204030204" pitchFamily="34" charset="0"/>
                <a:cs typeface="Times New Roman" panose="02020603050405020304" pitchFamily="18" charset="0"/>
              </a:rPr>
              <a:t> </a:t>
            </a:r>
            <a:r>
              <a:rPr lang="en-GB" sz="1200" b="1" dirty="0" err="1">
                <a:solidFill>
                  <a:srgbClr val="F39E5A"/>
                </a:solidFill>
                <a:ea typeface="Calibri" panose="020F0502020204030204" pitchFamily="34" charset="0"/>
                <a:cs typeface="Times New Roman" panose="02020603050405020304" pitchFamily="18" charset="0"/>
              </a:rPr>
              <a:t>immagine</a:t>
            </a:r>
            <a:r>
              <a:rPr lang="en-GB" sz="1200" b="1" dirty="0">
                <a:solidFill>
                  <a:srgbClr val="F39E5A"/>
                </a:solidFill>
                <a:ea typeface="Calibri" panose="020F0502020204030204" pitchFamily="34" charset="0"/>
                <a:cs typeface="Times New Roman" panose="02020603050405020304" pitchFamily="18" charset="0"/>
              </a:rPr>
              <a:t> </a:t>
            </a:r>
            <a:r>
              <a:rPr lang="en-GB" sz="1200" b="1" dirty="0" err="1">
                <a:solidFill>
                  <a:srgbClr val="F39E5A"/>
                </a:solidFill>
                <a:ea typeface="Calibri" panose="020F0502020204030204" pitchFamily="34" charset="0"/>
                <a:cs typeface="Times New Roman" panose="02020603050405020304" pitchFamily="18" charset="0"/>
              </a:rPr>
              <a:t>aziendale</a:t>
            </a:r>
            <a:r>
              <a:rPr lang="en-GB" sz="1200" b="1" dirty="0">
                <a:solidFill>
                  <a:srgbClr val="F39E5A"/>
                </a:solidFill>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rPr>
              <a:t>Una volta </a:t>
            </a:r>
            <a:r>
              <a:rPr lang="en-GB" sz="1200" dirty="0" err="1">
                <a:solidFill>
                  <a:schemeClr val="tx1">
                    <a:lumMod val="75000"/>
                    <a:lumOff val="25000"/>
                  </a:schemeClr>
                </a:solidFill>
                <a:latin typeface="Arial" panose="020B0604020202020204" pitchFamily="34" charset="0"/>
                <a:ea typeface="Calibri" panose="020F0502020204030204" pitchFamily="34" charset="0"/>
              </a:rPr>
              <a:t>definito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tutto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ciò</a:t>
            </a:r>
            <a:r>
              <a:rPr lang="en-GB" sz="1200" dirty="0">
                <a:solidFill>
                  <a:schemeClr val="tx1">
                    <a:lumMod val="75000"/>
                    <a:lumOff val="25000"/>
                  </a:schemeClr>
                </a:solidFill>
                <a:latin typeface="Arial" panose="020B0604020202020204" pitchFamily="34" charset="0"/>
                <a:ea typeface="Calibri" panose="020F0502020204030204" pitchFamily="34" charset="0"/>
              </a:rPr>
              <a:t> di cui </a:t>
            </a:r>
            <a:r>
              <a:rPr lang="en-GB" sz="1200" dirty="0" err="1">
                <a:solidFill>
                  <a:schemeClr val="tx1">
                    <a:lumMod val="75000"/>
                    <a:lumOff val="25000"/>
                  </a:schemeClr>
                </a:solidFill>
                <a:latin typeface="Arial" panose="020B0604020202020204" pitchFamily="34" charset="0"/>
                <a:ea typeface="Calibri" panose="020F0502020204030204" pitchFamily="34" charset="0"/>
              </a:rPr>
              <a:t>hai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bisogno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rPr>
              <a:t>momento</a:t>
            </a:r>
            <a:r>
              <a:rPr lang="en-GB" sz="1200" dirty="0">
                <a:solidFill>
                  <a:schemeClr val="tx1">
                    <a:lumMod val="75000"/>
                    <a:lumOff val="25000"/>
                  </a:schemeClr>
                </a:solidFill>
                <a:latin typeface="Arial" panose="020B0604020202020204" pitchFamily="34" charset="0"/>
                <a:ea typeface="Calibri" panose="020F0502020204030204" pitchFamily="34"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rPr>
              <a:t>creare</a:t>
            </a:r>
            <a:r>
              <a:rPr lang="en-GB" sz="1200" dirty="0">
                <a:solidFill>
                  <a:schemeClr val="tx1">
                    <a:lumMod val="75000"/>
                    <a:lumOff val="25000"/>
                  </a:schemeClr>
                </a:solidFill>
                <a:latin typeface="Arial" panose="020B0604020202020204" pitchFamily="34" charset="0"/>
                <a:ea typeface="Calibri" panose="020F0502020204030204" pitchFamily="34"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rPr>
              <a:t>buon</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nome</a:t>
            </a:r>
            <a:r>
              <a:rPr lang="en-GB" sz="1200" dirty="0">
                <a:solidFill>
                  <a:schemeClr val="tx1">
                    <a:lumMod val="75000"/>
                    <a:lumOff val="25000"/>
                  </a:schemeClr>
                </a:solidFill>
                <a:latin typeface="Arial" panose="020B0604020202020204" pitchFamily="34" charset="0"/>
                <a:ea typeface="Calibri" panose="020F0502020204030204" pitchFamily="34" charset="0"/>
              </a:rPr>
              <a:t> e un logo </a:t>
            </a:r>
            <a:r>
              <a:rPr lang="en-GB" sz="1200" dirty="0" err="1">
                <a:solidFill>
                  <a:schemeClr val="tx1">
                    <a:lumMod val="75000"/>
                    <a:lumOff val="25000"/>
                  </a:schemeClr>
                </a:solidFill>
                <a:latin typeface="Arial" panose="020B0604020202020204" pitchFamily="34" charset="0"/>
                <a:ea typeface="Calibri" panose="020F0502020204030204" pitchFamily="34" charset="0"/>
              </a:rPr>
              <a:t>attraente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Definisci</a:t>
            </a:r>
            <a:r>
              <a:rPr lang="en-GB" sz="1200" dirty="0">
                <a:solidFill>
                  <a:schemeClr val="tx1">
                    <a:lumMod val="75000"/>
                    <a:lumOff val="25000"/>
                  </a:schemeClr>
                </a:solidFill>
                <a:latin typeface="Arial" panose="020B0604020202020204" pitchFamily="34" charset="0"/>
                <a:ea typeface="Calibri" panose="020F0502020204030204" pitchFamily="34" charset="0"/>
              </a:rPr>
              <a:t> il logo in base a una </a:t>
            </a:r>
            <a:r>
              <a:rPr lang="en-GB" sz="1200" dirty="0" err="1">
                <a:solidFill>
                  <a:schemeClr val="tx1">
                    <a:lumMod val="75000"/>
                    <a:lumOff val="25000"/>
                  </a:schemeClr>
                </a:solidFill>
                <a:latin typeface="Arial" panose="020B0604020202020204" pitchFamily="34" charset="0"/>
                <a:ea typeface="Calibri" panose="020F0502020204030204" pitchFamily="34" charset="0"/>
              </a:rPr>
              <a:t>tavolozza</a:t>
            </a:r>
            <a:r>
              <a:rPr lang="en-GB" sz="1200" dirty="0">
                <a:solidFill>
                  <a:schemeClr val="tx1">
                    <a:lumMod val="75000"/>
                    <a:lumOff val="25000"/>
                  </a:schemeClr>
                </a:solidFill>
                <a:latin typeface="Arial" panose="020B0604020202020204" pitchFamily="34" charset="0"/>
                <a:ea typeface="Calibri" panose="020F0502020204030204" pitchFamily="34"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rPr>
              <a:t>colori</a:t>
            </a:r>
            <a:r>
              <a:rPr lang="en-GB" sz="1200" dirty="0">
                <a:solidFill>
                  <a:schemeClr val="tx1">
                    <a:lumMod val="75000"/>
                    <a:lumOff val="25000"/>
                  </a:schemeClr>
                </a:solidFill>
                <a:latin typeface="Arial" panose="020B0604020202020204" pitchFamily="34" charset="0"/>
                <a:ea typeface="Calibri" panose="020F0502020204030204" pitchFamily="34" charset="0"/>
              </a:rPr>
              <a:t> e una </a:t>
            </a:r>
            <a:r>
              <a:rPr lang="en-GB" sz="1200" dirty="0" err="1">
                <a:solidFill>
                  <a:schemeClr val="tx1">
                    <a:lumMod val="75000"/>
                    <a:lumOff val="25000"/>
                  </a:schemeClr>
                </a:solidFill>
                <a:latin typeface="Arial" panose="020B0604020202020204" pitchFamily="34" charset="0"/>
                <a:ea typeface="Calibri" panose="020F0502020204030204" pitchFamily="34" charset="0"/>
              </a:rPr>
              <a:t>tipografia</a:t>
            </a:r>
            <a:r>
              <a:rPr lang="en-GB" sz="1200" dirty="0">
                <a:solidFill>
                  <a:schemeClr val="tx1">
                    <a:lumMod val="75000"/>
                    <a:lumOff val="25000"/>
                  </a:schemeClr>
                </a:solidFill>
                <a:latin typeface="Arial" panose="020B0604020202020204" pitchFamily="34" charset="0"/>
                <a:ea typeface="Calibri" panose="020F0502020204030204" pitchFamily="34"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adatta</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b="1" dirty="0" err="1">
                <a:solidFill>
                  <a:srgbClr val="F39E5A"/>
                </a:solidFill>
                <a:ea typeface="Calibri" panose="020F0502020204030204" pitchFamily="34" charset="0"/>
                <a:cs typeface="Times New Roman" panose="02020603050405020304" pitchFamily="18" charset="0"/>
              </a:rPr>
              <a:t>Creare</a:t>
            </a:r>
            <a:r>
              <a:rPr lang="en-GB" sz="1200" b="1" dirty="0">
                <a:solidFill>
                  <a:srgbClr val="F39E5A"/>
                </a:solidFill>
                <a:ea typeface="Calibri" panose="020F0502020204030204" pitchFamily="34" charset="0"/>
                <a:cs typeface="Times New Roman" panose="02020603050405020304" pitchFamily="18" charset="0"/>
              </a:rPr>
              <a:t> un </a:t>
            </a:r>
            <a:r>
              <a:rPr lang="en-GB" sz="1200" b="1" dirty="0" err="1">
                <a:solidFill>
                  <a:srgbClr val="F39E5A"/>
                </a:solidFill>
                <a:ea typeface="Calibri" panose="020F0502020204030204" pitchFamily="34" charset="0"/>
                <a:cs typeface="Times New Roman" panose="02020603050405020304" pitchFamily="18" charset="0"/>
              </a:rPr>
              <a:t>sito</a:t>
            </a:r>
            <a:r>
              <a:rPr lang="en-GB" sz="1200" b="1" dirty="0">
                <a:solidFill>
                  <a:srgbClr val="F39E5A"/>
                </a:solidFill>
                <a:ea typeface="Calibri" panose="020F0502020204030204" pitchFamily="34" charset="0"/>
                <a:cs typeface="Times New Roman" panose="02020603050405020304" pitchFamily="18" charset="0"/>
              </a:rPr>
              <a:t> Web</a:t>
            </a:r>
            <a:r>
              <a:rPr lang="en-GB" sz="1200" dirty="0">
                <a:solidFill>
                  <a:schemeClr val="tx1">
                    <a:lumMod val="75000"/>
                    <a:lumOff val="25000"/>
                  </a:schemeClr>
                </a:solidFill>
                <a:effectLst/>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rPr>
              <a:t>Ci </a:t>
            </a:r>
            <a:r>
              <a:rPr lang="en-GB" sz="1200" dirty="0" err="1">
                <a:solidFill>
                  <a:schemeClr val="tx1">
                    <a:lumMod val="75000"/>
                    <a:lumOff val="25000"/>
                  </a:schemeClr>
                </a:solidFill>
                <a:latin typeface="Arial" panose="020B0604020202020204" pitchFamily="34" charset="0"/>
                <a:ea typeface="Calibri" panose="020F0502020204030204" pitchFamily="34"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molti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strumenti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gratuiti</a:t>
            </a:r>
            <a:r>
              <a:rPr lang="en-GB" sz="1200" dirty="0">
                <a:solidFill>
                  <a:schemeClr val="tx1">
                    <a:lumMod val="75000"/>
                    <a:lumOff val="25000"/>
                  </a:schemeClr>
                </a:solidFill>
                <a:latin typeface="Arial" panose="020B0604020202020204" pitchFamily="34" charset="0"/>
                <a:ea typeface="Calibri" panose="020F0502020204030204" pitchFamily="34"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rPr>
              <a:t>ti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permettono</a:t>
            </a:r>
            <a:r>
              <a:rPr lang="en-GB" sz="1200" dirty="0">
                <a:solidFill>
                  <a:schemeClr val="tx1">
                    <a:lumMod val="75000"/>
                    <a:lumOff val="25000"/>
                  </a:schemeClr>
                </a:solidFill>
                <a:latin typeface="Arial" panose="020B0604020202020204" pitchFamily="34" charset="0"/>
                <a:ea typeface="Calibri" panose="020F0502020204030204" pitchFamily="34"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rPr>
              <a:t>creare</a:t>
            </a:r>
            <a:r>
              <a:rPr lang="en-GB" sz="1200" dirty="0">
                <a:solidFill>
                  <a:schemeClr val="tx1">
                    <a:lumMod val="75000"/>
                    <a:lumOff val="25000"/>
                  </a:schemeClr>
                </a:solidFill>
                <a:latin typeface="Arial" panose="020B0604020202020204" pitchFamily="34" charset="0"/>
                <a:ea typeface="Calibri" panose="020F0502020204030204" pitchFamily="34"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rPr>
              <a:t>sito</a:t>
            </a:r>
            <a:r>
              <a:rPr lang="en-GB" sz="1200" dirty="0">
                <a:solidFill>
                  <a:schemeClr val="tx1">
                    <a:lumMod val="75000"/>
                    <a:lumOff val="25000"/>
                  </a:schemeClr>
                </a:solidFill>
                <a:latin typeface="Arial" panose="020B0604020202020204" pitchFamily="34" charset="0"/>
                <a:ea typeface="Calibri" panose="020F0502020204030204" pitchFamily="34" charset="0"/>
              </a:rPr>
              <a:t> web in modo semplice, e ci </a:t>
            </a:r>
            <a:r>
              <a:rPr lang="en-GB" sz="1200" dirty="0" err="1">
                <a:solidFill>
                  <a:schemeClr val="tx1">
                    <a:lumMod val="75000"/>
                    <a:lumOff val="25000"/>
                  </a:schemeClr>
                </a:solidFill>
                <a:latin typeface="Arial" panose="020B0604020202020204" pitchFamily="34" charset="0"/>
                <a:ea typeface="Calibri" panose="020F0502020204030204" pitchFamily="34"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anche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aziende</a:t>
            </a:r>
            <a:r>
              <a:rPr lang="en-GB" sz="1200" dirty="0">
                <a:solidFill>
                  <a:schemeClr val="tx1">
                    <a:lumMod val="75000"/>
                    <a:lumOff val="25000"/>
                  </a:schemeClr>
                </a:solidFill>
                <a:latin typeface="Arial" panose="020B0604020202020204" pitchFamily="34" charset="0"/>
                <a:ea typeface="Calibri" panose="020F0502020204030204" pitchFamily="34"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dedicano</a:t>
            </a:r>
            <a:r>
              <a:rPr lang="en-GB" sz="1200" dirty="0">
                <a:solidFill>
                  <a:schemeClr val="tx1">
                    <a:lumMod val="75000"/>
                    <a:lumOff val="25000"/>
                  </a:schemeClr>
                </a:solidFill>
                <a:latin typeface="Arial" panose="020B0604020202020204" pitchFamily="34" charset="0"/>
                <a:ea typeface="Calibri" panose="020F0502020204030204" pitchFamily="34" charset="0"/>
              </a:rPr>
              <a:t> ad </a:t>
            </a:r>
            <a:r>
              <a:rPr lang="en-GB" sz="1200" dirty="0" err="1">
                <a:solidFill>
                  <a:schemeClr val="tx1">
                    <a:lumMod val="75000"/>
                    <a:lumOff val="25000"/>
                  </a:schemeClr>
                </a:solidFill>
                <a:latin typeface="Arial" panose="020B0604020202020204" pitchFamily="34" charset="0"/>
                <a:ea typeface="Calibri" panose="020F0502020204030204" pitchFamily="34" charset="0"/>
              </a:rPr>
              <a:t>esso</a:t>
            </a:r>
            <a:r>
              <a:rPr lang="en-GB" sz="1200" dirty="0">
                <a:solidFill>
                  <a:schemeClr val="tx1">
                    <a:lumMod val="75000"/>
                    <a:lumOff val="25000"/>
                  </a:schemeClr>
                </a:solidFill>
                <a:latin typeface="Arial" panose="020B0604020202020204" pitchFamily="34" charset="0"/>
                <a:ea typeface="Calibri" panose="020F0502020204030204" pitchFamily="34" charset="0"/>
              </a:rPr>
              <a:t>.</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pic>
        <p:nvPicPr>
          <p:cNvPr id="8" name="Imagen 7" descr="Icono&#10;&#10;Descripción generada automáticamente">
            <a:extLst>
              <a:ext uri="{FF2B5EF4-FFF2-40B4-BE49-F238E27FC236}">
                <a16:creationId xmlns:a16="http://schemas.microsoft.com/office/drawing/2014/main" id="{CAEDE572-F6DA-A522-6899-CAD6B35B7AC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300192" y="1419622"/>
            <a:ext cx="2160240" cy="2681966"/>
          </a:xfrm>
          <a:prstGeom prst="rect">
            <a:avLst/>
          </a:prstGeom>
        </p:spPr>
      </p:pic>
    </p:spTree>
    <p:extLst>
      <p:ext uri="{BB962C8B-B14F-4D97-AF65-F5344CB8AC3E}">
        <p14:creationId xmlns:p14="http://schemas.microsoft.com/office/powerpoint/2010/main" val="368439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Steps da compiere per avviare un’impresa digitale</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362558" y="1707654"/>
            <a:ext cx="4464496" cy="1997085"/>
          </a:xfrm>
          <a:prstGeom prst="rect">
            <a:avLst/>
          </a:prstGeom>
          <a:noFill/>
        </p:spPr>
        <p:txBody>
          <a:bodyPr wrap="square">
            <a:spAutoFit/>
          </a:bodyPr>
          <a:lstStyle/>
          <a:p>
            <a:pPr marL="342900" lvl="0" indent="-342900" algn="just" latinLnBrk="0">
              <a:lnSpc>
                <a:spcPct val="150000"/>
              </a:lnSpc>
              <a:buFont typeface="+mj-lt"/>
              <a:buAutoNum type="arabicPeriod" startAt="6"/>
            </a:pPr>
            <a:r>
              <a:rPr lang="en-GB" sz="1200" b="1" dirty="0" err="1">
                <a:solidFill>
                  <a:srgbClr val="F39E5A"/>
                </a:solidFill>
                <a:ea typeface="Calibri" panose="020F0502020204030204" pitchFamily="34" charset="0"/>
                <a:cs typeface="Times New Roman" panose="02020603050405020304" pitchFamily="18" charset="0"/>
              </a:rPr>
              <a:t>Scegli</a:t>
            </a:r>
            <a:r>
              <a:rPr lang="en-GB" sz="1200" b="1" dirty="0">
                <a:solidFill>
                  <a:srgbClr val="F39E5A"/>
                </a:solidFill>
                <a:ea typeface="Calibri" panose="020F0502020204030204" pitchFamily="34" charset="0"/>
                <a:cs typeface="Times New Roman" panose="02020603050405020304" pitchFamily="18" charset="0"/>
              </a:rPr>
              <a:t> i social network </a:t>
            </a:r>
            <a:r>
              <a:rPr lang="en-GB" sz="1200" b="1" dirty="0" err="1">
                <a:solidFill>
                  <a:srgbClr val="F39E5A"/>
                </a:solidFill>
                <a:ea typeface="Calibri" panose="020F0502020204030204" pitchFamily="34" charset="0"/>
                <a:cs typeface="Times New Roman" panose="02020603050405020304" pitchFamily="18" charset="0"/>
              </a:rPr>
              <a:t>giusti</a:t>
            </a:r>
            <a:r>
              <a:rPr lang="en-GB" sz="1200" b="1" dirty="0">
                <a:solidFill>
                  <a:srgbClr val="F39E5A"/>
                </a:solidFill>
                <a:ea typeface="Calibri" panose="020F0502020204030204" pitchFamily="34" charset="0"/>
                <a:cs typeface="Times New Roman" panose="02020603050405020304" pitchFamily="18" charset="0"/>
              </a:rPr>
              <a:t> per la </a:t>
            </a:r>
            <a:r>
              <a:rPr lang="en-GB" sz="1200" b="1" dirty="0" err="1">
                <a:solidFill>
                  <a:srgbClr val="F39E5A"/>
                </a:solidFill>
                <a:ea typeface="Calibri" panose="020F0502020204030204" pitchFamily="34" charset="0"/>
                <a:cs typeface="Times New Roman" panose="02020603050405020304" pitchFamily="18" charset="0"/>
              </a:rPr>
              <a:t>tua</a:t>
            </a:r>
            <a:r>
              <a:rPr lang="en-GB" sz="1200" b="1" dirty="0">
                <a:solidFill>
                  <a:srgbClr val="F39E5A"/>
                </a:solidFill>
                <a:ea typeface="Calibri" panose="020F0502020204030204" pitchFamily="34" charset="0"/>
                <a:cs typeface="Times New Roman" panose="02020603050405020304" pitchFamily="18" charset="0"/>
              </a:rPr>
              <a:t> </a:t>
            </a:r>
            <a:r>
              <a:rPr lang="en-GB" sz="1200" b="1" dirty="0" err="1">
                <a:solidFill>
                  <a:srgbClr val="F39E5A"/>
                </a:solidFill>
                <a:ea typeface="Calibri" panose="020F0502020204030204" pitchFamily="34" charset="0"/>
                <a:cs typeface="Times New Roman" panose="02020603050405020304" pitchFamily="18" charset="0"/>
              </a:rPr>
              <a:t>attività</a:t>
            </a:r>
            <a:r>
              <a:rPr lang="en-GB" sz="1200" b="1" dirty="0">
                <a:solidFill>
                  <a:srgbClr val="F39E5A"/>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Pensa</a:t>
            </a:r>
            <a:r>
              <a:rPr lang="en-GB" sz="1200" dirty="0">
                <a:solidFill>
                  <a:schemeClr val="tx1">
                    <a:lumMod val="75000"/>
                    <a:lumOff val="25000"/>
                  </a:schemeClr>
                </a:solidFill>
                <a:latin typeface="Arial" panose="020B0604020202020204" pitchFamily="34" charset="0"/>
                <a:ea typeface="Calibri" panose="020F0502020204030204" pitchFamily="34" charset="0"/>
              </a:rPr>
              <a:t> al </a:t>
            </a:r>
            <a:r>
              <a:rPr lang="en-GB" sz="1200" dirty="0" err="1">
                <a:solidFill>
                  <a:schemeClr val="tx1">
                    <a:lumMod val="75000"/>
                    <a:lumOff val="25000"/>
                  </a:schemeClr>
                </a:solidFill>
                <a:latin typeface="Arial" panose="020B0604020202020204" pitchFamily="34" charset="0"/>
                <a:ea typeface="Calibri" panose="020F0502020204030204" pitchFamily="34"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pubblico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pensi</a:t>
            </a:r>
            <a:r>
              <a:rPr lang="en-GB" sz="1200" dirty="0">
                <a:solidFill>
                  <a:schemeClr val="tx1">
                    <a:lumMod val="75000"/>
                    <a:lumOff val="25000"/>
                  </a:schemeClr>
                </a:solidFill>
                <a:latin typeface="Arial" panose="020B0604020202020204" pitchFamily="34" charset="0"/>
                <a:ea typeface="Calibri" panose="020F0502020204030204" pitchFamily="34" charset="0"/>
              </a:rPr>
              <a:t> che se i </a:t>
            </a:r>
            <a:r>
              <a:rPr lang="en-GB" sz="1200" dirty="0" err="1">
                <a:solidFill>
                  <a:schemeClr val="tx1">
                    <a:lumMod val="75000"/>
                    <a:lumOff val="25000"/>
                  </a:schemeClr>
                </a:solidFill>
                <a:latin typeface="Arial" panose="020B0604020202020204" pitchFamily="34" charset="0"/>
                <a:ea typeface="Calibri" panose="020F0502020204030204" pitchFamily="34"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potenziali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giovani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saranno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più</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rPr>
              <a:t> Facebook o Instagram? Consulta il modulo “Social Media Management” per </a:t>
            </a:r>
            <a:r>
              <a:rPr lang="en-GB" sz="1200" dirty="0" err="1">
                <a:solidFill>
                  <a:schemeClr val="tx1">
                    <a:lumMod val="75000"/>
                    <a:lumOff val="25000"/>
                  </a:schemeClr>
                </a:solidFill>
                <a:latin typeface="Arial" panose="020B0604020202020204" pitchFamily="34" charset="0"/>
                <a:ea typeface="Calibri" panose="020F0502020204030204" pitchFamily="34" charset="0"/>
              </a:rPr>
              <a:t>saperne</a:t>
            </a:r>
            <a:r>
              <a:rPr lang="en-GB" sz="1200" dirty="0">
                <a:solidFill>
                  <a:schemeClr val="tx1">
                    <a:lumMod val="75000"/>
                    <a:lumOff val="25000"/>
                  </a:schemeClr>
                </a:solidFill>
                <a:latin typeface="Arial" panose="020B0604020202020204" pitchFamily="34" charset="0"/>
                <a:ea typeface="Calibri" panose="020F0502020204030204" pitchFamily="34"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rPr>
              <a:t>più</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b="1" dirty="0" err="1">
                <a:solidFill>
                  <a:srgbClr val="F39E5A"/>
                </a:solidFill>
                <a:ea typeface="Calibri" panose="020F0502020204030204" pitchFamily="34" charset="0"/>
                <a:cs typeface="Times New Roman" panose="02020603050405020304" pitchFamily="18" charset="0"/>
              </a:rPr>
              <a:t>Sviluppare</a:t>
            </a:r>
            <a:r>
              <a:rPr lang="en-GB" sz="1200" b="1" dirty="0">
                <a:solidFill>
                  <a:srgbClr val="F39E5A"/>
                </a:solidFill>
                <a:ea typeface="Calibri" panose="020F0502020204030204" pitchFamily="34" charset="0"/>
                <a:cs typeface="Times New Roman" panose="02020603050405020304" pitchFamily="18" charset="0"/>
              </a:rPr>
              <a:t> e </a:t>
            </a:r>
            <a:r>
              <a:rPr lang="en-GB" sz="1200" b="1" dirty="0" err="1">
                <a:solidFill>
                  <a:srgbClr val="F39E5A"/>
                </a:solidFill>
                <a:ea typeface="Calibri" panose="020F0502020204030204" pitchFamily="34" charset="0"/>
                <a:cs typeface="Times New Roman" panose="02020603050405020304" pitchFamily="18" charset="0"/>
              </a:rPr>
              <a:t>seguire</a:t>
            </a:r>
            <a:r>
              <a:rPr lang="en-GB" sz="1200" b="1" dirty="0">
                <a:solidFill>
                  <a:srgbClr val="F39E5A"/>
                </a:solidFill>
                <a:ea typeface="Calibri" panose="020F0502020204030204" pitchFamily="34" charset="0"/>
                <a:cs typeface="Times New Roman" panose="02020603050405020304" pitchFamily="18" charset="0"/>
              </a:rPr>
              <a:t> un piano di marketing </a:t>
            </a:r>
            <a:r>
              <a:rPr lang="en-GB" sz="1200" b="1" dirty="0" err="1">
                <a:solidFill>
                  <a:srgbClr val="F39E5A"/>
                </a:solidFill>
                <a:ea typeface="Calibri" panose="020F0502020204030204" pitchFamily="34" charset="0"/>
                <a:cs typeface="Times New Roman" panose="02020603050405020304" pitchFamily="18" charset="0"/>
              </a:rPr>
              <a:t>digitale</a:t>
            </a:r>
            <a:r>
              <a:rPr lang="en-GB" sz="1200" b="1" dirty="0">
                <a:solidFill>
                  <a:srgbClr val="F39E5A"/>
                </a:solidFill>
                <a:ea typeface="Calibri" panose="020F0502020204030204" pitchFamily="34" charset="0"/>
                <a:cs typeface="Times New Roman" panose="02020603050405020304" pitchFamily="18" charset="0"/>
              </a:rPr>
              <a:t>. </a:t>
            </a:r>
            <a:r>
              <a:rPr lang="it-IT" sz="1200" dirty="0">
                <a:solidFill>
                  <a:schemeClr val="tx1">
                    <a:lumMod val="75000"/>
                    <a:lumOff val="25000"/>
                  </a:schemeClr>
                </a:solidFill>
                <a:latin typeface="Arial" panose="020B0604020202020204" pitchFamily="34" charset="0"/>
                <a:ea typeface="Calibri" panose="020F0502020204030204" pitchFamily="34" charset="0"/>
              </a:rPr>
              <a:t>In questo modulo sarete in grado di svolgere un compito pratico!</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pic>
        <p:nvPicPr>
          <p:cNvPr id="5" name="Imagen 4" descr="Interfaz de usuario gráfica&#10;&#10;Descripción generada automáticamente">
            <a:extLst>
              <a:ext uri="{FF2B5EF4-FFF2-40B4-BE49-F238E27FC236}">
                <a16:creationId xmlns:a16="http://schemas.microsoft.com/office/drawing/2014/main" id="{B50751FB-92A4-33EF-6324-96D9685A75D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76056" y="1420354"/>
            <a:ext cx="3633378" cy="2571750"/>
          </a:xfrm>
          <a:prstGeom prst="rect">
            <a:avLst/>
          </a:prstGeom>
        </p:spPr>
      </p:pic>
    </p:spTree>
    <p:extLst>
      <p:ext uri="{BB962C8B-B14F-4D97-AF65-F5344CB8AC3E}">
        <p14:creationId xmlns:p14="http://schemas.microsoft.com/office/powerpoint/2010/main" val="381319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Come </a:t>
            </a:r>
            <a:r>
              <a:rPr lang="es-ES" sz="2800" dirty="0" err="1"/>
              <a:t>essere</a:t>
            </a:r>
            <a:r>
              <a:rPr lang="es-ES" sz="2800" dirty="0"/>
              <a:t> </a:t>
            </a:r>
            <a:r>
              <a:rPr lang="es-ES" sz="2800" dirty="0" err="1"/>
              <a:t>presenti</a:t>
            </a:r>
            <a:r>
              <a:rPr lang="es-ES" sz="2800" dirty="0"/>
              <a:t> su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a:t>Logo</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487464" y="2031777"/>
            <a:ext cx="4824536" cy="1720086"/>
          </a:xfrm>
          <a:prstGeom prst="rect">
            <a:avLst/>
          </a:prstGeom>
          <a:noFill/>
        </p:spPr>
        <p:txBody>
          <a:bodyPr wrap="square">
            <a:spAutoFit/>
          </a:bodyPr>
          <a:lstStyle/>
          <a:p>
            <a:pPr marL="342900" lvl="0" indent="-342900" algn="just" latinLnBrk="0">
              <a:lnSpc>
                <a:spcPct val="150000"/>
              </a:lnSpc>
              <a:buFont typeface="Symbol" panose="05050102010706020507" pitchFamily="18" charset="2"/>
              <a:buChar char=""/>
            </a:pPr>
            <a:r>
              <a:rPr lang="en-GB" sz="1200" dirty="0" err="1">
                <a:solidFill>
                  <a:schemeClr val="tx1">
                    <a:lumMod val="75000"/>
                    <a:lumOff val="25000"/>
                  </a:schemeClr>
                </a:solidFill>
                <a:ea typeface="Calibri" panose="020F0502020204030204" pitchFamily="34" charset="0"/>
                <a:cs typeface="Times New Roman" panose="02020603050405020304" pitchFamily="18" charset="0"/>
              </a:rPr>
              <a:t>Dovrebbe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semplice, ma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attraente</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a:t>
            </a:r>
            <a:r>
              <a:rPr lang="en-GB" sz="1200" dirty="0">
                <a:solidFill>
                  <a:schemeClr val="tx1">
                    <a:lumMod val="75000"/>
                    <a:lumOff val="25000"/>
                  </a:schemeClr>
                </a:solidFill>
                <a:ea typeface="Calibri" panose="020F0502020204030204" pitchFamily="34" charset="0"/>
                <a:cs typeface="Times New Roman" panose="02020603050405020304" pitchFamily="18" charset="0"/>
              </a:rPr>
              <a:t>
Deve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essere</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originale</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ea typeface="Calibri" panose="020F0502020204030204" pitchFamily="34" charset="0"/>
                <a:cs typeface="Times New Roman" panose="02020603050405020304" pitchFamily="18" charset="0"/>
              </a:rPr>
              <a:t>e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rappresentare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l’essenza</a:t>
            </a:r>
            <a:r>
              <a:rPr lang="en-GB" sz="1200" dirty="0">
                <a:solidFill>
                  <a:schemeClr val="tx1">
                    <a:lumMod val="75000"/>
                    <a:lumOff val="25000"/>
                  </a:schemeClr>
                </a:solidFill>
                <a:ea typeface="Calibri" panose="020F0502020204030204" pitchFamily="34" charset="0"/>
                <a:cs typeface="Times New Roman" panose="02020603050405020304" pitchFamily="18" charset="0"/>
              </a:rPr>
              <a:t> del business.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Dovrebbe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essere</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scalabile</a:t>
            </a:r>
            <a:r>
              <a:rPr lang="en-GB" sz="1200" dirty="0">
                <a:solidFill>
                  <a:schemeClr val="tx1">
                    <a:lumMod val="75000"/>
                    <a:lumOff val="25000"/>
                  </a:schemeClr>
                </a:solidFill>
                <a:ea typeface="Calibri" panose="020F0502020204030204" pitchFamily="34" charset="0"/>
                <a:cs typeface="Times New Roman" panose="02020603050405020304" pitchFamily="18" charset="0"/>
              </a:rPr>
              <a:t>, cioè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dovrebbe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utilizzabile</a:t>
            </a:r>
            <a:r>
              <a:rPr lang="en-GB" sz="1200" dirty="0">
                <a:solidFill>
                  <a:schemeClr val="tx1">
                    <a:lumMod val="75000"/>
                    <a:lumOff val="25000"/>
                  </a:schemeClr>
                </a:solidFill>
                <a:ea typeface="Calibri" panose="020F0502020204030204" pitchFamily="34" charset="0"/>
                <a:cs typeface="Times New Roman" panose="02020603050405020304" pitchFamily="18" charset="0"/>
              </a:rPr>
              <a:t> in diverse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dimensioni</a:t>
            </a:r>
            <a:r>
              <a:rPr lang="en-GB" sz="1200" dirty="0">
                <a:solidFill>
                  <a:schemeClr val="tx1">
                    <a:lumMod val="75000"/>
                    <a:lumOff val="25000"/>
                  </a:schemeClr>
                </a:solidFill>
                <a:ea typeface="Calibri" panose="020F0502020204030204" pitchFamily="34" charset="0"/>
                <a:cs typeface="Times New Roman" panose="02020603050405020304" pitchFamily="18" charset="0"/>
              </a:rPr>
              <a:t> ed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adattabile</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 a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diversi</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formati</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Dovrebbe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duraturo</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ea typeface="Calibri" panose="020F0502020204030204" pitchFamily="34" charset="0"/>
                <a:cs typeface="Times New Roman" panose="02020603050405020304" pitchFamily="18" charset="0"/>
              </a:rPr>
              <a:t>non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basato</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ea typeface="Calibri" panose="020F0502020204030204" pitchFamily="34" charset="0"/>
                <a:cs typeface="Times New Roman" panose="02020603050405020304" pitchFamily="18" charset="0"/>
              </a:rPr>
              <a:t> mode
Il testo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deve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leggibile</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 e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privo</a:t>
            </a:r>
            <a:r>
              <a:rPr lang="en-GB" sz="1200" b="1" dirty="0">
                <a:solidFill>
                  <a:schemeClr val="tx1">
                    <a:lumMod val="75000"/>
                    <a:lumOff val="25000"/>
                  </a:schemeClr>
                </a:solidFill>
                <a:ea typeface="Calibri" panose="020F0502020204030204" pitchFamily="34" charset="0"/>
                <a:cs typeface="Times New Roman" panose="02020603050405020304" pitchFamily="18" charset="0"/>
              </a:rPr>
              <a:t> di </a:t>
            </a:r>
            <a:r>
              <a:rPr lang="en-GB" sz="1200" b="1" dirty="0" err="1">
                <a:solidFill>
                  <a:schemeClr val="tx1">
                    <a:lumMod val="75000"/>
                    <a:lumOff val="25000"/>
                  </a:schemeClr>
                </a:solidFill>
                <a:ea typeface="Calibri" panose="020F0502020204030204" pitchFamily="34" charset="0"/>
                <a:cs typeface="Times New Roman" panose="02020603050405020304" pitchFamily="18" charset="0"/>
              </a:rPr>
              <a:t>errori</a:t>
            </a:r>
            <a:r>
              <a:rPr lang="en-GB" sz="1200" dirty="0">
                <a:solidFill>
                  <a:schemeClr val="tx1">
                    <a:lumMod val="75000"/>
                    <a:lumOff val="25000"/>
                  </a:schemeClr>
                </a:solidFill>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ea typeface="Calibri" panose="020F0502020204030204" pitchFamily="34" charset="0"/>
                <a:cs typeface="Times New Roman" panose="02020603050405020304" pitchFamily="18" charset="0"/>
              </a:rPr>
              <a:t>ortografia</a:t>
            </a:r>
            <a:r>
              <a:rPr lang="en-GB" sz="1200" dirty="0">
                <a:solidFill>
                  <a:schemeClr val="tx1">
                    <a:lumMod val="75000"/>
                    <a:lumOff val="25000"/>
                  </a:schemeClr>
                </a:solidFill>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F6EB1171-C4E2-181C-C53A-815394035C4E}"/>
              </a:ext>
            </a:extLst>
          </p:cNvPr>
          <p:cNvSpPr txBox="1"/>
          <p:nvPr/>
        </p:nvSpPr>
        <p:spPr>
          <a:xfrm>
            <a:off x="487464" y="1347614"/>
            <a:ext cx="8261000" cy="997261"/>
          </a:xfrm>
          <a:prstGeom prst="rect">
            <a:avLst/>
          </a:prstGeom>
          <a:noFill/>
        </p:spPr>
        <p:txBody>
          <a:bodyPr wrap="square">
            <a:spAutoFit/>
          </a:bodyPr>
          <a:lstStyle/>
          <a:p>
            <a:pPr algn="just">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Internet, la prima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cosa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cui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avrai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bisogno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è un logo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identifichi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differenzi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dal resto.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caratteristiche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dovrebbe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Imagen 8" descr="Mapa&#10;&#10;Descripción generada automáticamente">
            <a:extLst>
              <a:ext uri="{FF2B5EF4-FFF2-40B4-BE49-F238E27FC236}">
                <a16:creationId xmlns:a16="http://schemas.microsoft.com/office/drawing/2014/main" id="{A8AF5020-ED9D-E68D-AA4A-DAC6B345932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52120" y="1959769"/>
            <a:ext cx="2696465" cy="2157172"/>
          </a:xfrm>
          <a:prstGeom prst="rect">
            <a:avLst/>
          </a:prstGeom>
        </p:spPr>
      </p:pic>
    </p:spTree>
    <p:extLst>
      <p:ext uri="{BB962C8B-B14F-4D97-AF65-F5344CB8AC3E}">
        <p14:creationId xmlns:p14="http://schemas.microsoft.com/office/powerpoint/2010/main" val="115890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Come </a:t>
            </a:r>
            <a:r>
              <a:rPr lang="es-ES" sz="2800" dirty="0" err="1"/>
              <a:t>essere</a:t>
            </a:r>
            <a:r>
              <a:rPr lang="es-ES" sz="2800" dirty="0"/>
              <a:t> </a:t>
            </a:r>
            <a:r>
              <a:rPr lang="es-ES" sz="2800" dirty="0" err="1"/>
              <a:t>presenti</a:t>
            </a:r>
            <a:r>
              <a:rPr lang="es-ES" sz="2800" dirty="0"/>
              <a:t> su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a:t>Logo</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83568" y="1347614"/>
            <a:ext cx="7229246" cy="997261"/>
          </a:xfrm>
          <a:prstGeom prst="rect">
            <a:avLst/>
          </a:prstGeom>
          <a:noFill/>
        </p:spPr>
        <p:txBody>
          <a:bodyPr wrap="square">
            <a:spAutoFit/>
          </a:bodyPr>
          <a:lstStyle/>
          <a:p>
            <a:pPr algn="just" latinLnBrk="0">
              <a:lnSpc>
                <a:spcPct val="150000"/>
              </a:lnSpc>
              <a:spcAft>
                <a:spcPts val="800"/>
              </a:spcAft>
            </a:pP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facile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creare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buon</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logo,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aiutarti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strumenti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seguenti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permetteranno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ispirarti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concentrarti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sia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logo: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descr="Logotipo&#10;&#10;Descripción generada automáticamente">
            <a:extLst>
              <a:ext uri="{FF2B5EF4-FFF2-40B4-BE49-F238E27FC236}">
                <a16:creationId xmlns:a16="http://schemas.microsoft.com/office/drawing/2014/main" id="{C6C03C01-5F9C-68EA-AFC6-05E76215EDB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88168" y="2041864"/>
            <a:ext cx="1143489" cy="642640"/>
          </a:xfrm>
          <a:prstGeom prst="rect">
            <a:avLst/>
          </a:prstGeom>
        </p:spPr>
      </p:pic>
      <p:pic>
        <p:nvPicPr>
          <p:cNvPr id="5" name="Imagen 4">
            <a:extLst>
              <a:ext uri="{FF2B5EF4-FFF2-40B4-BE49-F238E27FC236}">
                <a16:creationId xmlns:a16="http://schemas.microsoft.com/office/drawing/2014/main" id="{DB14C0C1-F8BF-11F2-FBEF-2A7C8E334D3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61364" y="2245126"/>
            <a:ext cx="1677255" cy="326624"/>
          </a:xfrm>
          <a:prstGeom prst="rect">
            <a:avLst/>
          </a:prstGeom>
        </p:spPr>
      </p:pic>
      <p:pic>
        <p:nvPicPr>
          <p:cNvPr id="6" name="Gráfico 5">
            <a:extLst>
              <a:ext uri="{FF2B5EF4-FFF2-40B4-BE49-F238E27FC236}">
                <a16:creationId xmlns:a16="http://schemas.microsoft.com/office/drawing/2014/main" id="{92EA0868-7BD3-6858-B191-54E9405345D4}"/>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505920" y="2221077"/>
            <a:ext cx="1290326" cy="284214"/>
          </a:xfrm>
          <a:prstGeom prst="rect">
            <a:avLst/>
          </a:prstGeom>
        </p:spPr>
      </p:pic>
      <p:sp>
        <p:nvSpPr>
          <p:cNvPr id="9" name="CuadroTexto 8">
            <a:extLst>
              <a:ext uri="{FF2B5EF4-FFF2-40B4-BE49-F238E27FC236}">
                <a16:creationId xmlns:a16="http://schemas.microsoft.com/office/drawing/2014/main" id="{D07C27D6-9B77-97C0-0B54-123CA8B6DCF8}"/>
              </a:ext>
            </a:extLst>
          </p:cNvPr>
          <p:cNvSpPr txBox="1"/>
          <p:nvPr/>
        </p:nvSpPr>
        <p:spPr>
          <a:xfrm>
            <a:off x="827584" y="2679596"/>
            <a:ext cx="1900806" cy="1166088"/>
          </a:xfrm>
          <a:prstGeom prst="rect">
            <a:avLst/>
          </a:prstGeom>
          <a:noFill/>
        </p:spPr>
        <p:txBody>
          <a:bodyPr wrap="square">
            <a:spAutoFit/>
          </a:bodyPr>
          <a:lstStyle/>
          <a:p>
            <a:pPr lvl="0" latinLnBrk="0">
              <a:lnSpc>
                <a:spcPct val="150000"/>
              </a:lnSpc>
            </a:pPr>
            <a:r>
              <a:rPr lang="en-GB" sz="1200" dirty="0" err="1">
                <a:solidFill>
                  <a:schemeClr val="tx1">
                    <a:lumMod val="75000"/>
                    <a:lumOff val="25000"/>
                  </a:schemeClr>
                </a:solidFill>
                <a:latin typeface="Arial" panose="020B0604020202020204" pitchFamily="34" charset="0"/>
                <a:ea typeface="Calibri" panose="020F0502020204030204" pitchFamily="34" charset="0"/>
              </a:rPr>
              <a:t>Centinaia</a:t>
            </a:r>
            <a:r>
              <a:rPr lang="en-GB" sz="1200" dirty="0">
                <a:solidFill>
                  <a:schemeClr val="tx1">
                    <a:lumMod val="75000"/>
                    <a:lumOff val="25000"/>
                  </a:schemeClr>
                </a:solidFill>
                <a:latin typeface="Arial" panose="020B0604020202020204" pitchFamily="34" charset="0"/>
                <a:ea typeface="Calibri" panose="020F0502020204030204" pitchFamily="34"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rPr>
              <a:t>modelli</a:t>
            </a:r>
            <a:r>
              <a:rPr lang="en-GB" sz="1200" dirty="0">
                <a:solidFill>
                  <a:schemeClr val="tx1">
                    <a:lumMod val="75000"/>
                    <a:lumOff val="25000"/>
                  </a:schemeClr>
                </a:solidFill>
                <a:latin typeface="Arial" panose="020B0604020202020204" pitchFamily="34" charset="0"/>
                <a:ea typeface="Calibri" panose="020F0502020204030204" pitchFamily="34"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rPr>
              <a:t>risorse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gratuiti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hlinkClick r:id="rId6"/>
              </a:rPr>
              <a:t>https://www.canva.com/</a:t>
            </a:r>
            <a:r>
              <a:rPr lang="en-GB" sz="1200" dirty="0">
                <a:solidFill>
                  <a:schemeClr val="tx1">
                    <a:lumMod val="75000"/>
                    <a:lumOff val="25000"/>
                  </a:schemeClr>
                </a:solidFill>
                <a:latin typeface="Arial" panose="020B0604020202020204" pitchFamily="34" charset="0"/>
                <a:ea typeface="Calibri" panose="020F0502020204030204" pitchFamily="34" charset="0"/>
              </a:rPr>
              <a:t> 
</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0834464B-9EC9-F6B7-4F1E-8ECB2CA1808A}"/>
              </a:ext>
            </a:extLst>
          </p:cNvPr>
          <p:cNvSpPr txBox="1"/>
          <p:nvPr/>
        </p:nvSpPr>
        <p:spPr>
          <a:xfrm>
            <a:off x="3376858" y="2679596"/>
            <a:ext cx="2246265" cy="1720086"/>
          </a:xfrm>
          <a:prstGeom prst="rect">
            <a:avLst/>
          </a:prstGeom>
          <a:noFill/>
        </p:spPr>
        <p:txBody>
          <a:bodyPr wrap="square">
            <a:spAutoFit/>
          </a:bodyPr>
          <a:lstStyle/>
          <a:p>
            <a:pPr lvl="0" latinLnBrk="0">
              <a:lnSpc>
                <a:spcPct val="150000"/>
              </a:lnSpc>
            </a:pPr>
            <a:r>
              <a:rPr lang="en-GB" sz="1200" dirty="0">
                <a:solidFill>
                  <a:schemeClr val="tx1">
                    <a:lumMod val="75000"/>
                    <a:lumOff val="25000"/>
                  </a:schemeClr>
                </a:solidFill>
                <a:latin typeface="Arial" panose="020B0604020202020204" pitchFamily="34" charset="0"/>
                <a:ea typeface="Calibri" panose="020F0502020204030204" pitchFamily="34" charset="0"/>
              </a:rPr>
              <a:t>Questo </a:t>
            </a:r>
            <a:r>
              <a:rPr lang="en-GB" sz="1200" dirty="0" err="1">
                <a:solidFill>
                  <a:schemeClr val="tx1">
                    <a:lumMod val="75000"/>
                    <a:lumOff val="25000"/>
                  </a:schemeClr>
                </a:solidFill>
                <a:latin typeface="Arial" panose="020B0604020202020204" pitchFamily="34" charset="0"/>
                <a:ea typeface="Calibri" panose="020F0502020204030204" pitchFamily="34" charset="0"/>
              </a:rPr>
              <a:t>sito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crea</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automaticamente</a:t>
            </a:r>
            <a:r>
              <a:rPr lang="en-GB" sz="1200" dirty="0">
                <a:solidFill>
                  <a:schemeClr val="tx1">
                    <a:lumMod val="75000"/>
                    <a:lumOff val="25000"/>
                  </a:schemeClr>
                </a:solidFill>
                <a:latin typeface="Arial" panose="020B0604020202020204" pitchFamily="34" charset="0"/>
                <a:ea typeface="Calibri" panose="020F0502020204030204" pitchFamily="34" charset="0"/>
              </a:rPr>
              <a:t> un logo </a:t>
            </a:r>
            <a:r>
              <a:rPr lang="en-GB" sz="1200" dirty="0" err="1">
                <a:solidFill>
                  <a:schemeClr val="tx1">
                    <a:lumMod val="75000"/>
                    <a:lumOff val="25000"/>
                  </a:schemeClr>
                </a:solidFill>
                <a:latin typeface="Arial" panose="020B0604020202020204" pitchFamily="34" charset="0"/>
                <a:ea typeface="Calibri" panose="020F0502020204030204" pitchFamily="34" charset="0"/>
              </a:rPr>
              <a:t>inserendo</a:t>
            </a:r>
            <a:r>
              <a:rPr lang="en-GB" sz="1200" dirty="0">
                <a:solidFill>
                  <a:schemeClr val="tx1">
                    <a:lumMod val="75000"/>
                    <a:lumOff val="25000"/>
                  </a:schemeClr>
                </a:solidFill>
                <a:latin typeface="Arial" panose="020B0604020202020204" pitchFamily="34" charset="0"/>
                <a:ea typeface="Calibri" panose="020F0502020204030204" pitchFamily="34"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rPr>
              <a:t>settore</a:t>
            </a:r>
            <a:r>
              <a:rPr lang="en-GB" sz="1200" dirty="0">
                <a:solidFill>
                  <a:schemeClr val="tx1">
                    <a:lumMod val="75000"/>
                    <a:lumOff val="25000"/>
                  </a:schemeClr>
                </a:solidFill>
                <a:latin typeface="Arial" panose="020B0604020202020204" pitchFamily="34" charset="0"/>
                <a:ea typeface="Calibri" panose="020F0502020204030204" pitchFamily="34"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rPr>
              <a:t>nome</a:t>
            </a:r>
            <a:r>
              <a:rPr lang="en-GB" sz="1200" dirty="0">
                <a:solidFill>
                  <a:schemeClr val="tx1">
                    <a:lumMod val="75000"/>
                    <a:lumOff val="25000"/>
                  </a:schemeClr>
                </a:solidFill>
                <a:latin typeface="Arial" panose="020B0604020202020204" pitchFamily="34" charset="0"/>
                <a:ea typeface="Calibri" panose="020F0502020204030204" pitchFamily="34" charset="0"/>
              </a:rPr>
              <a:t> e la </a:t>
            </a:r>
            <a:r>
              <a:rPr lang="en-GB" sz="1200" dirty="0" err="1">
                <a:solidFill>
                  <a:schemeClr val="tx1">
                    <a:lumMod val="75000"/>
                    <a:lumOff val="25000"/>
                  </a:schemeClr>
                </a:solidFill>
                <a:latin typeface="Arial" panose="020B0604020202020204" pitchFamily="34" charset="0"/>
                <a:ea typeface="Calibri" panose="020F0502020204030204" pitchFamily="34" charset="0"/>
              </a:rPr>
              <a:t>tipografia</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hlinkClick r:id="rId7"/>
              </a:rPr>
              <a:t>https://www.logomaker.com/</a:t>
            </a:r>
            <a:r>
              <a:rPr lang="en-GB" sz="1200" dirty="0">
                <a:solidFill>
                  <a:schemeClr val="tx1">
                    <a:lumMod val="75000"/>
                    <a:lumOff val="25000"/>
                  </a:schemeClr>
                </a:solidFill>
                <a:latin typeface="Arial" panose="020B0604020202020204" pitchFamily="34" charset="0"/>
                <a:ea typeface="Calibri" panose="020F0502020204030204" pitchFamily="34" charset="0"/>
              </a:rPr>
              <a:t> 
</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sp>
        <p:nvSpPr>
          <p:cNvPr id="13" name="CuadroTexto 12">
            <a:extLst>
              <a:ext uri="{FF2B5EF4-FFF2-40B4-BE49-F238E27FC236}">
                <a16:creationId xmlns:a16="http://schemas.microsoft.com/office/drawing/2014/main" id="{486278CE-41BF-0E07-55A7-CBA5FBF23F7A}"/>
              </a:ext>
            </a:extLst>
          </p:cNvPr>
          <p:cNvSpPr txBox="1"/>
          <p:nvPr/>
        </p:nvSpPr>
        <p:spPr>
          <a:xfrm>
            <a:off x="6070151" y="2684504"/>
            <a:ext cx="2246265" cy="1925271"/>
          </a:xfrm>
          <a:prstGeom prst="rect">
            <a:avLst/>
          </a:prstGeom>
          <a:noFill/>
        </p:spPr>
        <p:txBody>
          <a:bodyPr wrap="square">
            <a:spAutoFit/>
          </a:bodyPr>
          <a:lstStyle/>
          <a:p>
            <a:pPr lvl="0" algn="just" latinLnBrk="0">
              <a:lnSpc>
                <a:spcPct val="150000"/>
              </a:lnSpc>
              <a:spcAft>
                <a:spcPts val="800"/>
              </a:spcAft>
            </a:pPr>
            <a:r>
              <a:rPr lang="en-GB" sz="1200" dirty="0" err="1">
                <a:solidFill>
                  <a:schemeClr val="tx1">
                    <a:lumMod val="75000"/>
                    <a:lumOff val="25000"/>
                  </a:schemeClr>
                </a:solidFill>
                <a:latin typeface="Arial" panose="020B0604020202020204" pitchFamily="34" charset="0"/>
                <a:ea typeface="Calibri" panose="020F0502020204030204" pitchFamily="34" charset="0"/>
              </a:rPr>
              <a:t>Consente</a:t>
            </a:r>
            <a:r>
              <a:rPr lang="en-GB" sz="1200" dirty="0">
                <a:solidFill>
                  <a:schemeClr val="tx1">
                    <a:lumMod val="75000"/>
                    <a:lumOff val="25000"/>
                  </a:schemeClr>
                </a:solidFill>
                <a:latin typeface="Arial" panose="020B0604020202020204" pitchFamily="34" charset="0"/>
                <a:ea typeface="Calibri" panose="020F0502020204030204" pitchFamily="34"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rPr>
              <a:t>creare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automaticamente</a:t>
            </a:r>
            <a:r>
              <a:rPr lang="en-GB" sz="1200" dirty="0">
                <a:solidFill>
                  <a:schemeClr val="tx1">
                    <a:lumMod val="75000"/>
                    <a:lumOff val="25000"/>
                  </a:schemeClr>
                </a:solidFill>
                <a:latin typeface="Arial" panose="020B0604020202020204" pitchFamily="34" charset="0"/>
                <a:ea typeface="Calibri" panose="020F0502020204030204" pitchFamily="34" charset="0"/>
              </a:rPr>
              <a:t> il logo con il </a:t>
            </a:r>
            <a:r>
              <a:rPr lang="en-GB" sz="1200" dirty="0" err="1">
                <a:solidFill>
                  <a:schemeClr val="tx1">
                    <a:lumMod val="75000"/>
                    <a:lumOff val="25000"/>
                  </a:schemeClr>
                </a:solidFill>
                <a:latin typeface="Arial" panose="020B0604020202020204" pitchFamily="34" charset="0"/>
                <a:ea typeface="Calibri" panose="020F0502020204030204" pitchFamily="34" charset="0"/>
              </a:rPr>
              <a:t>nome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dell'azienda</a:t>
            </a:r>
            <a:r>
              <a:rPr lang="en-GB" sz="1200" dirty="0">
                <a:solidFill>
                  <a:schemeClr val="tx1">
                    <a:lumMod val="75000"/>
                    <a:lumOff val="25000"/>
                  </a:schemeClr>
                </a:solidFill>
                <a:latin typeface="Arial" panose="020B0604020202020204" pitchFamily="34" charset="0"/>
                <a:ea typeface="Calibri" panose="020F0502020204030204" pitchFamily="34" charset="0"/>
              </a:rPr>
              <a:t> e la </a:t>
            </a:r>
            <a:r>
              <a:rPr lang="en-GB" sz="1200" dirty="0" err="1">
                <a:solidFill>
                  <a:schemeClr val="tx1">
                    <a:lumMod val="75000"/>
                    <a:lumOff val="25000"/>
                  </a:schemeClr>
                </a:solidFill>
                <a:latin typeface="Arial" panose="020B0604020202020204" pitchFamily="34" charset="0"/>
                <a:ea typeface="Calibri" panose="020F0502020204030204" pitchFamily="34" charset="0"/>
              </a:rPr>
              <a:t>sua</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attività</a:t>
            </a:r>
            <a:r>
              <a:rPr lang="en-GB" sz="1200" dirty="0">
                <a:solidFill>
                  <a:schemeClr val="tx1">
                    <a:lumMod val="75000"/>
                    <a:lumOff val="25000"/>
                  </a:schemeClr>
                </a:solidFill>
                <a:latin typeface="Arial" panose="020B0604020202020204" pitchFamily="34" charset="0"/>
                <a:ea typeface="Calibri" panose="020F0502020204030204" pitchFamily="34" charset="0"/>
              </a:rPr>
              <a:t>. </a:t>
            </a:r>
          </a:p>
          <a:p>
            <a:pPr lvl="0"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hlinkClick r:id="rId8"/>
              </a:rPr>
              <a:t>https://looka.com/logo-maker/</a:t>
            </a:r>
            <a:r>
              <a:rPr lang="en-GB" sz="1200" dirty="0">
                <a:solidFill>
                  <a:schemeClr val="tx1">
                    <a:lumMod val="75000"/>
                    <a:lumOff val="25000"/>
                  </a:schemeClr>
                </a:solidFill>
                <a:latin typeface="Arial" panose="020B0604020202020204" pitchFamily="34" charset="0"/>
                <a:ea typeface="Calibri" panose="020F0502020204030204" pitchFamily="34" charset="0"/>
              </a:rPr>
              <a:t> 
</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2325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Come </a:t>
            </a:r>
            <a:r>
              <a:rPr lang="es-ES" sz="2800" dirty="0" err="1"/>
              <a:t>essere</a:t>
            </a:r>
            <a:r>
              <a:rPr lang="es-ES" sz="2800" dirty="0"/>
              <a:t> </a:t>
            </a:r>
            <a:r>
              <a:rPr lang="es-ES" sz="2800" dirty="0" err="1"/>
              <a:t>presenti</a:t>
            </a:r>
            <a:r>
              <a:rPr lang="es-ES" sz="2800" dirty="0"/>
              <a:t> su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Sito web</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77155" y="2499742"/>
            <a:ext cx="3960440" cy="1189300"/>
          </a:xfrm>
          <a:prstGeom prst="rect">
            <a:avLst/>
          </a:prstGeom>
          <a:noFill/>
        </p:spPr>
        <p:txBody>
          <a:bodyPr wrap="square">
            <a:spAutoFit/>
          </a:bodyPr>
          <a:lstStyle/>
          <a:p>
            <a:pPr algn="just">
              <a:lnSpc>
                <a:spcPct val="107000"/>
              </a:lnSpc>
              <a:spcAft>
                <a:spcPts val="800"/>
              </a:spcAft>
            </a:pPr>
            <a:r>
              <a:rPr lang="en-GB" sz="1200" dirty="0">
                <a:solidFill>
                  <a:schemeClr val="tx1">
                    <a:lumMod val="75000"/>
                    <a:lumOff val="25000"/>
                  </a:schemeClr>
                </a:solidFill>
                <a:latin typeface="Arial" panose="020B0604020202020204" pitchFamily="34" charset="0"/>
                <a:cs typeface="Times New Roman" panose="02020603050405020304" pitchFamily="18" charset="0"/>
              </a:rPr>
              <a:t>Un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sito</a:t>
            </a:r>
            <a:r>
              <a:rPr lang="en-GB" sz="1200" dirty="0">
                <a:solidFill>
                  <a:schemeClr val="tx1">
                    <a:lumMod val="75000"/>
                    <a:lumOff val="25000"/>
                  </a:schemeClr>
                </a:solidFill>
                <a:latin typeface="Arial" panose="020B0604020202020204" pitchFamily="34" charset="0"/>
                <a:cs typeface="Times New Roman" panose="02020603050405020304" pitchFamily="18" charset="0"/>
              </a:rPr>
              <a:t> web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composto</a:t>
            </a:r>
            <a:r>
              <a:rPr lang="en-GB" sz="1200" dirty="0">
                <a:solidFill>
                  <a:schemeClr val="tx1">
                    <a:lumMod val="75000"/>
                    <a:lumOff val="25000"/>
                  </a:schemeClr>
                </a:solidFill>
                <a:latin typeface="Arial" panose="020B0604020202020204" pitchFamily="34" charset="0"/>
                <a:cs typeface="Times New Roman" panose="02020603050405020304" pitchFamily="18" charset="0"/>
              </a:rPr>
              <a:t> da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diversi</a:t>
            </a:r>
            <a:r>
              <a:rPr lang="en-GB" sz="1200" dirty="0">
                <a:solidFill>
                  <a:schemeClr val="tx1">
                    <a:lumMod val="75000"/>
                    <a:lumOff val="25000"/>
                  </a:schemeClr>
                </a:solidFill>
                <a:latin typeface="Arial" panose="020B060402020202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elementi</a:t>
            </a:r>
            <a:r>
              <a:rPr lang="en-GB" sz="1200" dirty="0">
                <a:solidFill>
                  <a:schemeClr val="tx1">
                    <a:lumMod val="75000"/>
                    <a:lumOff val="25000"/>
                  </a:schemeClr>
                </a:solidFill>
                <a:latin typeface="Arial" panose="020B0604020202020204" pitchFamily="34" charset="0"/>
                <a:cs typeface="Times New Roman" panose="02020603050405020304" pitchFamily="18" charset="0"/>
              </a:rPr>
              <a:t>:</a:t>
            </a:r>
          </a:p>
          <a:p>
            <a:pPr marL="342900" lvl="0" indent="-342900" algn="just" latinLnBrk="0">
              <a:lnSpc>
                <a:spcPct val="150000"/>
              </a:lnSpc>
              <a:buFont typeface="Symbol" panose="05050102010706020507" pitchFamily="18" charset="2"/>
              <a:buChar char=""/>
            </a:pPr>
            <a:r>
              <a:rPr lang="en-GB" sz="1200" dirty="0">
                <a:solidFill>
                  <a:schemeClr val="tx1">
                    <a:lumMod val="75000"/>
                    <a:lumOff val="25000"/>
                  </a:schemeClr>
                </a:solidFill>
                <a:latin typeface="Arial" panose="020B0604020202020204" pitchFamily="34" charset="0"/>
                <a:cs typeface="Times New Roman" panose="02020603050405020304" pitchFamily="18" charset="0"/>
              </a:rPr>
              <a:t>Un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dominio</a:t>
            </a:r>
            <a:r>
              <a:rPr lang="en-GB" sz="1200" dirty="0">
                <a:solidFill>
                  <a:schemeClr val="tx1">
                    <a:lumMod val="75000"/>
                    <a:lumOff val="25000"/>
                  </a:schemeClr>
                </a:solidFill>
                <a:latin typeface="Arial" panose="020B060402020202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registrato</a:t>
            </a:r>
            <a:r>
              <a:rPr lang="en-GB" sz="1200" dirty="0">
                <a:solidFill>
                  <a:schemeClr val="tx1">
                    <a:lumMod val="75000"/>
                    <a:lumOff val="25000"/>
                  </a:schemeClr>
                </a:solidFill>
                <a:latin typeface="Arial" panose="020B0604020202020204" pitchFamily="34" charset="0"/>
                <a:cs typeface="Times New Roman" panose="02020603050405020304" pitchFamily="18" charset="0"/>
              </a:rPr>
              <a:t> (URL).
Un server che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ospita</a:t>
            </a:r>
            <a:r>
              <a:rPr lang="en-GB" sz="1200" dirty="0">
                <a:solidFill>
                  <a:schemeClr val="tx1">
                    <a:lumMod val="75000"/>
                    <a:lumOff val="25000"/>
                  </a:schemeClr>
                </a:solidFill>
                <a:latin typeface="Arial" panose="020B0604020202020204" pitchFamily="34" charset="0"/>
                <a:cs typeface="Times New Roman" panose="02020603050405020304" pitchFamily="18" charset="0"/>
              </a:rPr>
              <a:t> i file.
Un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sistema</a:t>
            </a:r>
            <a:r>
              <a:rPr lang="en-GB" sz="1200" dirty="0">
                <a:solidFill>
                  <a:schemeClr val="tx1">
                    <a:lumMod val="75000"/>
                    <a:lumOff val="25000"/>
                  </a:schemeClr>
                </a:solidFill>
                <a:latin typeface="Arial" panose="020B060402020202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gestione</a:t>
            </a:r>
            <a:r>
              <a:rPr lang="en-GB" sz="1200" dirty="0">
                <a:solidFill>
                  <a:schemeClr val="tx1">
                    <a:lumMod val="75000"/>
                    <a:lumOff val="25000"/>
                  </a:schemeClr>
                </a:solidFill>
                <a:latin typeface="Arial" panose="020B060402020202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dei</a:t>
            </a:r>
            <a:r>
              <a:rPr lang="en-GB" sz="1200" dirty="0">
                <a:solidFill>
                  <a:schemeClr val="tx1">
                    <a:lumMod val="75000"/>
                    <a:lumOff val="25000"/>
                  </a:schemeClr>
                </a:solidFill>
                <a:latin typeface="Arial" panose="020B060402020202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cs typeface="Times New Roman" panose="02020603050405020304" pitchFamily="18" charset="0"/>
              </a:rPr>
              <a:t>contenuti</a:t>
            </a:r>
            <a:r>
              <a:rPr lang="en-GB" sz="1200" dirty="0">
                <a:solidFill>
                  <a:schemeClr val="tx1">
                    <a:lumMod val="75000"/>
                    <a:lumOff val="25000"/>
                  </a:schemeClr>
                </a:solidFill>
                <a:latin typeface="Arial" panose="020B0604020202020204" pitchFamily="34" charset="0"/>
                <a:cs typeface="Times New Roman" panose="02020603050405020304" pitchFamily="18" charset="0"/>
              </a:rPr>
              <a:t>.</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pic>
        <p:nvPicPr>
          <p:cNvPr id="14" name="Imagen 13" descr="Imagen que contiene Aplicación&#10;&#10;Descripción generada automáticamente">
            <a:extLst>
              <a:ext uri="{FF2B5EF4-FFF2-40B4-BE49-F238E27FC236}">
                <a16:creationId xmlns:a16="http://schemas.microsoft.com/office/drawing/2014/main" id="{433BCCC5-BF14-CA5F-7C64-2E17B0EF0F3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20072" y="2427734"/>
            <a:ext cx="2886417" cy="1765675"/>
          </a:xfrm>
          <a:prstGeom prst="rect">
            <a:avLst/>
          </a:prstGeom>
        </p:spPr>
      </p:pic>
      <p:sp>
        <p:nvSpPr>
          <p:cNvPr id="18" name="CuadroTexto 17">
            <a:extLst>
              <a:ext uri="{FF2B5EF4-FFF2-40B4-BE49-F238E27FC236}">
                <a16:creationId xmlns:a16="http://schemas.microsoft.com/office/drawing/2014/main" id="{F98932B5-3413-9288-DE14-8DF90FFBB158}"/>
              </a:ext>
            </a:extLst>
          </p:cNvPr>
          <p:cNvSpPr txBox="1"/>
          <p:nvPr/>
        </p:nvSpPr>
        <p:spPr>
          <a:xfrm>
            <a:off x="652874" y="1385595"/>
            <a:ext cx="7838252" cy="1274260"/>
          </a:xfrm>
          <a:prstGeom prst="rect">
            <a:avLst/>
          </a:prstGeom>
          <a:noFill/>
        </p:spPr>
        <p:txBody>
          <a:bodyPr wrap="square">
            <a:spAutoFit/>
          </a:bodyPr>
          <a:lstStyle/>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web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essenziale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trovarti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Internet.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Includerà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logo e tutti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elementi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rappresentano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marchio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nonché</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offri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informazioni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pertinenti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potenziali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web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composto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da diverse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pagine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web.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6319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Come </a:t>
            </a:r>
            <a:r>
              <a:rPr lang="es-ES" sz="2800" dirty="0" err="1"/>
              <a:t>essere</a:t>
            </a:r>
            <a:r>
              <a:rPr lang="es-ES" sz="2800" dirty="0"/>
              <a:t> </a:t>
            </a:r>
            <a:r>
              <a:rPr lang="es-ES" sz="2800" dirty="0" err="1"/>
              <a:t>presenti</a:t>
            </a:r>
            <a:r>
              <a:rPr lang="es-ES" sz="2800" dirty="0"/>
              <a:t> su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Sito web</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3513663" y="1381199"/>
            <a:ext cx="4852982" cy="2761846"/>
          </a:xfrm>
          <a:prstGeom prst="rect">
            <a:avLst/>
          </a:prstGeom>
          <a:noFill/>
        </p:spPr>
        <p:txBody>
          <a:bodyPr wrap="square">
            <a:spAutoFit/>
          </a:bodyPr>
          <a:lstStyle/>
          <a:p>
            <a:pPr algn="just" latinLnBrk="0">
              <a:lnSpc>
                <a:spcPct val="150000"/>
              </a:lnSpc>
              <a:spcAft>
                <a:spcPts val="800"/>
              </a:spcAft>
            </a:pP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Pertanto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prima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cosa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dovrai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fare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registrare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dominio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solito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termina con .com,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sebbene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altre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categorie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edu</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.org</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esempio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dominio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projectspecial.eu</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luogo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cui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troverà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web è il server;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diciamo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è qui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vivrà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web. Questo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tipo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chiama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“hosting”</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può</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condiviso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web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sarà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ospitato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altri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web),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dedicato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server solo per te) o in cloud (il server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trova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una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posizione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fisica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Un dibujo de una persona&#10;&#10;Descripción generada automáticamente con confianza media">
            <a:extLst>
              <a:ext uri="{FF2B5EF4-FFF2-40B4-BE49-F238E27FC236}">
                <a16:creationId xmlns:a16="http://schemas.microsoft.com/office/drawing/2014/main" id="{FD601F9B-7AD2-6294-46E3-36194175B5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3608" y="1258588"/>
            <a:ext cx="2160240" cy="2871347"/>
          </a:xfrm>
          <a:prstGeom prst="rect">
            <a:avLst/>
          </a:prstGeom>
        </p:spPr>
      </p:pic>
    </p:spTree>
    <p:extLst>
      <p:ext uri="{BB962C8B-B14F-4D97-AF65-F5344CB8AC3E}">
        <p14:creationId xmlns:p14="http://schemas.microsoft.com/office/powerpoint/2010/main" val="3729511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Come </a:t>
            </a:r>
            <a:r>
              <a:rPr lang="es-ES" sz="2800" dirty="0" err="1"/>
              <a:t>essere</a:t>
            </a:r>
            <a:r>
              <a:rPr lang="es-ES" sz="2800" dirty="0"/>
              <a:t> </a:t>
            </a:r>
            <a:r>
              <a:rPr lang="es-ES" sz="2800" dirty="0" err="1"/>
              <a:t>presenti</a:t>
            </a:r>
            <a:r>
              <a:rPr lang="es-ES" sz="2800" dirty="0"/>
              <a:t> su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Sito web</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43209" y="1390235"/>
            <a:ext cx="4500500" cy="1828257"/>
          </a:xfrm>
          <a:prstGeom prst="rect">
            <a:avLst/>
          </a:prstGeom>
          <a:noFill/>
        </p:spPr>
        <p:txBody>
          <a:bodyPr wrap="square">
            <a:spAutoFit/>
          </a:bodyPr>
          <a:lstStyle/>
          <a:p>
            <a:pPr algn="just" latinLnBrk="0">
              <a:lnSpc>
                <a:spcPct val="150000"/>
              </a:lnSpc>
              <a:spcAft>
                <a:spcPts val="800"/>
              </a:spcAft>
            </a:pP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 creare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il</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sito Web,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ci</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due</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modi</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assumere</a:t>
            </a:r>
            <a:r>
              <a:rPr lang="es-ES"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s-ES"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s-ES"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professionali</a:t>
            </a:r>
            <a:r>
              <a:rPr lang="es-ES"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una </a:t>
            </a:r>
            <a:r>
              <a:rPr lang="es-ES"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società</a:t>
            </a:r>
            <a:r>
              <a:rPr lang="es-ES"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s-ES"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programmazione</a:t>
            </a:r>
            <a:r>
              <a:rPr lang="es-ES"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 crearlo con uno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strumento</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su Internet. Questo tipo di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strumento</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ti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permetterà</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gestire</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contenuti</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a:t>
            </a:r>
            <a:r>
              <a:rPr lang="es-ES"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WordPress </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(https://</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wordpress.com</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 </a:t>
            </a:r>
            <a:r>
              <a:rPr lang="es-ES"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Joomla </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(https://</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www.joomla.org</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45D07A5C-0A24-A346-EFED-02060F45F820}"/>
              </a:ext>
            </a:extLst>
          </p:cNvPr>
          <p:cNvSpPr txBox="1"/>
          <p:nvPr/>
        </p:nvSpPr>
        <p:spPr>
          <a:xfrm>
            <a:off x="647564" y="3003798"/>
            <a:ext cx="7848872" cy="1551259"/>
          </a:xfrm>
          <a:prstGeom prst="rect">
            <a:avLst/>
          </a:prstGeom>
          <a:noFill/>
        </p:spPr>
        <p:txBody>
          <a:bodyPr wrap="square">
            <a:spAutoFit/>
          </a:bodyPr>
          <a:lstStyle/>
          <a:p>
            <a:pPr algn="just" latinLnBrk="0">
              <a:lnSpc>
                <a:spcPct val="150000"/>
              </a:lnSpc>
              <a:spcAft>
                <a:spcPts val="800"/>
              </a:spcAft>
            </a:pP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 ultimo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consiglio</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È meglio avviare il tuo sito web con </a:t>
            </a:r>
            <a:r>
              <a:rPr lang="es-ES"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https</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quanto indica che il tuo sito web ha un protocollo Internet sicuro e protegge l’integrità e la riservatezza di tutti i visitatori del tuo sito web. Per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fare</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ciò</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il</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server web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deve</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avere</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s-ES"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installato</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s-ES"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certificato</a:t>
            </a:r>
            <a:r>
              <a:rPr lang="es-ES"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SSL. </a:t>
            </a:r>
            <a:r>
              <a:rPr lang="es-ES"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Ad esempio, puoi vedere che il sito Web di Special è: https://projectspecial.eu.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n 7" descr="Logotipo&#10;&#10;Descripción generada automáticamente">
            <a:extLst>
              <a:ext uri="{FF2B5EF4-FFF2-40B4-BE49-F238E27FC236}">
                <a16:creationId xmlns:a16="http://schemas.microsoft.com/office/drawing/2014/main" id="{8618C4F0-6960-0356-FD4B-91F38FC91A6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52120" y="1441790"/>
            <a:ext cx="2088232" cy="475562"/>
          </a:xfrm>
          <a:prstGeom prst="rect">
            <a:avLst/>
          </a:prstGeom>
        </p:spPr>
      </p:pic>
      <p:pic>
        <p:nvPicPr>
          <p:cNvPr id="10" name="Imagen 9" descr="Dibujo en blanco y negro&#10;&#10;Descripción generada automáticamente con confianza media">
            <a:extLst>
              <a:ext uri="{FF2B5EF4-FFF2-40B4-BE49-F238E27FC236}">
                <a16:creationId xmlns:a16="http://schemas.microsoft.com/office/drawing/2014/main" id="{30D9A02C-5E20-6875-FE63-F194438B927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52120" y="2187020"/>
            <a:ext cx="2088232" cy="433145"/>
          </a:xfrm>
          <a:prstGeom prst="rect">
            <a:avLst/>
          </a:prstGeom>
        </p:spPr>
      </p:pic>
    </p:spTree>
    <p:extLst>
      <p:ext uri="{BB962C8B-B14F-4D97-AF65-F5344CB8AC3E}">
        <p14:creationId xmlns:p14="http://schemas.microsoft.com/office/powerpoint/2010/main" val="1984030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Come </a:t>
            </a:r>
            <a:r>
              <a:rPr lang="es-ES" sz="2800" dirty="0" err="1"/>
              <a:t>essere</a:t>
            </a:r>
            <a:r>
              <a:rPr lang="es-ES" sz="2800" dirty="0"/>
              <a:t> </a:t>
            </a:r>
            <a:r>
              <a:rPr lang="es-ES" sz="2800" dirty="0" err="1"/>
              <a:t>presenti</a:t>
            </a:r>
            <a:r>
              <a:rPr lang="es-ES" sz="2800" dirty="0"/>
              <a:t> su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Social media</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755576" y="1831190"/>
            <a:ext cx="3888432" cy="1724511"/>
          </a:xfrm>
          <a:prstGeom prst="rect">
            <a:avLst/>
          </a:prstGeom>
          <a:noFill/>
        </p:spPr>
        <p:txBody>
          <a:bodyPr wrap="square">
            <a:spAutoFit/>
          </a:bodyPr>
          <a:lstStyle/>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obbligatorio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social media, ma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abbastanza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importante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business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profilo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sui social network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consentirà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creare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una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comunità</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online,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connetterti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con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modo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più</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stretto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pubblicizzare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Imagen 11" descr="Patrón de fondo&#10;&#10;Descripción generada automáticamente">
            <a:extLst>
              <a:ext uri="{FF2B5EF4-FFF2-40B4-BE49-F238E27FC236}">
                <a16:creationId xmlns:a16="http://schemas.microsoft.com/office/drawing/2014/main" id="{16953844-4641-7743-D485-FCAB776338A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20072" y="1333382"/>
            <a:ext cx="2747969" cy="2715766"/>
          </a:xfrm>
          <a:prstGeom prst="rect">
            <a:avLst/>
          </a:prstGeom>
        </p:spPr>
      </p:pic>
    </p:spTree>
    <p:extLst>
      <p:ext uri="{BB962C8B-B14F-4D97-AF65-F5344CB8AC3E}">
        <p14:creationId xmlns:p14="http://schemas.microsoft.com/office/powerpoint/2010/main" val="4215673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Come </a:t>
            </a:r>
            <a:r>
              <a:rPr lang="es-ES" sz="2800" dirty="0" err="1"/>
              <a:t>essere</a:t>
            </a:r>
            <a:r>
              <a:rPr lang="es-ES" sz="2800" dirty="0"/>
              <a:t> </a:t>
            </a:r>
            <a:r>
              <a:rPr lang="es-ES" sz="2800" dirty="0" err="1"/>
              <a:t>presenti</a:t>
            </a:r>
            <a:r>
              <a:rPr lang="es-ES" sz="2800" dirty="0"/>
              <a:t> su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a:t>Social media</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2843808" y="1455603"/>
            <a:ext cx="5588777" cy="1447512"/>
          </a:xfrm>
          <a:prstGeom prst="rect">
            <a:avLst/>
          </a:prstGeom>
          <a:noFill/>
        </p:spPr>
        <p:txBody>
          <a:bodyPr wrap="square">
            <a:spAutoFit/>
          </a:bodyPr>
          <a:lstStyle/>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Non devi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presente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tutti i social network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attualmente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ma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solo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quelli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hanno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utenti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simili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al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profilo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Inoltre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crei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profilo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social network,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idealmente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dovresti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metterlo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frutto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ed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attivo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perché</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pubblichi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nulla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potenziali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avranno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buon</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riferimento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sulla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attività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227DAD4C-E4AC-6193-1AE7-60C472C16EB7}"/>
              </a:ext>
            </a:extLst>
          </p:cNvPr>
          <p:cNvSpPr txBox="1"/>
          <p:nvPr/>
        </p:nvSpPr>
        <p:spPr>
          <a:xfrm>
            <a:off x="2843808" y="3337737"/>
            <a:ext cx="5472608" cy="616515"/>
          </a:xfrm>
          <a:prstGeom prst="rect">
            <a:avLst/>
          </a:prstGeom>
          <a:noFill/>
        </p:spPr>
        <p:txBody>
          <a:bodyPr wrap="square">
            <a:spAutoFit/>
          </a:bodyPr>
          <a:lstStyle/>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saperne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più</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utilizzare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social media,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visita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formazione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SPECIAL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“Social Media Management” </a:t>
            </a:r>
            <a:r>
              <a:rPr lang="en-GB" sz="1200" dirty="0">
                <a:solidFill>
                  <a:schemeClr val="tx1">
                    <a:lumMod val="75000"/>
                    <a:lumOff val="25000"/>
                  </a:schemeClr>
                </a:solidFill>
                <a:effectLst/>
                <a:latin typeface="Segoe UI Emoji" panose="020B0502040204020203" pitchFamily="34" charset="0"/>
                <a:ea typeface="Calibri" panose="020F0502020204030204" pitchFamily="34" charset="0"/>
                <a:cs typeface="Arial" panose="020B0604020202020204" pitchFamily="34" charset="0"/>
                <a:sym typeface="Segoe UI Emoji" panose="020B0502040204020203" pitchFamily="34" charset="0"/>
              </a:rPr>
              <a:t>😉</a:t>
            </a:r>
            <a:r>
              <a:rPr lang="en-GB"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Imagen 9">
            <a:extLst>
              <a:ext uri="{FF2B5EF4-FFF2-40B4-BE49-F238E27FC236}">
                <a16:creationId xmlns:a16="http://schemas.microsoft.com/office/drawing/2014/main" id="{160C3929-7800-D740-24C2-EFA8106FA9B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7584" y="1274195"/>
            <a:ext cx="1667650" cy="2715766"/>
          </a:xfrm>
          <a:prstGeom prst="rect">
            <a:avLst/>
          </a:prstGeom>
        </p:spPr>
      </p:pic>
    </p:spTree>
    <p:extLst>
      <p:ext uri="{BB962C8B-B14F-4D97-AF65-F5344CB8AC3E}">
        <p14:creationId xmlns:p14="http://schemas.microsoft.com/office/powerpoint/2010/main" val="3766112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1691680" y="339502"/>
            <a:ext cx="6588224" cy="576064"/>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pPr algn="l"/>
            <a:r>
              <a:rPr lang="en-US" sz="3600" dirty="0">
                <a:cs typeface="Arial" pitchFamily="34" charset="0"/>
              </a:rPr>
              <a:t>Index</a:t>
            </a:r>
          </a:p>
        </p:txBody>
      </p:sp>
      <p:grpSp>
        <p:nvGrpSpPr>
          <p:cNvPr id="6" name="Group 5"/>
          <p:cNvGrpSpPr/>
          <p:nvPr/>
        </p:nvGrpSpPr>
        <p:grpSpPr>
          <a:xfrm>
            <a:off x="2267744" y="1275606"/>
            <a:ext cx="5256584" cy="720000"/>
            <a:chOff x="3131840" y="1491630"/>
            <a:chExt cx="5256584" cy="576064"/>
          </a:xfrm>
        </p:grpSpPr>
        <p:sp>
          <p:nvSpPr>
            <p:cNvPr id="2" name="Rectangle 1"/>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5" name="Right Triangle 4"/>
            <p:cNvSpPr/>
            <p:nvPr/>
          </p:nvSpPr>
          <p:spPr>
            <a:xfrm rot="5400000">
              <a:off x="3203840" y="1419630"/>
              <a:ext cx="576000" cy="720000"/>
            </a:xfrm>
            <a:prstGeom prst="rtTriangle">
              <a:avLst/>
            </a:prstGeom>
            <a:solidFill>
              <a:srgbClr val="87B5B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grpSp>
        <p:nvGrpSpPr>
          <p:cNvPr id="17" name="Group 16"/>
          <p:cNvGrpSpPr/>
          <p:nvPr/>
        </p:nvGrpSpPr>
        <p:grpSpPr>
          <a:xfrm>
            <a:off x="2261989" y="2163705"/>
            <a:ext cx="5256584" cy="720000"/>
            <a:chOff x="3131840" y="1491630"/>
            <a:chExt cx="5256584" cy="576064"/>
          </a:xfrm>
        </p:grpSpPr>
        <p:sp>
          <p:nvSpPr>
            <p:cNvPr id="18" name="Rectangle 17"/>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9" name="Right Triangle 18"/>
            <p:cNvSpPr/>
            <p:nvPr/>
          </p:nvSpPr>
          <p:spPr>
            <a:xfrm rot="5400000">
              <a:off x="3203840" y="1419630"/>
              <a:ext cx="576000" cy="720000"/>
            </a:xfrm>
            <a:prstGeom prst="rtTriangle">
              <a:avLst/>
            </a:prstGeom>
            <a:solidFill>
              <a:srgbClr val="86BD7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grpSp>
        <p:nvGrpSpPr>
          <p:cNvPr id="20" name="Group 19"/>
          <p:cNvGrpSpPr/>
          <p:nvPr/>
        </p:nvGrpSpPr>
        <p:grpSpPr>
          <a:xfrm>
            <a:off x="2252001" y="3051724"/>
            <a:ext cx="5256584" cy="720000"/>
            <a:chOff x="3131840" y="1491630"/>
            <a:chExt cx="5256584" cy="576064"/>
          </a:xfrm>
        </p:grpSpPr>
        <p:sp>
          <p:nvSpPr>
            <p:cNvPr id="21" name="Rectangle 20"/>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2" name="Right Triangle 21"/>
            <p:cNvSpPr/>
            <p:nvPr/>
          </p:nvSpPr>
          <p:spPr>
            <a:xfrm rot="5400000">
              <a:off x="3203840" y="1419630"/>
              <a:ext cx="576000" cy="720000"/>
            </a:xfrm>
            <a:prstGeom prst="rtTriangle">
              <a:avLst/>
            </a:prstGeom>
            <a:solidFill>
              <a:srgbClr val="F39E5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sp>
        <p:nvSpPr>
          <p:cNvPr id="26" name="TextBox 25"/>
          <p:cNvSpPr txBox="1"/>
          <p:nvPr/>
        </p:nvSpPr>
        <p:spPr>
          <a:xfrm>
            <a:off x="2267744" y="1275606"/>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01</a:t>
            </a:r>
            <a:endParaRPr lang="ko-KR" altLang="en-US" sz="2000" b="1" dirty="0">
              <a:solidFill>
                <a:schemeClr val="bg1"/>
              </a:solidFill>
              <a:cs typeface="Arial" pitchFamily="34" charset="0"/>
            </a:endParaRPr>
          </a:p>
        </p:txBody>
      </p:sp>
      <p:sp>
        <p:nvSpPr>
          <p:cNvPr id="27" name="TextBox 26"/>
          <p:cNvSpPr txBox="1"/>
          <p:nvPr/>
        </p:nvSpPr>
        <p:spPr>
          <a:xfrm>
            <a:off x="2256234" y="2163705"/>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02</a:t>
            </a:r>
            <a:endParaRPr lang="ko-KR" altLang="en-US" sz="2000" b="1" dirty="0">
              <a:solidFill>
                <a:schemeClr val="bg1"/>
              </a:solidFill>
              <a:cs typeface="Arial" pitchFamily="34" charset="0"/>
            </a:endParaRPr>
          </a:p>
        </p:txBody>
      </p:sp>
      <p:sp>
        <p:nvSpPr>
          <p:cNvPr id="28" name="TextBox 27"/>
          <p:cNvSpPr txBox="1"/>
          <p:nvPr/>
        </p:nvSpPr>
        <p:spPr>
          <a:xfrm>
            <a:off x="2240491" y="3051724"/>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03</a:t>
            </a:r>
            <a:endParaRPr lang="ko-KR" altLang="en-US" sz="2000" b="1" dirty="0">
              <a:solidFill>
                <a:schemeClr val="bg1"/>
              </a:solidFill>
              <a:cs typeface="Arial" pitchFamily="34" charset="0"/>
            </a:endParaRPr>
          </a:p>
        </p:txBody>
      </p:sp>
      <p:grpSp>
        <p:nvGrpSpPr>
          <p:cNvPr id="7" name="Group 6"/>
          <p:cNvGrpSpPr/>
          <p:nvPr/>
        </p:nvGrpSpPr>
        <p:grpSpPr>
          <a:xfrm>
            <a:off x="2987744" y="1356248"/>
            <a:ext cx="4392568" cy="730890"/>
            <a:chOff x="3851840" y="1356248"/>
            <a:chExt cx="4392568" cy="730890"/>
          </a:xfrm>
        </p:grpSpPr>
        <p:sp>
          <p:nvSpPr>
            <p:cNvPr id="30" name="TextBox 29"/>
            <p:cNvSpPr txBox="1"/>
            <p:nvPr/>
          </p:nvSpPr>
          <p:spPr>
            <a:xfrm>
              <a:off x="3851840" y="1356248"/>
              <a:ext cx="4392567" cy="523220"/>
            </a:xfrm>
            <a:prstGeom prst="rect">
              <a:avLst/>
            </a:prstGeom>
            <a:noFill/>
          </p:spPr>
          <p:txBody>
            <a:bodyPr wrap="square" rtlCol="0">
              <a:spAutoFit/>
            </a:bodyPr>
            <a:lstStyle/>
            <a:p>
              <a:r>
                <a:rPr lang="en-US" altLang="ko-KR" sz="1400" b="1" dirty="0" err="1">
                  <a:solidFill>
                    <a:schemeClr val="tx1">
                      <a:lumMod val="75000"/>
                      <a:lumOff val="25000"/>
                    </a:schemeClr>
                  </a:solidFill>
                  <a:cs typeface="Arial" pitchFamily="34" charset="0"/>
                </a:rPr>
                <a:t>Cos'è</a:t>
              </a:r>
              <a:r>
                <a:rPr lang="en-US" altLang="ko-KR" sz="1400" b="1" dirty="0">
                  <a:solidFill>
                    <a:schemeClr val="tx1">
                      <a:lumMod val="75000"/>
                      <a:lumOff val="25000"/>
                    </a:schemeClr>
                  </a:solidFill>
                  <a:cs typeface="Arial" pitchFamily="34" charset="0"/>
                </a:rPr>
                <a:t> </a:t>
              </a:r>
              <a:r>
                <a:rPr lang="en-US" altLang="ko-KR" sz="1400" b="1" dirty="0" err="1">
                  <a:solidFill>
                    <a:schemeClr val="tx1">
                      <a:lumMod val="75000"/>
                      <a:lumOff val="25000"/>
                    </a:schemeClr>
                  </a:solidFill>
                  <a:cs typeface="Arial" pitchFamily="34" charset="0"/>
                </a:rPr>
                <a:t>l'imprenditoria</a:t>
              </a:r>
              <a:r>
                <a:rPr lang="en-US" altLang="ko-KR" sz="1400" b="1" dirty="0">
                  <a:solidFill>
                    <a:schemeClr val="tx1">
                      <a:lumMod val="75000"/>
                      <a:lumOff val="25000"/>
                    </a:schemeClr>
                  </a:solidFill>
                  <a:cs typeface="Arial" pitchFamily="34" charset="0"/>
                </a:rPr>
                <a:t> </a:t>
              </a:r>
              <a:r>
                <a:rPr lang="en-US" altLang="ko-KR" sz="1400" b="1" dirty="0" err="1">
                  <a:solidFill>
                    <a:schemeClr val="tx1">
                      <a:lumMod val="75000"/>
                      <a:lumOff val="25000"/>
                    </a:schemeClr>
                  </a:solidFill>
                  <a:cs typeface="Arial" pitchFamily="34" charset="0"/>
                </a:rPr>
                <a:t>digitale</a:t>
              </a:r>
              <a:r>
                <a:rPr lang="en-US" altLang="ko-KR" sz="1400" b="1" dirty="0">
                  <a:solidFill>
                    <a:schemeClr val="tx1">
                      <a:lumMod val="75000"/>
                      <a:lumOff val="25000"/>
                    </a:schemeClr>
                  </a:solidFill>
                  <a:cs typeface="Arial" pitchFamily="34" charset="0"/>
                </a:rPr>
                <a:t>?
</a:t>
              </a:r>
              <a:endParaRPr lang="ko-KR" altLang="en-US" sz="1400" b="1" dirty="0">
                <a:solidFill>
                  <a:schemeClr val="tx1">
                    <a:lumMod val="75000"/>
                    <a:lumOff val="25000"/>
                  </a:schemeClr>
                </a:solidFill>
                <a:cs typeface="Arial" pitchFamily="34" charset="0"/>
              </a:endParaRPr>
            </a:p>
          </p:txBody>
        </p:sp>
        <p:sp>
          <p:nvSpPr>
            <p:cNvPr id="31" name="TextBox 30"/>
            <p:cNvSpPr txBox="1"/>
            <p:nvPr/>
          </p:nvSpPr>
          <p:spPr>
            <a:xfrm>
              <a:off x="3851840" y="1625473"/>
              <a:ext cx="4392568" cy="461665"/>
            </a:xfrm>
            <a:prstGeom prst="rect">
              <a:avLst/>
            </a:prstGeom>
            <a:noFill/>
          </p:spPr>
          <p:txBody>
            <a:bodyPr wrap="square" rtlCol="0">
              <a:spAutoFit/>
            </a:bodyPr>
            <a:lstStyle/>
            <a:p>
              <a:r>
                <a:rPr lang="en-US" altLang="ko-KR" sz="1200" dirty="0" err="1">
                  <a:solidFill>
                    <a:schemeClr val="tx1">
                      <a:lumMod val="75000"/>
                      <a:lumOff val="25000"/>
                    </a:schemeClr>
                  </a:solidFill>
                  <a:cs typeface="Arial" pitchFamily="34" charset="0"/>
                </a:rPr>
                <a:t>Definizione</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vantaggi</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opportunità</a:t>
              </a:r>
              <a:r>
                <a:rPr lang="en-US" altLang="ko-KR" sz="1200" dirty="0">
                  <a:solidFill>
                    <a:schemeClr val="tx1">
                      <a:lumMod val="75000"/>
                      <a:lumOff val="25000"/>
                    </a:schemeClr>
                  </a:solidFill>
                  <a:cs typeface="Arial" pitchFamily="34" charset="0"/>
                </a:rPr>
                <a:t> e </a:t>
              </a:r>
              <a:r>
                <a:rPr lang="en-US" altLang="ko-KR" sz="1200" dirty="0" err="1">
                  <a:solidFill>
                    <a:schemeClr val="tx1">
                      <a:lumMod val="75000"/>
                      <a:lumOff val="25000"/>
                    </a:schemeClr>
                  </a:solidFill>
                  <a:cs typeface="Arial" pitchFamily="34" charset="0"/>
                </a:rPr>
                <a:t>passi</a:t>
              </a:r>
              <a:r>
                <a:rPr lang="en-US" altLang="ko-KR" sz="1200" dirty="0">
                  <a:solidFill>
                    <a:schemeClr val="tx1">
                      <a:lumMod val="75000"/>
                      <a:lumOff val="25000"/>
                    </a:schemeClr>
                  </a:solidFill>
                  <a:cs typeface="Arial" pitchFamily="34" charset="0"/>
                </a:rPr>
                <a:t> da </a:t>
              </a:r>
              <a:r>
                <a:rPr lang="en-US" altLang="ko-KR" sz="1200" dirty="0" err="1">
                  <a:solidFill>
                    <a:schemeClr val="tx1">
                      <a:lumMod val="75000"/>
                      <a:lumOff val="25000"/>
                    </a:schemeClr>
                  </a:solidFill>
                  <a:cs typeface="Arial" pitchFamily="34" charset="0"/>
                </a:rPr>
                <a:t>compiere</a:t>
              </a:r>
              <a:r>
                <a:rPr lang="en-US" altLang="ko-KR" sz="1200" dirty="0">
                  <a:solidFill>
                    <a:schemeClr val="tx1">
                      <a:lumMod val="75000"/>
                      <a:lumOff val="25000"/>
                    </a:schemeClr>
                  </a:solidFill>
                  <a:cs typeface="Arial" pitchFamily="34" charset="0"/>
                </a:rPr>
                <a:t>.
</a:t>
              </a:r>
              <a:endParaRPr lang="ko-KR" altLang="en-US" sz="1200" dirty="0">
                <a:solidFill>
                  <a:schemeClr val="tx1">
                    <a:lumMod val="75000"/>
                    <a:lumOff val="25000"/>
                  </a:schemeClr>
                </a:solidFill>
                <a:cs typeface="Arial" pitchFamily="34" charset="0"/>
              </a:endParaRPr>
            </a:p>
          </p:txBody>
        </p:sp>
      </p:grpSp>
      <p:grpSp>
        <p:nvGrpSpPr>
          <p:cNvPr id="36" name="Group 35"/>
          <p:cNvGrpSpPr/>
          <p:nvPr/>
        </p:nvGrpSpPr>
        <p:grpSpPr>
          <a:xfrm>
            <a:off x="2987744" y="2250554"/>
            <a:ext cx="4392568" cy="730891"/>
            <a:chOff x="3851840" y="1356248"/>
            <a:chExt cx="4392568" cy="730892"/>
          </a:xfrm>
        </p:grpSpPr>
        <p:sp>
          <p:nvSpPr>
            <p:cNvPr id="37" name="TextBox 36"/>
            <p:cNvSpPr txBox="1"/>
            <p:nvPr/>
          </p:nvSpPr>
          <p:spPr>
            <a:xfrm>
              <a:off x="3851840" y="1356248"/>
              <a:ext cx="4392567" cy="523221"/>
            </a:xfrm>
            <a:prstGeom prst="rect">
              <a:avLst/>
            </a:prstGeom>
            <a:noFill/>
          </p:spPr>
          <p:txBody>
            <a:bodyPr wrap="square" rtlCol="0">
              <a:spAutoFit/>
            </a:bodyPr>
            <a:lstStyle/>
            <a:p>
              <a:r>
                <a:rPr lang="en-US" altLang="ko-KR" sz="1400" b="1" dirty="0">
                  <a:solidFill>
                    <a:schemeClr val="tx1">
                      <a:lumMod val="75000"/>
                      <a:lumOff val="25000"/>
                    </a:schemeClr>
                  </a:solidFill>
                  <a:cs typeface="Arial" pitchFamily="34" charset="0"/>
                </a:rPr>
                <a:t>Come </a:t>
              </a:r>
              <a:r>
                <a:rPr lang="en-US" altLang="ko-KR" sz="1400" b="1" dirty="0" err="1">
                  <a:solidFill>
                    <a:schemeClr val="tx1">
                      <a:lumMod val="75000"/>
                      <a:lumOff val="25000"/>
                    </a:schemeClr>
                  </a:solidFill>
                  <a:cs typeface="Arial" pitchFamily="34" charset="0"/>
                </a:rPr>
                <a:t>essere</a:t>
              </a:r>
              <a:r>
                <a:rPr lang="en-US" altLang="ko-KR" sz="1400" b="1" dirty="0">
                  <a:solidFill>
                    <a:schemeClr val="tx1">
                      <a:lumMod val="75000"/>
                      <a:lumOff val="25000"/>
                    </a:schemeClr>
                  </a:solidFill>
                  <a:cs typeface="Arial" pitchFamily="34" charset="0"/>
                </a:rPr>
                <a:t> </a:t>
              </a:r>
              <a:r>
                <a:rPr lang="en-US" altLang="ko-KR" sz="1400" b="1" dirty="0" err="1">
                  <a:solidFill>
                    <a:schemeClr val="tx1">
                      <a:lumMod val="75000"/>
                      <a:lumOff val="25000"/>
                    </a:schemeClr>
                  </a:solidFill>
                  <a:cs typeface="Arial" pitchFamily="34" charset="0"/>
                </a:rPr>
                <a:t>presenti</a:t>
              </a:r>
              <a:r>
                <a:rPr lang="en-US" altLang="ko-KR" sz="1400" b="1" dirty="0">
                  <a:solidFill>
                    <a:schemeClr val="tx1">
                      <a:lumMod val="75000"/>
                      <a:lumOff val="25000"/>
                    </a:schemeClr>
                  </a:solidFill>
                  <a:cs typeface="Arial" pitchFamily="34" charset="0"/>
                </a:rPr>
                <a:t> </a:t>
              </a:r>
              <a:r>
                <a:rPr lang="en-US" altLang="ko-KR" sz="1400" b="1" dirty="0" err="1">
                  <a:solidFill>
                    <a:schemeClr val="tx1">
                      <a:lumMod val="75000"/>
                      <a:lumOff val="25000"/>
                    </a:schemeClr>
                  </a:solidFill>
                  <a:cs typeface="Arial" pitchFamily="34" charset="0"/>
                </a:rPr>
                <a:t>su</a:t>
              </a:r>
              <a:r>
                <a:rPr lang="en-US" altLang="ko-KR" sz="1400" b="1" dirty="0">
                  <a:solidFill>
                    <a:schemeClr val="tx1">
                      <a:lumMod val="75000"/>
                      <a:lumOff val="25000"/>
                    </a:schemeClr>
                  </a:solidFill>
                  <a:cs typeface="Arial" pitchFamily="34" charset="0"/>
                </a:rPr>
                <a:t> Internet
</a:t>
              </a:r>
              <a:endParaRPr lang="ko-KR" altLang="en-US" sz="1400" b="1" dirty="0">
                <a:solidFill>
                  <a:schemeClr val="tx1">
                    <a:lumMod val="75000"/>
                    <a:lumOff val="25000"/>
                  </a:schemeClr>
                </a:solidFill>
                <a:cs typeface="Arial" pitchFamily="34" charset="0"/>
              </a:endParaRPr>
            </a:p>
          </p:txBody>
        </p:sp>
        <p:sp>
          <p:nvSpPr>
            <p:cNvPr id="38" name="TextBox 37"/>
            <p:cNvSpPr txBox="1"/>
            <p:nvPr/>
          </p:nvSpPr>
          <p:spPr>
            <a:xfrm>
              <a:off x="3851840" y="1625474"/>
              <a:ext cx="4392568" cy="461666"/>
            </a:xfrm>
            <a:prstGeom prst="rect">
              <a:avLst/>
            </a:prstGeom>
            <a:noFill/>
          </p:spPr>
          <p:txBody>
            <a:bodyPr wrap="square" rtlCol="0">
              <a:spAutoFit/>
            </a:bodyPr>
            <a:lstStyle/>
            <a:p>
              <a:r>
                <a:rPr lang="en-US" altLang="ko-KR" sz="1200" dirty="0">
                  <a:solidFill>
                    <a:schemeClr val="tx1">
                      <a:lumMod val="75000"/>
                      <a:lumOff val="25000"/>
                    </a:schemeClr>
                  </a:solidFill>
                  <a:cs typeface="Arial" pitchFamily="34" charset="0"/>
                </a:rPr>
                <a:t>Logo, </a:t>
              </a:r>
              <a:r>
                <a:rPr lang="en-US" altLang="ko-KR" sz="1200" dirty="0" err="1">
                  <a:solidFill>
                    <a:schemeClr val="tx1">
                      <a:lumMod val="75000"/>
                      <a:lumOff val="25000"/>
                    </a:schemeClr>
                  </a:solidFill>
                  <a:cs typeface="Arial" pitchFamily="34" charset="0"/>
                </a:rPr>
                <a:t>sito</a:t>
              </a:r>
              <a:r>
                <a:rPr lang="en-US" altLang="ko-KR" sz="1200" dirty="0">
                  <a:solidFill>
                    <a:schemeClr val="tx1">
                      <a:lumMod val="75000"/>
                      <a:lumOff val="25000"/>
                    </a:schemeClr>
                  </a:solidFill>
                  <a:cs typeface="Arial" pitchFamily="34" charset="0"/>
                </a:rPr>
                <a:t> web, social media.
</a:t>
              </a:r>
              <a:endParaRPr lang="ko-KR" altLang="en-US" sz="1200" dirty="0">
                <a:solidFill>
                  <a:schemeClr val="tx1">
                    <a:lumMod val="75000"/>
                    <a:lumOff val="25000"/>
                  </a:schemeClr>
                </a:solidFill>
                <a:cs typeface="Arial" pitchFamily="34" charset="0"/>
              </a:endParaRPr>
            </a:p>
          </p:txBody>
        </p:sp>
      </p:grpSp>
      <p:grpSp>
        <p:nvGrpSpPr>
          <p:cNvPr id="39" name="Group 38"/>
          <p:cNvGrpSpPr/>
          <p:nvPr/>
        </p:nvGrpSpPr>
        <p:grpSpPr>
          <a:xfrm>
            <a:off x="2983511" y="3144778"/>
            <a:ext cx="4392568" cy="730890"/>
            <a:chOff x="3851840" y="1356248"/>
            <a:chExt cx="4392568" cy="730890"/>
          </a:xfrm>
        </p:grpSpPr>
        <p:sp>
          <p:nvSpPr>
            <p:cNvPr id="40" name="TextBox 39"/>
            <p:cNvSpPr txBox="1"/>
            <p:nvPr/>
          </p:nvSpPr>
          <p:spPr>
            <a:xfrm>
              <a:off x="3851840" y="1356248"/>
              <a:ext cx="4392567" cy="307777"/>
            </a:xfrm>
            <a:prstGeom prst="rect">
              <a:avLst/>
            </a:prstGeom>
            <a:noFill/>
          </p:spPr>
          <p:txBody>
            <a:bodyPr wrap="square" rtlCol="0">
              <a:spAutoFit/>
            </a:bodyPr>
            <a:lstStyle/>
            <a:p>
              <a:r>
                <a:rPr lang="en-US" altLang="ko-KR" sz="1400" b="1" dirty="0">
                  <a:solidFill>
                    <a:schemeClr val="tx1">
                      <a:lumMod val="75000"/>
                      <a:lumOff val="25000"/>
                    </a:schemeClr>
                  </a:solidFill>
                  <a:cs typeface="Arial" pitchFamily="34" charset="0"/>
                </a:rPr>
                <a:t>Digital marketing</a:t>
              </a:r>
              <a:endParaRPr lang="ko-KR" altLang="en-US" sz="1400" b="1" dirty="0">
                <a:solidFill>
                  <a:schemeClr val="tx1">
                    <a:lumMod val="75000"/>
                    <a:lumOff val="25000"/>
                  </a:schemeClr>
                </a:solidFill>
                <a:cs typeface="Arial" pitchFamily="34" charset="0"/>
              </a:endParaRPr>
            </a:p>
          </p:txBody>
        </p:sp>
        <p:sp>
          <p:nvSpPr>
            <p:cNvPr id="41" name="TextBox 40"/>
            <p:cNvSpPr txBox="1"/>
            <p:nvPr/>
          </p:nvSpPr>
          <p:spPr>
            <a:xfrm>
              <a:off x="3851840" y="1625473"/>
              <a:ext cx="4392568" cy="461665"/>
            </a:xfrm>
            <a:prstGeom prst="rect">
              <a:avLst/>
            </a:prstGeom>
            <a:noFill/>
          </p:spPr>
          <p:txBody>
            <a:bodyPr wrap="square" rtlCol="0">
              <a:spAutoFit/>
            </a:bodyPr>
            <a:lstStyle/>
            <a:p>
              <a:r>
                <a:rPr lang="en-GB" altLang="ko-KR" sz="1200" dirty="0">
                  <a:solidFill>
                    <a:schemeClr val="tx1">
                      <a:lumMod val="75000"/>
                      <a:lumOff val="25000"/>
                    </a:schemeClr>
                  </a:solidFill>
                  <a:cs typeface="Arial" pitchFamily="34" charset="0"/>
                </a:rPr>
                <a:t>Che </a:t>
              </a:r>
              <a:r>
                <a:rPr lang="en-GB" altLang="ko-KR" sz="1200" dirty="0" err="1">
                  <a:solidFill>
                    <a:schemeClr val="tx1">
                      <a:lumMod val="75000"/>
                      <a:lumOff val="25000"/>
                    </a:schemeClr>
                  </a:solidFill>
                  <a:cs typeface="Arial" pitchFamily="34" charset="0"/>
                </a:rPr>
                <a:t>cos’è</a:t>
              </a:r>
              <a:r>
                <a:rPr lang="en-GB" altLang="ko-KR" sz="1200" dirty="0">
                  <a:solidFill>
                    <a:schemeClr val="tx1">
                      <a:lumMod val="75000"/>
                      <a:lumOff val="25000"/>
                    </a:schemeClr>
                  </a:solidFill>
                  <a:cs typeface="Arial" pitchFamily="34" charset="0"/>
                </a:rPr>
                <a:t> e </a:t>
              </a:r>
              <a:r>
                <a:rPr lang="en-GB" altLang="ko-KR" sz="1200" dirty="0" err="1">
                  <a:solidFill>
                    <a:schemeClr val="tx1">
                      <a:lumMod val="75000"/>
                      <a:lumOff val="25000"/>
                    </a:schemeClr>
                  </a:solidFill>
                  <a:cs typeface="Arial" pitchFamily="34" charset="0"/>
                </a:rPr>
                <a:t>quali</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tecniche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sono</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disponibili</a:t>
              </a:r>
              <a:r>
                <a:rPr lang="en-GB" altLang="ko-KR" sz="1200" dirty="0">
                  <a:solidFill>
                    <a:schemeClr val="tx1">
                      <a:lumMod val="75000"/>
                      <a:lumOff val="25000"/>
                    </a:schemeClr>
                  </a:solidFill>
                  <a:cs typeface="Arial" pitchFamily="34" charset="0"/>
                </a:rPr>
                <a:t>.
</a:t>
              </a:r>
              <a:endParaRPr lang="ko-KR" altLang="en-US" sz="1200" dirty="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1095055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Digital Marketing</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Cos’è il digital marketing?</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539552" y="1581438"/>
            <a:ext cx="4824536" cy="2484847"/>
          </a:xfrm>
          <a:prstGeom prst="rect">
            <a:avLst/>
          </a:prstGeom>
          <a:noFill/>
        </p:spPr>
        <p:txBody>
          <a:bodyPr wrap="square">
            <a:spAutoFit/>
          </a:bodyPr>
          <a:lstStyle/>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Il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comprende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insieme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tecniche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strategie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mirano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migliorare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commercializzazione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un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soddisfare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esigenze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mercato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riferimento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it-IT"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Quando parliamo di marketing digitale, ci riferiamo all’applicazione di tutte quelle tecniche e strategie di marketing realizzate sui media digitali, caratterizzati dall’irruzione dei social network, dall’immediatezza e dai nuovi strumenti.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descr="Icono&#10;&#10;Descripción generada automáticamente">
            <a:extLst>
              <a:ext uri="{FF2B5EF4-FFF2-40B4-BE49-F238E27FC236}">
                <a16:creationId xmlns:a16="http://schemas.microsoft.com/office/drawing/2014/main" id="{6B9B1B1E-A817-2706-83A1-81268F48C0C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96136" y="1347614"/>
            <a:ext cx="2571750" cy="2571750"/>
          </a:xfrm>
          <a:prstGeom prst="rect">
            <a:avLst/>
          </a:prstGeom>
        </p:spPr>
      </p:pic>
    </p:spTree>
    <p:extLst>
      <p:ext uri="{BB962C8B-B14F-4D97-AF65-F5344CB8AC3E}">
        <p14:creationId xmlns:p14="http://schemas.microsoft.com/office/powerpoint/2010/main" val="1560210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Cos’è il digital marketing?</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11560" y="1599538"/>
            <a:ext cx="4176464" cy="2310441"/>
          </a:xfrm>
          <a:prstGeom prst="rect">
            <a:avLst/>
          </a:prstGeom>
          <a:noFill/>
        </p:spPr>
        <p:txBody>
          <a:bodyPr wrap="square">
            <a:spAutoFit/>
          </a:bodyPr>
          <a:lstStyle/>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Il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evoluto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insieme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Internet: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Web 1.0 – Web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statico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spostata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media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tradizionali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televisione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la radio ai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primi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web.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c’era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comunicazione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utenti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l’azienda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era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l’unica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grado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controllare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ciò</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veniva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a:extLst>
              <a:ext uri="{FF2B5EF4-FFF2-40B4-BE49-F238E27FC236}">
                <a16:creationId xmlns:a16="http://schemas.microsoft.com/office/drawing/2014/main" id="{8128E864-1E58-32AD-B2D0-5EB81841D90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20072" y="1563638"/>
            <a:ext cx="3139137" cy="2091941"/>
          </a:xfrm>
          <a:prstGeom prst="rect">
            <a:avLst/>
          </a:prstGeom>
        </p:spPr>
      </p:pic>
    </p:spTree>
    <p:extLst>
      <p:ext uri="{BB962C8B-B14F-4D97-AF65-F5344CB8AC3E}">
        <p14:creationId xmlns:p14="http://schemas.microsoft.com/office/powerpoint/2010/main" val="1766258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a:t>Cos’è il digital marketing?</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83568" y="1462795"/>
            <a:ext cx="4104456" cy="2761846"/>
          </a:xfrm>
          <a:prstGeom prst="rect">
            <a:avLst/>
          </a:prstGeom>
          <a:noFill/>
        </p:spPr>
        <p:txBody>
          <a:bodyPr wrap="square">
            <a:spAutoFit/>
          </a:bodyPr>
          <a:lstStyle/>
          <a:p>
            <a:pPr algn="just" latinLnBrk="0">
              <a:lnSpc>
                <a:spcPct val="150000"/>
              </a:lnSpc>
              <a:spcAft>
                <a:spcPts val="800"/>
              </a:spcAft>
            </a:pPr>
            <a:r>
              <a:rPr lang="en-GB"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Web 2.0 – Social web</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it-IT"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 l’arrivo dei social media e delle nuove tecnologie, inizia uno scambio di informazioni massiccio e istantaneo. Internet diventa un mezzo per creare una comunità online e ottenere un feedback dagli utenti. Oggi siamo ancora a questo punto dello sviluppo, </a:t>
            </a:r>
            <a:r>
              <a:rPr lang="it-IT"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mentre il web 3.0 (web semantico)</a:t>
            </a:r>
            <a:r>
              <a:rPr lang="it-IT"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sta già iniziando a svilupparsi, il che significa che anche il marketing digitale continuerà a evolversi.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n 7" descr="Interfaz de usuario gráfica, Sitio web&#10;&#10;Descripción generada automáticamente">
            <a:extLst>
              <a:ext uri="{FF2B5EF4-FFF2-40B4-BE49-F238E27FC236}">
                <a16:creationId xmlns:a16="http://schemas.microsoft.com/office/drawing/2014/main" id="{F08796AD-9E2E-7AA0-0C7E-C0262D90126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20072" y="1573723"/>
            <a:ext cx="3456384" cy="2300656"/>
          </a:xfrm>
          <a:prstGeom prst="rect">
            <a:avLst/>
          </a:prstGeom>
        </p:spPr>
      </p:pic>
    </p:spTree>
    <p:extLst>
      <p:ext uri="{BB962C8B-B14F-4D97-AF65-F5344CB8AC3E}">
        <p14:creationId xmlns:p14="http://schemas.microsoft.com/office/powerpoint/2010/main" val="4034576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descr="Imagen que contiene Gráfico&#10;&#10;Descripción generada automáticamente">
            <a:extLst>
              <a:ext uri="{FF2B5EF4-FFF2-40B4-BE49-F238E27FC236}">
                <a16:creationId xmlns:a16="http://schemas.microsoft.com/office/drawing/2014/main" id="{18F9EC84-4B4D-306F-A792-7BCAB259709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520" y="1419621"/>
            <a:ext cx="4509370" cy="2571750"/>
          </a:xfrm>
          <a:prstGeom prst="rect">
            <a:avLst/>
          </a:prstGeom>
        </p:spPr>
      </p:pic>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Tecniche</a:t>
            </a:r>
            <a:r>
              <a:rPr lang="es-ES" sz="1800" dirty="0"/>
              <a:t> di Digital Marketing</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4860032" y="1794124"/>
            <a:ext cx="3627534" cy="1930850"/>
          </a:xfrm>
          <a:prstGeom prst="rect">
            <a:avLst/>
          </a:prstGeom>
          <a:noFill/>
        </p:spPr>
        <p:txBody>
          <a:bodyPr wrap="square">
            <a:spAutoFit/>
          </a:bodyPr>
          <a:lstStyle/>
          <a:p>
            <a:pPr algn="just" latinLnBrk="0">
              <a:lnSpc>
                <a:spcPct val="150000"/>
              </a:lnSpc>
              <a:spcAft>
                <a:spcPts val="800"/>
              </a:spcAft>
            </a:pPr>
            <a:r>
              <a:rPr lang="en-GB"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SEO (Search Engine Optimization)</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tratta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ottimizzare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motori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ricerca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modo che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appaia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sulle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prime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pagine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motori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ricerca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Google,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migliorando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visibilità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del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web.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9450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Tecniche</a:t>
            </a:r>
            <a:r>
              <a:rPr lang="es-ES" sz="1800" dirty="0"/>
              <a:t> di Digital Marketing</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83568" y="1664355"/>
            <a:ext cx="5256584" cy="2484847"/>
          </a:xfrm>
          <a:prstGeom prst="rect">
            <a:avLst/>
          </a:prstGeom>
          <a:noFill/>
        </p:spPr>
        <p:txBody>
          <a:bodyPr wrap="square">
            <a:spAutoFit/>
          </a:bodyPr>
          <a:lstStyle/>
          <a:p>
            <a:pPr algn="just" latinLnBrk="0">
              <a:lnSpc>
                <a:spcPct val="150000"/>
              </a:lnSpc>
              <a:spcAft>
                <a:spcPts val="800"/>
              </a:spcAft>
            </a:pPr>
            <a:r>
              <a:rPr lang="en-GB"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SEM (Search Engine Marketing)</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Questa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tecnica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riferisce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agli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annunci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pubblicitari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pagamento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appaiono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sui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motori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ricerca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determinate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ricerche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parole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chiave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Viene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effettuato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tramite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Google Ads.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differenza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principale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SEO e SEM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in SEM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paga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apparire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sulle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prime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pagine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mentre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con SEO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migliora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proprio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posizionamento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organico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attraverso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tecniche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più</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complesse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legate alle parole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chiave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Icono&#10;&#10;Descripción generada automáticamente">
            <a:extLst>
              <a:ext uri="{FF2B5EF4-FFF2-40B4-BE49-F238E27FC236}">
                <a16:creationId xmlns:a16="http://schemas.microsoft.com/office/drawing/2014/main" id="{AF96BE7D-B49E-2DC0-ED99-7D96B7F70BA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16216" y="1719248"/>
            <a:ext cx="1594516" cy="1989956"/>
          </a:xfrm>
          <a:prstGeom prst="rect">
            <a:avLst/>
          </a:prstGeom>
        </p:spPr>
      </p:pic>
    </p:spTree>
    <p:extLst>
      <p:ext uri="{BB962C8B-B14F-4D97-AF65-F5344CB8AC3E}">
        <p14:creationId xmlns:p14="http://schemas.microsoft.com/office/powerpoint/2010/main" val="2292566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Tecniche</a:t>
            </a:r>
            <a:r>
              <a:rPr lang="es-ES" sz="1800" dirty="0"/>
              <a:t> di Digital Marketing</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755576" y="1851670"/>
            <a:ext cx="3528392" cy="1653851"/>
          </a:xfrm>
          <a:prstGeom prst="rect">
            <a:avLst/>
          </a:prstGeom>
          <a:noFill/>
        </p:spPr>
        <p:txBody>
          <a:bodyPr wrap="square">
            <a:spAutoFit/>
          </a:bodyPr>
          <a:lstStyle/>
          <a:p>
            <a:pPr algn="just" latinLnBrk="0">
              <a:lnSpc>
                <a:spcPct val="150000"/>
              </a:lnSpc>
              <a:spcAft>
                <a:spcPts val="800"/>
              </a:spcAft>
            </a:pP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Marketing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contenuti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Questa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tecnica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strategia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riguarda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creazione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contenuti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attirare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potenziali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attraverso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blog, video,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infografiche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ecc</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Imagen que contiene reloj, computadora, señal&#10;&#10;Descripción generada automáticamente">
            <a:extLst>
              <a:ext uri="{FF2B5EF4-FFF2-40B4-BE49-F238E27FC236}">
                <a16:creationId xmlns:a16="http://schemas.microsoft.com/office/drawing/2014/main" id="{6C5CDD44-DAE2-BE64-9998-43F7D867676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88024" y="1586091"/>
            <a:ext cx="3372541" cy="2244848"/>
          </a:xfrm>
          <a:prstGeom prst="rect">
            <a:avLst/>
          </a:prstGeom>
        </p:spPr>
      </p:pic>
    </p:spTree>
    <p:extLst>
      <p:ext uri="{BB962C8B-B14F-4D97-AF65-F5344CB8AC3E}">
        <p14:creationId xmlns:p14="http://schemas.microsoft.com/office/powerpoint/2010/main" val="480991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Tecniche</a:t>
            </a:r>
            <a:r>
              <a:rPr lang="es-ES" sz="1800" dirty="0"/>
              <a:t> di Digital Marketing</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827584" y="1851670"/>
            <a:ext cx="3240361" cy="1930850"/>
          </a:xfrm>
          <a:prstGeom prst="rect">
            <a:avLst/>
          </a:prstGeom>
          <a:noFill/>
        </p:spPr>
        <p:txBody>
          <a:bodyPr wrap="square">
            <a:spAutoFit/>
          </a:bodyPr>
          <a:lstStyle/>
          <a:p>
            <a:pPr algn="just" latinLnBrk="0">
              <a:lnSpc>
                <a:spcPct val="150000"/>
              </a:lnSpc>
              <a:spcAft>
                <a:spcPts val="800"/>
              </a:spcAft>
            </a:pPr>
            <a:r>
              <a:rPr lang="en-GB"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Social media marketing</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tratta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utilizzare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social media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attirare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destinazione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possibile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utilizzare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annunci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pubblicitari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pagamento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Interfaz de usuario gráfica, Aplicación, Icono&#10;&#10;Descripción generada automáticamente">
            <a:extLst>
              <a:ext uri="{FF2B5EF4-FFF2-40B4-BE49-F238E27FC236}">
                <a16:creationId xmlns:a16="http://schemas.microsoft.com/office/drawing/2014/main" id="{57C47884-C05C-A784-AD40-67EAA30F719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88024" y="1563638"/>
            <a:ext cx="3400147" cy="2103841"/>
          </a:xfrm>
          <a:prstGeom prst="rect">
            <a:avLst/>
          </a:prstGeom>
        </p:spPr>
      </p:pic>
    </p:spTree>
    <p:extLst>
      <p:ext uri="{BB962C8B-B14F-4D97-AF65-F5344CB8AC3E}">
        <p14:creationId xmlns:p14="http://schemas.microsoft.com/office/powerpoint/2010/main" val="4220336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Tecniche</a:t>
            </a:r>
            <a:r>
              <a:rPr lang="es-ES" sz="1800" dirty="0"/>
              <a:t> di Digital Marketing</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899592" y="1798878"/>
            <a:ext cx="3600400" cy="1930850"/>
          </a:xfrm>
          <a:prstGeom prst="rect">
            <a:avLst/>
          </a:prstGeom>
          <a:noFill/>
        </p:spPr>
        <p:txBody>
          <a:bodyPr wrap="square">
            <a:spAutoFit/>
          </a:bodyPr>
          <a:lstStyle/>
          <a:p>
            <a:pPr algn="just" latinLnBrk="0">
              <a:lnSpc>
                <a:spcPct val="150000"/>
              </a:lnSpc>
              <a:spcAft>
                <a:spcPts val="800"/>
              </a:spcAft>
            </a:pPr>
            <a:r>
              <a:rPr lang="en-GB"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Email marketing</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Attraverso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database di e-mail,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comunicazioni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vengono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inviate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destinazione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strumenti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questo, come Mailchimp (https://</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mailchimp.com</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Imagen 9" descr="Diagrama&#10;&#10;Descripción generada automáticamente">
            <a:extLst>
              <a:ext uri="{FF2B5EF4-FFF2-40B4-BE49-F238E27FC236}">
                <a16:creationId xmlns:a16="http://schemas.microsoft.com/office/drawing/2014/main" id="{C1839726-3032-6021-425C-1FBCCEC42BF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32040" y="1707654"/>
            <a:ext cx="3266901" cy="2069888"/>
          </a:xfrm>
          <a:prstGeom prst="rect">
            <a:avLst/>
          </a:prstGeom>
        </p:spPr>
      </p:pic>
    </p:spTree>
    <p:extLst>
      <p:ext uri="{BB962C8B-B14F-4D97-AF65-F5344CB8AC3E}">
        <p14:creationId xmlns:p14="http://schemas.microsoft.com/office/powerpoint/2010/main" val="2858948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sz="2800" dirty="0"/>
              <a:t>Quests</a:t>
            </a:r>
            <a:endParaRPr lang="ko-KR" altLang="en-US" sz="2800" dirty="0"/>
          </a:p>
        </p:txBody>
      </p:sp>
      <p:sp>
        <p:nvSpPr>
          <p:cNvPr id="3" name="Text Placeholder 2"/>
          <p:cNvSpPr>
            <a:spLocks noGrp="1"/>
          </p:cNvSpPr>
          <p:nvPr>
            <p:ph type="body" sz="quarter" idx="11"/>
          </p:nvPr>
        </p:nvSpPr>
        <p:spPr/>
        <p:txBody>
          <a:bodyPr/>
          <a:lstStyle/>
          <a:p>
            <a:pPr lvl="0"/>
            <a:r>
              <a:rPr lang="en-US" altLang="ko-KR" dirty="0"/>
              <a:t>Sulla base di </a:t>
            </a:r>
            <a:r>
              <a:rPr lang="en-US" altLang="ko-KR" dirty="0" err="1"/>
              <a:t>ciò</a:t>
            </a:r>
            <a:r>
              <a:rPr lang="en-US" altLang="ko-KR" dirty="0"/>
              <a:t> che </a:t>
            </a:r>
            <a:r>
              <a:rPr lang="en-US" altLang="ko-KR" dirty="0" err="1"/>
              <a:t>hai</a:t>
            </a:r>
            <a:r>
              <a:rPr lang="en-US" altLang="ko-KR" dirty="0"/>
              <a:t> </a:t>
            </a:r>
            <a:r>
              <a:rPr lang="en-US" altLang="ko-KR" dirty="0" err="1"/>
              <a:t>studiato</a:t>
            </a:r>
            <a:r>
              <a:rPr lang="en-US" altLang="ko-KR" dirty="0"/>
              <a:t> in </a:t>
            </a:r>
            <a:r>
              <a:rPr lang="en-US" altLang="ko-KR" dirty="0" err="1"/>
              <a:t>questa</a:t>
            </a:r>
            <a:r>
              <a:rPr lang="en-US" altLang="ko-KR" dirty="0"/>
              <a:t> </a:t>
            </a:r>
            <a:r>
              <a:rPr lang="en-US" altLang="ko-KR" dirty="0" err="1"/>
              <a:t>unità</a:t>
            </a:r>
            <a:r>
              <a:rPr lang="en-US" altLang="ko-KR" dirty="0"/>
              <a:t>, </a:t>
            </a:r>
            <a:r>
              <a:rPr lang="en-US" altLang="ko-KR" dirty="0" err="1"/>
              <a:t>puoi</a:t>
            </a:r>
            <a:r>
              <a:rPr lang="en-US" altLang="ko-KR" dirty="0"/>
              <a:t> </a:t>
            </a:r>
            <a:r>
              <a:rPr lang="en-US" altLang="ko-KR" dirty="0" err="1"/>
              <a:t>risolvere</a:t>
            </a:r>
            <a:r>
              <a:rPr lang="en-US" altLang="ko-KR" dirty="0"/>
              <a:t> </a:t>
            </a:r>
            <a:r>
              <a:rPr lang="en-US" altLang="ko-KR" dirty="0" err="1"/>
              <a:t>gli</a:t>
            </a:r>
            <a:r>
              <a:rPr lang="en-US" altLang="ko-KR" dirty="0"/>
              <a:t> </a:t>
            </a:r>
            <a:r>
              <a:rPr lang="en-US" altLang="ko-KR" dirty="0" err="1"/>
              <a:t>esercizi</a:t>
            </a:r>
            <a:r>
              <a:rPr lang="en-US" altLang="ko-KR" dirty="0"/>
              <a:t> </a:t>
            </a:r>
            <a:r>
              <a:rPr lang="en-US" altLang="ko-KR" dirty="0" err="1"/>
              <a:t>nelle</a:t>
            </a:r>
            <a:r>
              <a:rPr lang="en-US" altLang="ko-KR" dirty="0"/>
              <a:t> </a:t>
            </a:r>
            <a:r>
              <a:rPr lang="en-US" altLang="ko-KR" dirty="0" err="1"/>
              <a:t>seguenti</a:t>
            </a:r>
            <a:r>
              <a:rPr lang="en-US" altLang="ko-KR" dirty="0"/>
              <a:t> slides?</a:t>
            </a:r>
          </a:p>
        </p:txBody>
      </p:sp>
      <p:grpSp>
        <p:nvGrpSpPr>
          <p:cNvPr id="5" name="Group 4"/>
          <p:cNvGrpSpPr/>
          <p:nvPr/>
        </p:nvGrpSpPr>
        <p:grpSpPr>
          <a:xfrm>
            <a:off x="1758855" y="1399721"/>
            <a:ext cx="5642572" cy="2726588"/>
            <a:chOff x="1521716" y="1275606"/>
            <a:chExt cx="5642572" cy="2726588"/>
          </a:xfrm>
          <a:solidFill>
            <a:srgbClr val="87B5BA"/>
          </a:solidFill>
        </p:grpSpPr>
        <p:grpSp>
          <p:nvGrpSpPr>
            <p:cNvPr id="6" name="Group 5"/>
            <p:cNvGrpSpPr/>
            <p:nvPr/>
          </p:nvGrpSpPr>
          <p:grpSpPr>
            <a:xfrm>
              <a:off x="1521716" y="1596158"/>
              <a:ext cx="3168352" cy="2406036"/>
              <a:chOff x="1521716" y="1596158"/>
              <a:chExt cx="3168352" cy="2406036"/>
            </a:xfrm>
            <a:grpFill/>
          </p:grpSpPr>
          <p:grpSp>
            <p:nvGrpSpPr>
              <p:cNvPr id="12" name="Group 11"/>
              <p:cNvGrpSpPr/>
              <p:nvPr/>
            </p:nvGrpSpPr>
            <p:grpSpPr>
              <a:xfrm>
                <a:off x="1521716" y="1596158"/>
                <a:ext cx="3168352" cy="2406036"/>
                <a:chOff x="1691680" y="-1532706"/>
                <a:chExt cx="7101775" cy="5393065"/>
              </a:xfrm>
              <a:grpFill/>
            </p:grpSpPr>
            <p:sp>
              <p:nvSpPr>
                <p:cNvPr id="14" name="Donut 13"/>
                <p:cNvSpPr/>
                <p:nvPr/>
              </p:nvSpPr>
              <p:spPr>
                <a:xfrm>
                  <a:off x="1691680" y="-1532706"/>
                  <a:ext cx="4896544" cy="4896544"/>
                </a:xfrm>
                <a:prstGeom prst="donut">
                  <a:avLst>
                    <a:gd name="adj" fmla="val 1752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5" name="Right Arrow 14"/>
                <p:cNvSpPr/>
                <p:nvPr/>
              </p:nvSpPr>
              <p:spPr>
                <a:xfrm>
                  <a:off x="4355976" y="2009174"/>
                  <a:ext cx="4437479" cy="1851185"/>
                </a:xfrm>
                <a:prstGeom prst="rightArrow">
                  <a:avLst>
                    <a:gd name="adj1" fmla="val 45464"/>
                    <a:gd name="adj2"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sp>
            <p:nvSpPr>
              <p:cNvPr id="13" name="Oval 12"/>
              <p:cNvSpPr/>
              <p:nvPr/>
            </p:nvSpPr>
            <p:spPr>
              <a:xfrm>
                <a:off x="2263185" y="2337627"/>
                <a:ext cx="701581" cy="70158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grpSp>
          <p:nvGrpSpPr>
            <p:cNvPr id="7" name="Group 6"/>
            <p:cNvGrpSpPr/>
            <p:nvPr/>
          </p:nvGrpSpPr>
          <p:grpSpPr>
            <a:xfrm>
              <a:off x="3995936" y="1275606"/>
              <a:ext cx="3168352" cy="2406036"/>
              <a:chOff x="3851920" y="1401130"/>
              <a:chExt cx="3168352" cy="2406036"/>
            </a:xfrm>
            <a:grpFill/>
          </p:grpSpPr>
          <p:grpSp>
            <p:nvGrpSpPr>
              <p:cNvPr id="8" name="Group 7"/>
              <p:cNvGrpSpPr/>
              <p:nvPr/>
            </p:nvGrpSpPr>
            <p:grpSpPr>
              <a:xfrm rot="10800000">
                <a:off x="3851920" y="1401130"/>
                <a:ext cx="3168352" cy="2406036"/>
                <a:chOff x="1691680" y="-1532706"/>
                <a:chExt cx="7101775" cy="5393065"/>
              </a:xfrm>
              <a:grpFill/>
            </p:grpSpPr>
            <p:sp>
              <p:nvSpPr>
                <p:cNvPr id="10" name="Donut 9"/>
                <p:cNvSpPr/>
                <p:nvPr/>
              </p:nvSpPr>
              <p:spPr>
                <a:xfrm>
                  <a:off x="1691680" y="-1532706"/>
                  <a:ext cx="4896544" cy="4896544"/>
                </a:xfrm>
                <a:prstGeom prst="donut">
                  <a:avLst>
                    <a:gd name="adj" fmla="val 1752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1" name="Right Arrow 10"/>
                <p:cNvSpPr/>
                <p:nvPr/>
              </p:nvSpPr>
              <p:spPr>
                <a:xfrm>
                  <a:off x="4355976" y="2009174"/>
                  <a:ext cx="4437479" cy="1851185"/>
                </a:xfrm>
                <a:prstGeom prst="rightArrow">
                  <a:avLst>
                    <a:gd name="adj1" fmla="val 45464"/>
                    <a:gd name="adj2"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sp>
            <p:nvSpPr>
              <p:cNvPr id="9" name="Oval 8"/>
              <p:cNvSpPr/>
              <p:nvPr/>
            </p:nvSpPr>
            <p:spPr>
              <a:xfrm>
                <a:off x="5577220" y="2364114"/>
                <a:ext cx="701581" cy="70158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grpSp>
      <p:sp>
        <p:nvSpPr>
          <p:cNvPr id="16" name="Isosceles Triangle 15"/>
          <p:cNvSpPr/>
          <p:nvPr/>
        </p:nvSpPr>
        <p:spPr>
          <a:xfrm>
            <a:off x="4072185" y="2325122"/>
            <a:ext cx="1015912" cy="875786"/>
          </a:xfrm>
          <a:prstGeom prst="triangle">
            <a:avLst/>
          </a:prstGeom>
          <a:solidFill>
            <a:srgbClr val="F39E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7" name="Round Same Side Corner Rectangle 8"/>
          <p:cNvSpPr/>
          <p:nvPr/>
        </p:nvSpPr>
        <p:spPr>
          <a:xfrm>
            <a:off x="4414226" y="2721165"/>
            <a:ext cx="331830" cy="332339"/>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TextBox 24"/>
          <p:cNvSpPr txBox="1"/>
          <p:nvPr/>
        </p:nvSpPr>
        <p:spPr>
          <a:xfrm>
            <a:off x="4644008" y="1101973"/>
            <a:ext cx="4320480" cy="646331"/>
          </a:xfrm>
          <a:prstGeom prst="rect">
            <a:avLst/>
          </a:prstGeom>
          <a:noFill/>
        </p:spPr>
        <p:txBody>
          <a:bodyPr wrap="square" rtlCol="0">
            <a:spAutoFit/>
          </a:bodyPr>
          <a:lstStyle/>
          <a:p>
            <a:r>
              <a:rPr lang="en-US" altLang="ko-KR" sz="1200" dirty="0" err="1">
                <a:solidFill>
                  <a:schemeClr val="tx1">
                    <a:lumMod val="75000"/>
                    <a:lumOff val="25000"/>
                  </a:schemeClr>
                </a:solidFill>
                <a:cs typeface="Arial" pitchFamily="34" charset="0"/>
              </a:rPr>
              <a:t>Dovrai</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prendere</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decisioni</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su</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situazioni</a:t>
            </a:r>
            <a:r>
              <a:rPr lang="en-US" altLang="ko-KR" sz="1200" dirty="0">
                <a:solidFill>
                  <a:schemeClr val="tx1">
                    <a:lumMod val="75000"/>
                    <a:lumOff val="25000"/>
                  </a:schemeClr>
                </a:solidFill>
                <a:cs typeface="Arial" pitchFamily="34" charset="0"/>
              </a:rPr>
              <a:t> complicate in cui </a:t>
            </a:r>
            <a:r>
              <a:rPr lang="en-US" altLang="ko-KR" sz="1200" dirty="0" err="1">
                <a:solidFill>
                  <a:schemeClr val="tx1">
                    <a:lumMod val="75000"/>
                    <a:lumOff val="25000"/>
                  </a:schemeClr>
                </a:solidFill>
                <a:cs typeface="Arial" pitchFamily="34" charset="0"/>
              </a:rPr>
              <a:t>utilizzerai</a:t>
            </a:r>
            <a:r>
              <a:rPr lang="en-US" altLang="ko-KR" sz="1200" dirty="0">
                <a:solidFill>
                  <a:schemeClr val="tx1">
                    <a:lumMod val="75000"/>
                    <a:lumOff val="25000"/>
                  </a:schemeClr>
                </a:solidFill>
                <a:cs typeface="Arial" pitchFamily="34" charset="0"/>
              </a:rPr>
              <a:t> le </a:t>
            </a:r>
            <a:r>
              <a:rPr lang="en-US" altLang="ko-KR" sz="1200" dirty="0" err="1">
                <a:solidFill>
                  <a:schemeClr val="tx1">
                    <a:lumMod val="75000"/>
                    <a:lumOff val="25000"/>
                  </a:schemeClr>
                </a:solidFill>
                <a:cs typeface="Arial" pitchFamily="34" charset="0"/>
              </a:rPr>
              <a:t>conoscenze</a:t>
            </a:r>
            <a:r>
              <a:rPr lang="en-US" altLang="ko-KR" sz="1200" dirty="0">
                <a:solidFill>
                  <a:schemeClr val="tx1">
                    <a:lumMod val="75000"/>
                    <a:lumOff val="25000"/>
                  </a:schemeClr>
                </a:solidFill>
                <a:cs typeface="Arial" pitchFamily="34" charset="0"/>
              </a:rPr>
              <a:t> che </a:t>
            </a:r>
            <a:r>
              <a:rPr lang="en-US" altLang="ko-KR" sz="1200" dirty="0" err="1">
                <a:solidFill>
                  <a:schemeClr val="tx1">
                    <a:lumMod val="75000"/>
                    <a:lumOff val="25000"/>
                  </a:schemeClr>
                </a:solidFill>
                <a:cs typeface="Arial" pitchFamily="34" charset="0"/>
              </a:rPr>
              <a:t>hai</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acquisito</a:t>
            </a:r>
            <a:r>
              <a:rPr lang="en-US" altLang="ko-KR" sz="1200" dirty="0">
                <a:solidFill>
                  <a:schemeClr val="tx1">
                    <a:lumMod val="75000"/>
                    <a:lumOff val="25000"/>
                  </a:schemeClr>
                </a:solidFill>
                <a:cs typeface="Arial" pitchFamily="34" charset="0"/>
              </a:rPr>
              <a:t>.
</a:t>
            </a:r>
          </a:p>
        </p:txBody>
      </p:sp>
      <p:sp>
        <p:nvSpPr>
          <p:cNvPr id="26" name="TextBox 25"/>
          <p:cNvSpPr txBox="1"/>
          <p:nvPr/>
        </p:nvSpPr>
        <p:spPr>
          <a:xfrm>
            <a:off x="147441" y="3902665"/>
            <a:ext cx="4705766" cy="646331"/>
          </a:xfrm>
          <a:prstGeom prst="rect">
            <a:avLst/>
          </a:prstGeom>
          <a:noFill/>
        </p:spPr>
        <p:txBody>
          <a:bodyPr wrap="square" rtlCol="0">
            <a:spAutoFit/>
          </a:bodyPr>
          <a:lstStyle/>
          <a:p>
            <a:r>
              <a:rPr lang="en-US" altLang="ko-KR" sz="1200" dirty="0" err="1">
                <a:solidFill>
                  <a:schemeClr val="tx1">
                    <a:lumMod val="75000"/>
                    <a:lumOff val="25000"/>
                  </a:schemeClr>
                </a:solidFill>
                <a:cs typeface="Arial" pitchFamily="34" charset="0"/>
              </a:rPr>
              <a:t>Dovrai</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aprire</a:t>
            </a:r>
            <a:r>
              <a:rPr lang="en-US" altLang="ko-KR" sz="1200" dirty="0">
                <a:solidFill>
                  <a:schemeClr val="tx1">
                    <a:lumMod val="75000"/>
                    <a:lumOff val="25000"/>
                  </a:schemeClr>
                </a:solidFill>
                <a:cs typeface="Arial" pitchFamily="34" charset="0"/>
              </a:rPr>
              <a:t> la </a:t>
            </a:r>
            <a:r>
              <a:rPr lang="en-US" altLang="ko-KR" sz="1200" dirty="0" err="1">
                <a:solidFill>
                  <a:schemeClr val="tx1">
                    <a:lumMod val="75000"/>
                    <a:lumOff val="25000"/>
                  </a:schemeClr>
                </a:solidFill>
                <a:cs typeface="Arial" pitchFamily="34" charset="0"/>
              </a:rPr>
              <a:t>tua</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mente</a:t>
            </a:r>
            <a:r>
              <a:rPr lang="en-US" altLang="ko-KR" sz="1200" dirty="0">
                <a:solidFill>
                  <a:schemeClr val="tx1">
                    <a:lumMod val="75000"/>
                    <a:lumOff val="25000"/>
                  </a:schemeClr>
                </a:solidFill>
                <a:cs typeface="Arial" pitchFamily="34" charset="0"/>
              </a:rPr>
              <a:t> e </a:t>
            </a:r>
            <a:r>
              <a:rPr lang="en-US" altLang="ko-KR" sz="1200" dirty="0" err="1">
                <a:solidFill>
                  <a:schemeClr val="tx1">
                    <a:lumMod val="75000"/>
                    <a:lumOff val="25000"/>
                  </a:schemeClr>
                </a:solidFill>
                <a:cs typeface="Arial" pitchFamily="34" charset="0"/>
              </a:rPr>
              <a:t>pensare</a:t>
            </a:r>
            <a:r>
              <a:rPr lang="en-US" altLang="ko-KR" sz="1200" dirty="0">
                <a:solidFill>
                  <a:schemeClr val="tx1">
                    <a:lumMod val="75000"/>
                    <a:lumOff val="25000"/>
                  </a:schemeClr>
                </a:solidFill>
                <a:cs typeface="Arial" pitchFamily="34" charset="0"/>
              </a:rPr>
              <a:t> come se </a:t>
            </a:r>
            <a:r>
              <a:rPr lang="en-US" altLang="ko-KR" sz="1200" dirty="0" err="1">
                <a:solidFill>
                  <a:schemeClr val="tx1">
                    <a:lumMod val="75000"/>
                    <a:lumOff val="25000"/>
                  </a:schemeClr>
                </a:solidFill>
                <a:cs typeface="Arial" pitchFamily="34" charset="0"/>
              </a:rPr>
              <a:t>fossi</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davvero</a:t>
            </a:r>
            <a:r>
              <a:rPr lang="en-US" altLang="ko-KR" sz="1200" dirty="0">
                <a:solidFill>
                  <a:schemeClr val="tx1">
                    <a:lumMod val="75000"/>
                    <a:lumOff val="25000"/>
                  </a:schemeClr>
                </a:solidFill>
                <a:cs typeface="Arial" pitchFamily="34" charset="0"/>
              </a:rPr>
              <a:t> in </a:t>
            </a:r>
            <a:r>
              <a:rPr lang="en-US" altLang="ko-KR" sz="1200" dirty="0" err="1">
                <a:solidFill>
                  <a:schemeClr val="tx1">
                    <a:lumMod val="75000"/>
                    <a:lumOff val="25000"/>
                  </a:schemeClr>
                </a:solidFill>
                <a:cs typeface="Arial" pitchFamily="34" charset="0"/>
              </a:rPr>
              <a:t>quella</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situazione</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usando</a:t>
            </a:r>
            <a:r>
              <a:rPr lang="en-US" altLang="ko-KR" sz="1200" dirty="0">
                <a:solidFill>
                  <a:schemeClr val="tx1">
                    <a:lumMod val="75000"/>
                    <a:lumOff val="25000"/>
                  </a:schemeClr>
                </a:solidFill>
                <a:cs typeface="Arial" pitchFamily="34" charset="0"/>
              </a:rPr>
              <a:t> il </a:t>
            </a:r>
            <a:r>
              <a:rPr lang="en-US" altLang="ko-KR" sz="1200" dirty="0" err="1">
                <a:solidFill>
                  <a:schemeClr val="tx1">
                    <a:lumMod val="75000"/>
                    <a:lumOff val="25000"/>
                  </a:schemeClr>
                </a:solidFill>
                <a:cs typeface="Arial" pitchFamily="34" charset="0"/>
              </a:rPr>
              <a:t>tuo</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strumento</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migliore</a:t>
            </a:r>
            <a:r>
              <a:rPr lang="en-US" altLang="ko-KR" sz="1200" dirty="0">
                <a:solidFill>
                  <a:schemeClr val="tx1">
                    <a:lumMod val="75000"/>
                    <a:lumOff val="25000"/>
                  </a:schemeClr>
                </a:solidFill>
                <a:cs typeface="Arial" pitchFamily="34" charset="0"/>
              </a:rPr>
              <a:t>: il </a:t>
            </a:r>
            <a:r>
              <a:rPr lang="en-US" altLang="ko-KR" sz="1200" dirty="0" err="1">
                <a:solidFill>
                  <a:schemeClr val="tx1">
                    <a:lumMod val="75000"/>
                    <a:lumOff val="25000"/>
                  </a:schemeClr>
                </a:solidFill>
                <a:cs typeface="Arial" pitchFamily="34" charset="0"/>
              </a:rPr>
              <a:t>tuo</a:t>
            </a:r>
            <a:r>
              <a:rPr lang="en-US" altLang="ko-KR" sz="1200" dirty="0">
                <a:solidFill>
                  <a:schemeClr val="tx1">
                    <a:lumMod val="75000"/>
                    <a:lumOff val="25000"/>
                  </a:schemeClr>
                </a:solidFill>
                <a:cs typeface="Arial" pitchFamily="34" charset="0"/>
              </a:rPr>
              <a:t> </a:t>
            </a:r>
            <a:r>
              <a:rPr lang="en-US" altLang="ko-KR" sz="1200" dirty="0" err="1">
                <a:solidFill>
                  <a:schemeClr val="tx1">
                    <a:lumMod val="75000"/>
                    <a:lumOff val="25000"/>
                  </a:schemeClr>
                </a:solidFill>
                <a:cs typeface="Arial" pitchFamily="34" charset="0"/>
              </a:rPr>
              <a:t>cervello</a:t>
            </a:r>
            <a:r>
              <a:rPr lang="en-US" altLang="ko-KR" sz="1200" dirty="0">
                <a:solidFill>
                  <a:schemeClr val="tx1">
                    <a:lumMod val="75000"/>
                    <a:lumOff val="25000"/>
                  </a:schemeClr>
                </a:solidFill>
                <a:cs typeface="Arial" pitchFamily="34" charset="0"/>
              </a:rPr>
              <a:t>.
</a:t>
            </a:r>
          </a:p>
        </p:txBody>
      </p:sp>
      <p:sp>
        <p:nvSpPr>
          <p:cNvPr id="27" name="TextBox 26"/>
          <p:cNvSpPr txBox="1"/>
          <p:nvPr/>
        </p:nvSpPr>
        <p:spPr>
          <a:xfrm>
            <a:off x="2144843" y="3574869"/>
            <a:ext cx="2336966" cy="461665"/>
          </a:xfrm>
          <a:prstGeom prst="rect">
            <a:avLst/>
          </a:prstGeom>
          <a:noFill/>
        </p:spPr>
        <p:txBody>
          <a:bodyPr wrap="square" rtlCol="0">
            <a:spAutoFit/>
          </a:bodyPr>
          <a:lstStyle/>
          <a:p>
            <a:pPr algn="r"/>
            <a:r>
              <a:rPr lang="en-US" altLang="ko-KR" sz="1200" b="1" dirty="0" err="1">
                <a:solidFill>
                  <a:schemeClr val="bg1"/>
                </a:solidFill>
                <a:cs typeface="Arial" pitchFamily="34" charset="0"/>
              </a:rPr>
              <a:t>Espandi</a:t>
            </a:r>
            <a:r>
              <a:rPr lang="en-US" altLang="ko-KR" sz="1200" b="1" dirty="0">
                <a:solidFill>
                  <a:schemeClr val="bg1"/>
                </a:solidFill>
                <a:cs typeface="Arial" pitchFamily="34" charset="0"/>
              </a:rPr>
              <a:t> il </a:t>
            </a:r>
            <a:r>
              <a:rPr lang="en-US" altLang="ko-KR" sz="1200" b="1" dirty="0" err="1">
                <a:solidFill>
                  <a:schemeClr val="bg1"/>
                </a:solidFill>
                <a:cs typeface="Arial" pitchFamily="34" charset="0"/>
              </a:rPr>
              <a:t>tuo</a:t>
            </a:r>
            <a:r>
              <a:rPr lang="en-US" altLang="ko-KR" sz="1200" b="1" dirty="0">
                <a:solidFill>
                  <a:schemeClr val="bg1"/>
                </a:solidFill>
                <a:cs typeface="Arial" pitchFamily="34" charset="0"/>
              </a:rPr>
              <a:t> </a:t>
            </a:r>
            <a:r>
              <a:rPr lang="en-US" altLang="ko-KR" sz="1200" b="1" dirty="0" err="1">
                <a:solidFill>
                  <a:schemeClr val="bg1"/>
                </a:solidFill>
                <a:cs typeface="Arial" pitchFamily="34" charset="0"/>
              </a:rPr>
              <a:t>pensiero</a:t>
            </a:r>
            <a:r>
              <a:rPr lang="en-US" altLang="ko-KR" sz="1200" b="1" dirty="0">
                <a:solidFill>
                  <a:schemeClr val="bg1"/>
                </a:solidFill>
                <a:cs typeface="Arial" pitchFamily="34" charset="0"/>
              </a:rPr>
              <a:t>
</a:t>
            </a:r>
            <a:endParaRPr lang="ko-KR" altLang="en-US" sz="1200" b="1" dirty="0">
              <a:solidFill>
                <a:schemeClr val="bg1"/>
              </a:solidFill>
              <a:cs typeface="Arial" pitchFamily="34" charset="0"/>
            </a:endParaRPr>
          </a:p>
        </p:txBody>
      </p:sp>
      <p:sp>
        <p:nvSpPr>
          <p:cNvPr id="28" name="TextBox 27"/>
          <p:cNvSpPr txBox="1"/>
          <p:nvPr/>
        </p:nvSpPr>
        <p:spPr>
          <a:xfrm>
            <a:off x="4669945" y="1674160"/>
            <a:ext cx="2336966" cy="461665"/>
          </a:xfrm>
          <a:prstGeom prst="rect">
            <a:avLst/>
          </a:prstGeom>
          <a:noFill/>
        </p:spPr>
        <p:txBody>
          <a:bodyPr wrap="square" rtlCol="0">
            <a:spAutoFit/>
          </a:bodyPr>
          <a:lstStyle/>
          <a:p>
            <a:r>
              <a:rPr lang="en-US" altLang="ko-KR" sz="1200" b="1" dirty="0" err="1">
                <a:solidFill>
                  <a:schemeClr val="bg1"/>
                </a:solidFill>
                <a:cs typeface="Arial" pitchFamily="34" charset="0"/>
              </a:rPr>
              <a:t>Prendere</a:t>
            </a:r>
            <a:r>
              <a:rPr lang="en-US" altLang="ko-KR" sz="1200" b="1" dirty="0">
                <a:solidFill>
                  <a:schemeClr val="bg1"/>
                </a:solidFill>
                <a:cs typeface="Arial" pitchFamily="34" charset="0"/>
              </a:rPr>
              <a:t> </a:t>
            </a:r>
            <a:r>
              <a:rPr lang="en-US" altLang="ko-KR" sz="1200" b="1" dirty="0" err="1">
                <a:solidFill>
                  <a:schemeClr val="bg1"/>
                </a:solidFill>
                <a:cs typeface="Arial" pitchFamily="34" charset="0"/>
              </a:rPr>
              <a:t>decisioni</a:t>
            </a:r>
            <a:r>
              <a:rPr lang="en-US" altLang="ko-KR" sz="1200" b="1" dirty="0">
                <a:solidFill>
                  <a:schemeClr val="bg1"/>
                </a:solidFill>
                <a:cs typeface="Arial" pitchFamily="34" charset="0"/>
              </a:rPr>
              <a:t>
</a:t>
            </a:r>
            <a:endParaRPr lang="ko-KR" altLang="en-US" sz="1200" b="1" dirty="0">
              <a:solidFill>
                <a:schemeClr val="bg1"/>
              </a:solidFill>
              <a:cs typeface="Arial" pitchFamily="34" charset="0"/>
            </a:endParaRPr>
          </a:p>
        </p:txBody>
      </p:sp>
    </p:spTree>
    <p:extLst>
      <p:ext uri="{BB962C8B-B14F-4D97-AF65-F5344CB8AC3E}">
        <p14:creationId xmlns:p14="http://schemas.microsoft.com/office/powerpoint/2010/main" val="188476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1: Prima di iniziare: Analisi SWOT</a:t>
            </a:r>
          </a:p>
        </p:txBody>
      </p:sp>
      <p:sp>
        <p:nvSpPr>
          <p:cNvPr id="18" name="Rectangle 1">
            <a:extLst>
              <a:ext uri="{FF2B5EF4-FFF2-40B4-BE49-F238E27FC236}">
                <a16:creationId xmlns:a16="http://schemas.microsoft.com/office/drawing/2014/main" id="{A53FAEA7-C47A-B133-DF94-DC09E55CAB1F}"/>
              </a:ext>
            </a:extLst>
          </p:cNvPr>
          <p:cNvSpPr/>
          <p:nvPr/>
        </p:nvSpPr>
        <p:spPr>
          <a:xfrm>
            <a:off x="832752" y="1629993"/>
            <a:ext cx="7364555" cy="262796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un’imprenditorialità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molto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importante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conoscere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del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ambiente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opportunità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disponibili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minacce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costituiscono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potenziali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pericoli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nonché</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caratteristiche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debolezze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forza. 
Ci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diverse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vengono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effettuate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nel</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campo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dell’imprenditorialità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PESTEL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politica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economica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sociale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tecnologica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ambientale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legale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SWOT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forza,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debolezza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opportunità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minacce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competitiva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delle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5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forze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Porter,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modello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Canvas ...
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questa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occasione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concentreremo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sull'analisi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SWOT, una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delle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più</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complete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conosciute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semplicità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utilità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ko-KR" altLang="en-US" sz="1200" dirty="0">
              <a:solidFill>
                <a:schemeClr val="tx1">
                  <a:lumMod val="75000"/>
                  <a:lumOff val="25000"/>
                </a:schemeClr>
              </a:solidFill>
            </a:endParaRPr>
          </a:p>
        </p:txBody>
      </p:sp>
      <p:sp>
        <p:nvSpPr>
          <p:cNvPr id="9" name="Oval 35">
            <a:extLst>
              <a:ext uri="{FF2B5EF4-FFF2-40B4-BE49-F238E27FC236}">
                <a16:creationId xmlns:a16="http://schemas.microsoft.com/office/drawing/2014/main" id="{B436F422-2D1F-4575-85EC-8666E4819862}"/>
              </a:ext>
            </a:extLst>
          </p:cNvPr>
          <p:cNvSpPr/>
          <p:nvPr/>
        </p:nvSpPr>
        <p:spPr>
          <a:xfrm>
            <a:off x="625043" y="885541"/>
            <a:ext cx="346557" cy="4425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1007603" y="1023368"/>
            <a:ext cx="4716525" cy="282799"/>
          </a:xfrm>
        </p:spPr>
        <p:txBody>
          <a:bodyPr/>
          <a:lstStyle/>
          <a:p>
            <a:pPr lvl="0" algn="l"/>
            <a:r>
              <a:rPr lang="en-US" altLang="ko-KR" sz="1800" b="1" dirty="0" err="1"/>
              <a:t>Introduzione</a:t>
            </a:r>
            <a:r>
              <a:rPr lang="en-US" altLang="ko-KR" sz="1800" b="1" dirty="0"/>
              <a:t>: di </a:t>
            </a:r>
            <a:r>
              <a:rPr lang="en-US" altLang="ko-KR" sz="1800" b="1" dirty="0" err="1"/>
              <a:t>cosa</a:t>
            </a:r>
            <a:r>
              <a:rPr lang="en-US" altLang="ko-KR" sz="1800" b="1" dirty="0"/>
              <a:t> </a:t>
            </a:r>
            <a:r>
              <a:rPr lang="en-US" altLang="ko-KR" sz="1800" b="1" dirty="0" err="1"/>
              <a:t>si</a:t>
            </a:r>
            <a:r>
              <a:rPr lang="en-US" altLang="ko-KR" sz="1800" b="1" dirty="0"/>
              <a:t> </a:t>
            </a:r>
            <a:r>
              <a:rPr lang="en-US" altLang="ko-KR" sz="1800" b="1" dirty="0" err="1"/>
              <a:t>tratta</a:t>
            </a:r>
            <a:r>
              <a:rPr lang="en-US" altLang="ko-KR" sz="1800" b="1" dirty="0"/>
              <a:t>?</a:t>
            </a:r>
          </a:p>
        </p:txBody>
      </p:sp>
    </p:spTree>
    <p:extLst>
      <p:ext uri="{BB962C8B-B14F-4D97-AF65-F5344CB8AC3E}">
        <p14:creationId xmlns:p14="http://schemas.microsoft.com/office/powerpoint/2010/main" val="2877731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Definizione</a:t>
            </a:r>
            <a:endParaRPr lang="es-ES" sz="1800" dirty="0"/>
          </a:p>
        </p:txBody>
      </p:sp>
      <p:sp>
        <p:nvSpPr>
          <p:cNvPr id="4" name="TextBox 15">
            <a:extLst>
              <a:ext uri="{FF2B5EF4-FFF2-40B4-BE49-F238E27FC236}">
                <a16:creationId xmlns:a16="http://schemas.microsoft.com/office/drawing/2014/main" id="{A4EC8DF6-3118-6A03-CDDF-70A85F135774}"/>
              </a:ext>
            </a:extLst>
          </p:cNvPr>
          <p:cNvSpPr txBox="1"/>
          <p:nvPr/>
        </p:nvSpPr>
        <p:spPr>
          <a:xfrm>
            <a:off x="4932040" y="1875747"/>
            <a:ext cx="3528392" cy="1828321"/>
          </a:xfrm>
          <a:prstGeom prst="rect">
            <a:avLst/>
          </a:prstGeom>
          <a:noFill/>
        </p:spPr>
        <p:txBody>
          <a:bodyPr wrap="square" rtlCol="0">
            <a:spAutoFit/>
          </a:bodyPr>
          <a:lstStyle/>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 termini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semplici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l’imprenditorialità</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consiste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nella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creazione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un business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vende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Internet, senza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necessità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spazio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fisico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clienti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descr="Diagrama, Icono&#10;&#10;Descripción generada automáticamente">
            <a:extLst>
              <a:ext uri="{FF2B5EF4-FFF2-40B4-BE49-F238E27FC236}">
                <a16:creationId xmlns:a16="http://schemas.microsoft.com/office/drawing/2014/main" id="{63C73EB1-8380-1091-EBDC-8F4609CFACC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3530" y="1419622"/>
            <a:ext cx="3668470" cy="2676837"/>
          </a:xfrm>
          <a:prstGeom prst="rect">
            <a:avLst/>
          </a:prstGeom>
        </p:spPr>
      </p:pic>
    </p:spTree>
    <p:extLst>
      <p:ext uri="{BB962C8B-B14F-4D97-AF65-F5344CB8AC3E}">
        <p14:creationId xmlns:p14="http://schemas.microsoft.com/office/powerpoint/2010/main" val="2564655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1: Prima di iniziare: Analisi SWOT</a:t>
            </a:r>
          </a:p>
        </p:txBody>
      </p:sp>
      <p:sp>
        <p:nvSpPr>
          <p:cNvPr id="20" name="Rectangle 1">
            <a:extLst>
              <a:ext uri="{FF2B5EF4-FFF2-40B4-BE49-F238E27FC236}">
                <a16:creationId xmlns:a16="http://schemas.microsoft.com/office/drawing/2014/main" id="{E2898E80-ABB0-ED4E-BAEF-CF41C6CF455C}"/>
              </a:ext>
            </a:extLst>
          </p:cNvPr>
          <p:cNvSpPr/>
          <p:nvPr/>
        </p:nvSpPr>
        <p:spPr>
          <a:xfrm>
            <a:off x="1789822" y="1567345"/>
            <a:ext cx="5564355" cy="2296281"/>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questa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occasione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dovrai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elaborare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Analisi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SWOT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Punti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forza,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Punti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debolezza</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Opportunità</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Minacce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applicato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un’idea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imprenditoriale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Dovresti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prendere</a:t>
            </a:r>
            <a:r>
              <a:rPr lang="en-GB" sz="1200" dirty="0">
                <a:solidFill>
                  <a:schemeClr val="tx1">
                    <a:lumMod val="75000"/>
                    <a:lumOff val="25000"/>
                  </a:schemeClr>
                </a:solidFill>
                <a:latin typeface="Arial" panose="020B0604020202020204" pitchFamily="34" charset="0"/>
                <a:ea typeface="Calibri" panose="020F0502020204030204" pitchFamily="34" charset="0"/>
              </a:rPr>
              <a:t> in </a:t>
            </a:r>
            <a:r>
              <a:rPr lang="en-GB" sz="1200" dirty="0" err="1">
                <a:solidFill>
                  <a:schemeClr val="tx1">
                    <a:lumMod val="75000"/>
                    <a:lumOff val="25000"/>
                  </a:schemeClr>
                </a:solidFill>
                <a:latin typeface="Arial" panose="020B0604020202020204" pitchFamily="34" charset="0"/>
                <a:ea typeface="Calibri" panose="020F0502020204030204" pitchFamily="34" charset="0"/>
              </a:rPr>
              <a:t>considerazione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che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l’analisi</a:t>
            </a:r>
            <a:r>
              <a:rPr lang="en-GB" sz="1200" dirty="0">
                <a:solidFill>
                  <a:schemeClr val="tx1">
                    <a:lumMod val="75000"/>
                    <a:lumOff val="25000"/>
                  </a:schemeClr>
                </a:solidFill>
                <a:latin typeface="Arial" panose="020B0604020202020204" pitchFamily="34" charset="0"/>
                <a:ea typeface="Calibri" panose="020F0502020204030204" pitchFamily="34" charset="0"/>
              </a:rPr>
              <a:t> è divisa in una </a:t>
            </a:r>
            <a:r>
              <a:rPr lang="en-GB" sz="1200" dirty="0" err="1">
                <a:solidFill>
                  <a:schemeClr val="tx1">
                    <a:lumMod val="75000"/>
                    <a:lumOff val="25000"/>
                  </a:schemeClr>
                </a:solidFill>
                <a:latin typeface="Arial" panose="020B0604020202020204" pitchFamily="34" charset="0"/>
                <a:ea typeface="Calibri" panose="020F0502020204030204" pitchFamily="34" charset="0"/>
              </a:rPr>
              <a:t>parte</a:t>
            </a:r>
            <a:r>
              <a:rPr lang="en-GB" sz="1200" dirty="0">
                <a:solidFill>
                  <a:schemeClr val="tx1">
                    <a:lumMod val="75000"/>
                    <a:lumOff val="25000"/>
                  </a:schemeClr>
                </a:solidFill>
                <a:latin typeface="Arial" panose="020B0604020202020204" pitchFamily="34" charset="0"/>
                <a:ea typeface="Calibri" panose="020F0502020204030204" pitchFamily="34" charset="0"/>
              </a:rPr>
              <a:t> interna (</a:t>
            </a:r>
            <a:r>
              <a:rPr lang="en-GB" sz="1200" dirty="0" err="1">
                <a:solidFill>
                  <a:schemeClr val="tx1">
                    <a:lumMod val="75000"/>
                    <a:lumOff val="25000"/>
                  </a:schemeClr>
                </a:solidFill>
                <a:latin typeface="Arial" panose="020B0604020202020204" pitchFamily="34" charset="0"/>
                <a:ea typeface="Calibri" panose="020F0502020204030204" pitchFamily="34" charset="0"/>
              </a:rPr>
              <a:t>Punti</a:t>
            </a:r>
            <a:r>
              <a:rPr lang="en-GB" sz="1200" dirty="0">
                <a:solidFill>
                  <a:schemeClr val="tx1">
                    <a:lumMod val="75000"/>
                    <a:lumOff val="25000"/>
                  </a:schemeClr>
                </a:solidFill>
                <a:latin typeface="Arial" panose="020B0604020202020204" pitchFamily="34" charset="0"/>
                <a:ea typeface="Calibri" panose="020F0502020204030204" pitchFamily="34" charset="0"/>
              </a:rPr>
              <a:t> di forza e di </a:t>
            </a:r>
            <a:r>
              <a:rPr lang="en-GB" sz="1200" dirty="0" err="1">
                <a:solidFill>
                  <a:schemeClr val="tx1">
                    <a:lumMod val="75000"/>
                    <a:lumOff val="25000"/>
                  </a:schemeClr>
                </a:solidFill>
                <a:latin typeface="Arial" panose="020B0604020202020204" pitchFamily="34" charset="0"/>
                <a:ea typeface="Calibri" panose="020F0502020204030204" pitchFamily="34" charset="0"/>
              </a:rPr>
              <a:t>debolezza</a:t>
            </a:r>
            <a:r>
              <a:rPr lang="en-GB" sz="1200" dirty="0">
                <a:solidFill>
                  <a:schemeClr val="tx1">
                    <a:lumMod val="75000"/>
                    <a:lumOff val="25000"/>
                  </a:schemeClr>
                </a:solidFill>
                <a:latin typeface="Arial" panose="020B0604020202020204" pitchFamily="34" charset="0"/>
                <a:ea typeface="Calibri" panose="020F0502020204030204" pitchFamily="34" charset="0"/>
              </a:rPr>
              <a:t>) e una </a:t>
            </a:r>
            <a:r>
              <a:rPr lang="en-GB" sz="1200" dirty="0" err="1">
                <a:solidFill>
                  <a:schemeClr val="tx1">
                    <a:lumMod val="75000"/>
                    <a:lumOff val="25000"/>
                  </a:schemeClr>
                </a:solidFill>
                <a:latin typeface="Arial" panose="020B0604020202020204" pitchFamily="34" charset="0"/>
                <a:ea typeface="Calibri" panose="020F0502020204030204" pitchFamily="34" charset="0"/>
              </a:rPr>
              <a:t>parte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esterna</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Opportunità</a:t>
            </a:r>
            <a:r>
              <a:rPr lang="en-GB" sz="1200" dirty="0">
                <a:solidFill>
                  <a:schemeClr val="tx1">
                    <a:lumMod val="75000"/>
                    <a:lumOff val="25000"/>
                  </a:schemeClr>
                </a:solidFill>
                <a:latin typeface="Arial" panose="020B0604020202020204" pitchFamily="34" charset="0"/>
                <a:ea typeface="Calibri" panose="020F0502020204030204" pitchFamily="34"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rPr>
              <a:t>minacce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quindi</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avrai</a:t>
            </a:r>
            <a:r>
              <a:rPr lang="en-GB" sz="1200" dirty="0">
                <a:solidFill>
                  <a:schemeClr val="tx1">
                    <a:lumMod val="75000"/>
                    <a:lumOff val="25000"/>
                  </a:schemeClr>
                </a:solidFill>
                <a:latin typeface="Arial" panose="020B0604020202020204" pitchFamily="34" charset="0"/>
                <a:ea typeface="Calibri" panose="020F0502020204030204" pitchFamily="34" charset="0"/>
              </a:rPr>
              <a:t> solo il </a:t>
            </a:r>
            <a:r>
              <a:rPr lang="en-GB" sz="1200" dirty="0" err="1">
                <a:solidFill>
                  <a:schemeClr val="tx1">
                    <a:lumMod val="75000"/>
                    <a:lumOff val="25000"/>
                  </a:schemeClr>
                </a:solidFill>
                <a:latin typeface="Arial" panose="020B0604020202020204" pitchFamily="34" charset="0"/>
                <a:ea typeface="Calibri" panose="020F0502020204030204" pitchFamily="34" charset="0"/>
              </a:rPr>
              <a:t>controllo</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sulle</a:t>
            </a:r>
            <a:r>
              <a:rPr lang="en-GB" sz="1200" dirty="0">
                <a:solidFill>
                  <a:schemeClr val="tx1">
                    <a:lumMod val="75000"/>
                    <a:lumOff val="25000"/>
                  </a:schemeClr>
                </a:solidFill>
                <a:latin typeface="Arial" panose="020B0604020202020204" pitchFamily="34" charset="0"/>
                <a:ea typeface="Calibri" panose="020F0502020204030204" pitchFamily="34"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rPr>
              <a:t>variabili</a:t>
            </a:r>
            <a:r>
              <a:rPr lang="en-GB" sz="1200" dirty="0">
                <a:solidFill>
                  <a:schemeClr val="tx1">
                    <a:lumMod val="75000"/>
                    <a:lumOff val="25000"/>
                  </a:schemeClr>
                </a:solidFill>
                <a:latin typeface="Arial" panose="020B0604020202020204" pitchFamily="34" charset="0"/>
                <a:ea typeface="Calibri" panose="020F0502020204030204" pitchFamily="34" charset="0"/>
              </a:rPr>
              <a:t> interne.
</a:t>
            </a:r>
            <a:endParaRPr lang="ko-KR" altLang="en-US" sz="1200" dirty="0">
              <a:solidFill>
                <a:schemeClr val="tx1">
                  <a:lumMod val="75000"/>
                  <a:lumOff val="25000"/>
                </a:schemeClr>
              </a:solidFill>
            </a:endParaRPr>
          </a:p>
        </p:txBody>
      </p:sp>
      <p:sp>
        <p:nvSpPr>
          <p:cNvPr id="5" name="Donut 24">
            <a:extLst>
              <a:ext uri="{FF2B5EF4-FFF2-40B4-BE49-F238E27FC236}">
                <a16:creationId xmlns:a16="http://schemas.microsoft.com/office/drawing/2014/main" id="{5A9376DB-6835-275C-67FD-6C8DEA99CDB8}"/>
              </a:ext>
            </a:extLst>
          </p:cNvPr>
          <p:cNvSpPr/>
          <p:nvPr/>
        </p:nvSpPr>
        <p:spPr>
          <a:xfrm>
            <a:off x="755576" y="993832"/>
            <a:ext cx="346557" cy="341870"/>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2" name="Text Placeholder 2">
            <a:extLst>
              <a:ext uri="{FF2B5EF4-FFF2-40B4-BE49-F238E27FC236}">
                <a16:creationId xmlns:a16="http://schemas.microsoft.com/office/drawing/2014/main" id="{1A37034C-9C5E-BF37-0D30-C6678F759D63}"/>
              </a:ext>
            </a:extLst>
          </p:cNvPr>
          <p:cNvSpPr txBox="1">
            <a:spLocks/>
          </p:cNvSpPr>
          <p:nvPr/>
        </p:nvSpPr>
        <p:spPr>
          <a:xfrm>
            <a:off x="1102133" y="993832"/>
            <a:ext cx="4045931" cy="341870"/>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sz="1800" b="1" dirty="0"/>
              <a:t>Task: In </a:t>
            </a:r>
            <a:r>
              <a:rPr lang="en-US" altLang="ko-KR" sz="1800" b="1" dirty="0" err="1"/>
              <a:t>cosa</a:t>
            </a:r>
            <a:r>
              <a:rPr lang="en-US" altLang="ko-KR" sz="1800" b="1" dirty="0"/>
              <a:t> </a:t>
            </a:r>
            <a:r>
              <a:rPr lang="en-US" altLang="ko-KR" sz="1800" b="1" dirty="0" err="1"/>
              <a:t>consiste</a:t>
            </a:r>
            <a:r>
              <a:rPr lang="en-US" altLang="ko-KR" sz="1800" b="1" dirty="0"/>
              <a:t> </a:t>
            </a:r>
            <a:r>
              <a:rPr lang="en-US" altLang="ko-KR" sz="1800" b="1" dirty="0" err="1"/>
              <a:t>l’attività</a:t>
            </a:r>
            <a:r>
              <a:rPr lang="en-US" altLang="ko-KR" sz="1800" b="1" dirty="0"/>
              <a:t>?</a:t>
            </a:r>
          </a:p>
        </p:txBody>
      </p:sp>
    </p:spTree>
    <p:extLst>
      <p:ext uri="{BB962C8B-B14F-4D97-AF65-F5344CB8AC3E}">
        <p14:creationId xmlns:p14="http://schemas.microsoft.com/office/powerpoint/2010/main" val="2514567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1: Prima di iniziare: Analisi SWOT</a:t>
            </a:r>
          </a:p>
        </p:txBody>
      </p:sp>
      <p:sp>
        <p:nvSpPr>
          <p:cNvPr id="7" name="Oval 21">
            <a:extLst>
              <a:ext uri="{FF2B5EF4-FFF2-40B4-BE49-F238E27FC236}">
                <a16:creationId xmlns:a16="http://schemas.microsoft.com/office/drawing/2014/main" id="{5798E195-FE25-5B5E-E976-49B9C74D6089}"/>
              </a:ext>
            </a:extLst>
          </p:cNvPr>
          <p:cNvSpPr>
            <a:spLocks noChangeAspect="1"/>
          </p:cNvSpPr>
          <p:nvPr/>
        </p:nvSpPr>
        <p:spPr>
          <a:xfrm>
            <a:off x="564699" y="754350"/>
            <a:ext cx="334893" cy="337690"/>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8" name="Rectangle 1">
            <a:extLst>
              <a:ext uri="{FF2B5EF4-FFF2-40B4-BE49-F238E27FC236}">
                <a16:creationId xmlns:a16="http://schemas.microsoft.com/office/drawing/2014/main" id="{A53FAEA7-C47A-B133-DF94-DC09E55CAB1F}"/>
              </a:ext>
            </a:extLst>
          </p:cNvPr>
          <p:cNvSpPr/>
          <p:nvPr/>
        </p:nvSpPr>
        <p:spPr>
          <a:xfrm>
            <a:off x="476545" y="1320631"/>
            <a:ext cx="8190910" cy="3068519"/>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Inizia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pensare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alle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caratteristiche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 quelle del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ambiente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prendi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nota di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tutte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Ora,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inizia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classificandoli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punti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deboli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minacce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punti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forza e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opportunità</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Esempi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punti</a:t>
            </a:r>
            <a:r>
              <a:rPr lang="en-GB" sz="11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forza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potrebbe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essere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alto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livello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conoscenza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del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settore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aziendale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buona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capacità</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produttiva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esperienza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con i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canali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promozione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distribuzione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Contesto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finanziario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l'investimento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iniziale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quanto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riguarda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1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punti</a:t>
            </a:r>
            <a:r>
              <a:rPr lang="en-GB" sz="11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deboli</a:t>
            </a:r>
            <a:r>
              <a:rPr lang="en-GB" sz="11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alcuni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esempi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basso budget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iniziale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pochi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strumenti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disponibili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poca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esperienza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con i media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1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opportunità</a:t>
            </a:r>
            <a:r>
              <a:rPr lang="en-GB" sz="11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mercato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crescita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fornitori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accessibili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materie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prime a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prezzi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bassi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bassa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concorrenza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nel</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settore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possibilità</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creare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una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grande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comunità</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online per la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visibilità</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del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per le </a:t>
            </a:r>
            <a:r>
              <a:rPr lang="en-GB" sz="11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minacce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alta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concorrenza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nel</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settore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barriere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all’ingresso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potenziali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clienti</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con un basso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profilo</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IT-savvy;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legislazione</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1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complicata</a:t>
            </a:r>
            <a:r>
              <a:rPr lang="en-GB" sz="11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806041"/>
            <a:ext cx="4536504" cy="282799"/>
          </a:xfrm>
        </p:spPr>
        <p:txBody>
          <a:bodyPr/>
          <a:lstStyle/>
          <a:p>
            <a:pPr lvl="0" algn="l"/>
            <a:r>
              <a:rPr lang="en-US" altLang="ko-KR" sz="1800" b="1" dirty="0" err="1"/>
              <a:t>Processo</a:t>
            </a:r>
            <a:r>
              <a:rPr lang="en-US" altLang="ko-KR" sz="1800" b="1" dirty="0"/>
              <a:t>: Cosa </a:t>
            </a:r>
            <a:r>
              <a:rPr lang="en-US" altLang="ko-KR" sz="1800" b="1" dirty="0" err="1"/>
              <a:t>farò</a:t>
            </a:r>
            <a:r>
              <a:rPr lang="en-US" altLang="ko-KR" sz="1800" b="1" dirty="0"/>
              <a:t>?</a:t>
            </a:r>
          </a:p>
        </p:txBody>
      </p:sp>
    </p:spTree>
    <p:extLst>
      <p:ext uri="{BB962C8B-B14F-4D97-AF65-F5344CB8AC3E}">
        <p14:creationId xmlns:p14="http://schemas.microsoft.com/office/powerpoint/2010/main" val="184468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1: Prima di iniziare: Analisi SWOT</a:t>
            </a:r>
          </a:p>
        </p:txBody>
      </p:sp>
      <p:sp>
        <p:nvSpPr>
          <p:cNvPr id="8" name="Rounded Rectangle 51">
            <a:extLst>
              <a:ext uri="{FF2B5EF4-FFF2-40B4-BE49-F238E27FC236}">
                <a16:creationId xmlns:a16="http://schemas.microsoft.com/office/drawing/2014/main" id="{380A67BD-25BC-E3C8-12D6-9ED1468F7453}"/>
              </a:ext>
            </a:extLst>
          </p:cNvPr>
          <p:cNvSpPr/>
          <p:nvPr/>
        </p:nvSpPr>
        <p:spPr>
          <a:xfrm rot="16200000" flipH="1">
            <a:off x="606482" y="848637"/>
            <a:ext cx="419678" cy="409521"/>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0" name="Rectangle 1">
            <a:extLst>
              <a:ext uri="{FF2B5EF4-FFF2-40B4-BE49-F238E27FC236}">
                <a16:creationId xmlns:a16="http://schemas.microsoft.com/office/drawing/2014/main" id="{E2898E80-ABB0-ED4E-BAEF-CF41C6CF455C}"/>
              </a:ext>
            </a:extLst>
          </p:cNvPr>
          <p:cNvSpPr/>
          <p:nvPr/>
        </p:nvSpPr>
        <p:spPr>
          <a:xfrm>
            <a:off x="206697" y="1544131"/>
            <a:ext cx="2781127" cy="2179745"/>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dirty="0">
              <a:solidFill>
                <a:schemeClr val="tx1">
                  <a:lumMod val="75000"/>
                  <a:lumOff val="25000"/>
                </a:schemeClr>
              </a:solidFill>
            </a:endParaRPr>
          </a:p>
          <a:p>
            <a:pPr algn="ctr" latinLnBrk="0"/>
            <a:r>
              <a:rPr lang="es-ES" altLang="ko-KR" sz="1200" b="1" dirty="0" err="1">
                <a:solidFill>
                  <a:schemeClr val="tx1">
                    <a:lumMod val="75000"/>
                    <a:lumOff val="25000"/>
                  </a:schemeClr>
                </a:solidFill>
              </a:rPr>
              <a:t>Competenza</a:t>
            </a:r>
            <a:r>
              <a:rPr lang="es-ES" altLang="ko-KR" sz="1200" b="1" dirty="0">
                <a:solidFill>
                  <a:schemeClr val="tx1">
                    <a:lumMod val="75000"/>
                    <a:lumOff val="25000"/>
                  </a:schemeClr>
                </a:solidFill>
              </a:rPr>
              <a:t> (</a:t>
            </a:r>
            <a:r>
              <a:rPr lang="es-ES" altLang="ko-KR" sz="1200" b="1" dirty="0" err="1">
                <a:solidFill>
                  <a:schemeClr val="tx1">
                    <a:lumMod val="75000"/>
                    <a:lumOff val="25000"/>
                  </a:schemeClr>
                </a:solidFill>
              </a:rPr>
              <a:t>LifeComp</a:t>
            </a:r>
            <a:r>
              <a:rPr lang="es-ES" altLang="ko-KR" sz="1200" b="1" dirty="0">
                <a:solidFill>
                  <a:schemeClr val="tx1">
                    <a:lumMod val="75000"/>
                    <a:lumOff val="25000"/>
                  </a:schemeClr>
                </a:solidFill>
              </a:rPr>
              <a:t>)
</a:t>
            </a:r>
          </a:p>
          <a:p>
            <a:pPr marL="342900" lvl="0" indent="-342900" latinLnBrk="0">
              <a:spcAft>
                <a:spcPts val="1000"/>
              </a:spcAft>
              <a:buFont typeface="Symbol" panose="05050102010706020507" pitchFamily="18" charset="2"/>
              <a:buChar char=""/>
            </a:pPr>
            <a:r>
              <a:rPr lang="en-GB" sz="1200" dirty="0">
                <a:solidFill>
                  <a:schemeClr val="tx1">
                    <a:lumMod val="75000"/>
                    <a:lumOff val="25000"/>
                  </a:schemeClr>
                </a:solidFill>
                <a:latin typeface="Arial" panose="020B0604020202020204" pitchFamily="34" charset="0"/>
              </a:rPr>
              <a:t>P2 </a:t>
            </a:r>
            <a:r>
              <a:rPr lang="en-GB" sz="1200" dirty="0" err="1">
                <a:solidFill>
                  <a:schemeClr val="tx1">
                    <a:lumMod val="75000"/>
                    <a:lumOff val="25000"/>
                  </a:schemeClr>
                </a:solidFill>
                <a:latin typeface="Arial" panose="020B0604020202020204" pitchFamily="34" charset="0"/>
              </a:rPr>
              <a:t>Flessibilità</a:t>
            </a:r>
            <a:r>
              <a:rPr lang="en-GB" sz="1200" dirty="0">
                <a:solidFill>
                  <a:schemeClr val="tx1">
                    <a:lumMod val="75000"/>
                    <a:lumOff val="25000"/>
                  </a:schemeClr>
                </a:solidFill>
                <a:latin typeface="Arial" panose="020B0604020202020204" pitchFamily="34" charset="0"/>
              </a:rPr>
              <a:t>.
L2 </a:t>
            </a:r>
            <a:r>
              <a:rPr lang="en-GB" sz="1200" dirty="0" err="1">
                <a:solidFill>
                  <a:schemeClr val="tx1">
                    <a:lumMod val="75000"/>
                    <a:lumOff val="25000"/>
                  </a:schemeClr>
                </a:solidFill>
                <a:latin typeface="Arial" panose="020B0604020202020204" pitchFamily="34" charset="0"/>
              </a:rPr>
              <a:t>Pensiero</a:t>
            </a:r>
            <a:r>
              <a:rPr lang="en-GB" sz="1200" dirty="0">
                <a:solidFill>
                  <a:schemeClr val="tx1">
                    <a:lumMod val="75000"/>
                    <a:lumOff val="25000"/>
                  </a:schemeClr>
                </a:solidFill>
                <a:latin typeface="Arial" panose="020B0604020202020204" pitchFamily="34" charset="0"/>
              </a:rPr>
              <a:t> </a:t>
            </a:r>
            <a:r>
              <a:rPr lang="en-GB" sz="1200" dirty="0" err="1">
                <a:solidFill>
                  <a:schemeClr val="tx1">
                    <a:lumMod val="75000"/>
                    <a:lumOff val="25000"/>
                  </a:schemeClr>
                </a:solidFill>
                <a:latin typeface="Arial" panose="020B0604020202020204" pitchFamily="34" charset="0"/>
              </a:rPr>
              <a:t>critico</a:t>
            </a:r>
            <a:r>
              <a:rPr lang="en-GB" sz="1200" dirty="0">
                <a:solidFill>
                  <a:schemeClr val="tx1">
                    <a:lumMod val="75000"/>
                    <a:lumOff val="25000"/>
                  </a:schemeClr>
                </a:solidFill>
                <a:latin typeface="Arial" panose="020B0604020202020204" pitchFamily="34" charset="0"/>
              </a:rPr>
              <a:t>.</a:t>
            </a:r>
            <a:endParaRPr lang="es-ES" altLang="ko-KR" sz="1200" dirty="0">
              <a:solidFill>
                <a:schemeClr val="tx1">
                  <a:lumMod val="75000"/>
                  <a:lumOff val="25000"/>
                </a:schemeClr>
              </a:solidFill>
              <a:latin typeface="Arial" panose="020B0604020202020204" pitchFamily="34" charset="0"/>
            </a:endParaRPr>
          </a:p>
        </p:txBody>
      </p:sp>
      <p:sp>
        <p:nvSpPr>
          <p:cNvPr id="22" name="Text Placeholder 2">
            <a:extLst>
              <a:ext uri="{FF2B5EF4-FFF2-40B4-BE49-F238E27FC236}">
                <a16:creationId xmlns:a16="http://schemas.microsoft.com/office/drawing/2014/main" id="{1A37034C-9C5E-BF37-0D30-C6678F759D63}"/>
              </a:ext>
            </a:extLst>
          </p:cNvPr>
          <p:cNvSpPr txBox="1">
            <a:spLocks/>
          </p:cNvSpPr>
          <p:nvPr/>
        </p:nvSpPr>
        <p:spPr>
          <a:xfrm>
            <a:off x="971600" y="980437"/>
            <a:ext cx="5688632" cy="282799"/>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sz="1800" b="1" dirty="0" err="1"/>
              <a:t>Risultati</a:t>
            </a:r>
            <a:r>
              <a:rPr lang="en-US" altLang="ko-KR" sz="1800" b="1" dirty="0"/>
              <a:t> di </a:t>
            </a:r>
            <a:r>
              <a:rPr lang="en-US" altLang="ko-KR" sz="1800" b="1" dirty="0" err="1"/>
              <a:t>apprendimento</a:t>
            </a:r>
            <a:r>
              <a:rPr lang="en-US" altLang="ko-KR" sz="1800" b="1" dirty="0"/>
              <a:t>: </a:t>
            </a:r>
            <a:r>
              <a:rPr lang="en-US" altLang="ko-KR" sz="1800" b="1" dirty="0" err="1"/>
              <a:t>cosa</a:t>
            </a:r>
            <a:r>
              <a:rPr lang="en-US" altLang="ko-KR" sz="1800" b="1" dirty="0"/>
              <a:t> </a:t>
            </a:r>
            <a:r>
              <a:rPr lang="en-US" altLang="ko-KR" sz="1800" b="1" dirty="0" err="1"/>
              <a:t>imparerò</a:t>
            </a:r>
            <a:r>
              <a:rPr lang="en-US" altLang="ko-KR" sz="1800" b="1" dirty="0"/>
              <a:t>?
</a:t>
            </a:r>
          </a:p>
        </p:txBody>
      </p:sp>
      <p:sp>
        <p:nvSpPr>
          <p:cNvPr id="7" name="Rectangle 1">
            <a:extLst>
              <a:ext uri="{FF2B5EF4-FFF2-40B4-BE49-F238E27FC236}">
                <a16:creationId xmlns:a16="http://schemas.microsoft.com/office/drawing/2014/main" id="{61AA50F5-7904-73A8-C93E-896A2D602320}"/>
              </a:ext>
            </a:extLst>
          </p:cNvPr>
          <p:cNvSpPr/>
          <p:nvPr/>
        </p:nvSpPr>
        <p:spPr>
          <a:xfrm>
            <a:off x="3181436" y="1544130"/>
            <a:ext cx="2781127" cy="2179747"/>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dirty="0">
              <a:solidFill>
                <a:schemeClr val="tx1">
                  <a:lumMod val="75000"/>
                  <a:lumOff val="25000"/>
                </a:schemeClr>
              </a:solidFill>
            </a:endParaRPr>
          </a:p>
          <a:p>
            <a:pPr algn="ctr" latinLnBrk="0"/>
            <a:r>
              <a:rPr lang="es-ES" altLang="ko-KR" sz="1200" b="1" dirty="0" err="1">
                <a:solidFill>
                  <a:schemeClr val="tx1">
                    <a:lumMod val="75000"/>
                    <a:lumOff val="25000"/>
                  </a:schemeClr>
                </a:solidFill>
              </a:rPr>
              <a:t>Competenza</a:t>
            </a:r>
            <a:r>
              <a:rPr lang="es-ES" altLang="ko-KR" sz="1200" b="1" dirty="0">
                <a:solidFill>
                  <a:schemeClr val="tx1">
                    <a:lumMod val="75000"/>
                    <a:lumOff val="25000"/>
                  </a:schemeClr>
                </a:solidFill>
              </a:rPr>
              <a:t> (</a:t>
            </a:r>
            <a:r>
              <a:rPr lang="es-ES" altLang="ko-KR" sz="1200" b="1" dirty="0" err="1">
                <a:solidFill>
                  <a:schemeClr val="tx1">
                    <a:lumMod val="75000"/>
                    <a:lumOff val="25000"/>
                  </a:schemeClr>
                </a:solidFill>
              </a:rPr>
              <a:t>EntreComp</a:t>
            </a:r>
            <a:r>
              <a:rPr lang="es-ES" altLang="ko-KR" sz="1200" b="1" dirty="0">
                <a:solidFill>
                  <a:schemeClr val="tx1">
                    <a:lumMod val="75000"/>
                    <a:lumOff val="25000"/>
                  </a:schemeClr>
                </a:solidFill>
              </a:rPr>
              <a:t>)
</a:t>
            </a:r>
          </a:p>
          <a:p>
            <a:pPr marL="342900" lvl="0" indent="-342900" latinLnBrk="0">
              <a:spcAft>
                <a:spcPts val="1000"/>
              </a:spcAft>
              <a:buFont typeface="Symbol" panose="05050102010706020507" pitchFamily="18" charset="2"/>
              <a:buChar char=""/>
            </a:pPr>
            <a:r>
              <a:rPr lang="en-GB" sz="1200" dirty="0">
                <a:solidFill>
                  <a:schemeClr val="tx1">
                    <a:lumMod val="75000"/>
                    <a:lumOff val="25000"/>
                  </a:schemeClr>
                </a:solidFill>
                <a:latin typeface="Arial" panose="020B0604020202020204" pitchFamily="34" charset="0"/>
              </a:rPr>
              <a:t>1.4 </a:t>
            </a:r>
            <a:r>
              <a:rPr lang="en-GB" sz="1200" dirty="0" err="1">
                <a:solidFill>
                  <a:schemeClr val="tx1">
                    <a:lumMod val="75000"/>
                    <a:lumOff val="25000"/>
                  </a:schemeClr>
                </a:solidFill>
                <a:latin typeface="Arial" panose="020B0604020202020204" pitchFamily="34" charset="0"/>
              </a:rPr>
              <a:t>Valorizzare</a:t>
            </a:r>
            <a:r>
              <a:rPr lang="en-GB" sz="1200" dirty="0">
                <a:solidFill>
                  <a:schemeClr val="tx1">
                    <a:lumMod val="75000"/>
                    <a:lumOff val="25000"/>
                  </a:schemeClr>
                </a:solidFill>
                <a:latin typeface="Arial" panose="020B0604020202020204" pitchFamily="34" charset="0"/>
              </a:rPr>
              <a:t> le idee.
2.1 </a:t>
            </a:r>
            <a:r>
              <a:rPr lang="en-GB" sz="1200" dirty="0" err="1">
                <a:solidFill>
                  <a:schemeClr val="tx1">
                    <a:lumMod val="75000"/>
                    <a:lumOff val="25000"/>
                  </a:schemeClr>
                </a:solidFill>
                <a:latin typeface="Arial" panose="020B0604020202020204" pitchFamily="34" charset="0"/>
              </a:rPr>
              <a:t>Autoconsapevolezza</a:t>
            </a:r>
            <a:r>
              <a:rPr lang="en-GB" sz="1200" dirty="0">
                <a:solidFill>
                  <a:schemeClr val="tx1">
                    <a:lumMod val="75000"/>
                    <a:lumOff val="25000"/>
                  </a:schemeClr>
                </a:solidFill>
                <a:latin typeface="Arial" panose="020B0604020202020204" pitchFamily="34" charset="0"/>
              </a:rPr>
              <a:t> e </a:t>
            </a:r>
            <a:r>
              <a:rPr lang="en-GB" sz="1200" dirty="0" err="1">
                <a:solidFill>
                  <a:schemeClr val="tx1">
                    <a:lumMod val="75000"/>
                    <a:lumOff val="25000"/>
                  </a:schemeClr>
                </a:solidFill>
                <a:latin typeface="Arial" panose="020B0604020202020204" pitchFamily="34" charset="0"/>
              </a:rPr>
              <a:t>autoefficacia</a:t>
            </a:r>
            <a:r>
              <a:rPr lang="en-GB" sz="1200" dirty="0">
                <a:solidFill>
                  <a:schemeClr val="tx1">
                    <a:lumMod val="75000"/>
                    <a:lumOff val="25000"/>
                  </a:schemeClr>
                </a:solidFill>
                <a:latin typeface="Arial" panose="020B0604020202020204" pitchFamily="34" charset="0"/>
              </a:rPr>
              <a:t>.
3.3 </a:t>
            </a:r>
            <a:r>
              <a:rPr lang="en-GB" sz="1200" dirty="0" err="1">
                <a:solidFill>
                  <a:schemeClr val="tx1">
                    <a:lumMod val="75000"/>
                    <a:lumOff val="25000"/>
                  </a:schemeClr>
                </a:solidFill>
                <a:latin typeface="Arial" panose="020B0604020202020204" pitchFamily="34" charset="0"/>
              </a:rPr>
              <a:t>Copiare</a:t>
            </a:r>
            <a:r>
              <a:rPr lang="en-GB" sz="1200" dirty="0">
                <a:solidFill>
                  <a:schemeClr val="tx1">
                    <a:lumMod val="75000"/>
                    <a:lumOff val="25000"/>
                  </a:schemeClr>
                </a:solidFill>
                <a:latin typeface="Arial" panose="020B0604020202020204" pitchFamily="34" charset="0"/>
              </a:rPr>
              <a:t> con </a:t>
            </a:r>
            <a:r>
              <a:rPr lang="en-GB" sz="1200" dirty="0" err="1">
                <a:solidFill>
                  <a:schemeClr val="tx1">
                    <a:lumMod val="75000"/>
                    <a:lumOff val="25000"/>
                  </a:schemeClr>
                </a:solidFill>
                <a:latin typeface="Arial" panose="020B0604020202020204" pitchFamily="34" charset="0"/>
              </a:rPr>
              <a:t>incertezza</a:t>
            </a:r>
            <a:r>
              <a:rPr lang="en-GB" sz="1200" dirty="0">
                <a:solidFill>
                  <a:schemeClr val="tx1">
                    <a:lumMod val="75000"/>
                    <a:lumOff val="25000"/>
                  </a:schemeClr>
                </a:solidFill>
                <a:latin typeface="Arial" panose="020B0604020202020204" pitchFamily="34" charset="0"/>
              </a:rPr>
              <a:t>, </a:t>
            </a:r>
            <a:r>
              <a:rPr lang="en-GB" sz="1200" dirty="0" err="1">
                <a:solidFill>
                  <a:schemeClr val="tx1">
                    <a:lumMod val="75000"/>
                    <a:lumOff val="25000"/>
                  </a:schemeClr>
                </a:solidFill>
                <a:latin typeface="Arial" panose="020B0604020202020204" pitchFamily="34" charset="0"/>
              </a:rPr>
              <a:t>ambiguità</a:t>
            </a:r>
            <a:r>
              <a:rPr lang="en-GB" sz="1200" dirty="0">
                <a:solidFill>
                  <a:schemeClr val="tx1">
                    <a:lumMod val="75000"/>
                    <a:lumOff val="25000"/>
                  </a:schemeClr>
                </a:solidFill>
                <a:latin typeface="Arial" panose="020B0604020202020204" pitchFamily="34" charset="0"/>
              </a:rPr>
              <a:t> e </a:t>
            </a:r>
            <a:r>
              <a:rPr lang="en-GB" sz="1200" dirty="0" err="1">
                <a:solidFill>
                  <a:schemeClr val="tx1">
                    <a:lumMod val="75000"/>
                    <a:lumOff val="25000"/>
                  </a:schemeClr>
                </a:solidFill>
                <a:latin typeface="Arial" panose="020B0604020202020204" pitchFamily="34" charset="0"/>
              </a:rPr>
              <a:t>rischio</a:t>
            </a:r>
            <a:r>
              <a:rPr lang="en-GB" sz="1200" dirty="0">
                <a:solidFill>
                  <a:schemeClr val="tx1">
                    <a:lumMod val="75000"/>
                    <a:lumOff val="25000"/>
                  </a:schemeClr>
                </a:solidFill>
                <a:latin typeface="Arial" panose="020B0604020202020204" pitchFamily="34" charset="0"/>
              </a:rPr>
              <a:t>.</a:t>
            </a:r>
            <a:endParaRPr lang="es-ES" altLang="ko-KR" sz="1200" dirty="0">
              <a:solidFill>
                <a:schemeClr val="tx1">
                  <a:lumMod val="75000"/>
                  <a:lumOff val="25000"/>
                </a:schemeClr>
              </a:solidFill>
              <a:latin typeface="Arial" panose="020B0604020202020204" pitchFamily="34" charset="0"/>
            </a:endParaRPr>
          </a:p>
        </p:txBody>
      </p:sp>
      <p:sp>
        <p:nvSpPr>
          <p:cNvPr id="9" name="Rectangle 1">
            <a:extLst>
              <a:ext uri="{FF2B5EF4-FFF2-40B4-BE49-F238E27FC236}">
                <a16:creationId xmlns:a16="http://schemas.microsoft.com/office/drawing/2014/main" id="{9B301531-DED9-D023-7B58-F5F53617D4E7}"/>
              </a:ext>
            </a:extLst>
          </p:cNvPr>
          <p:cNvSpPr/>
          <p:nvPr/>
        </p:nvSpPr>
        <p:spPr>
          <a:xfrm>
            <a:off x="6156175" y="1536745"/>
            <a:ext cx="2709119" cy="2187131"/>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dirty="0">
              <a:solidFill>
                <a:schemeClr val="tx1">
                  <a:lumMod val="75000"/>
                  <a:lumOff val="25000"/>
                </a:schemeClr>
              </a:solidFill>
            </a:endParaRPr>
          </a:p>
          <a:p>
            <a:pPr algn="ctr" latinLnBrk="0"/>
            <a:r>
              <a:rPr lang="es-ES" altLang="ko-KR" sz="1200" b="1" dirty="0" err="1">
                <a:solidFill>
                  <a:schemeClr val="tx1">
                    <a:lumMod val="75000"/>
                    <a:lumOff val="25000"/>
                  </a:schemeClr>
                </a:solidFill>
              </a:rPr>
              <a:t>Competenza</a:t>
            </a:r>
            <a:r>
              <a:rPr lang="es-ES" altLang="ko-KR" sz="1200" b="1" dirty="0">
                <a:solidFill>
                  <a:schemeClr val="tx1">
                    <a:lumMod val="75000"/>
                    <a:lumOff val="25000"/>
                  </a:schemeClr>
                </a:solidFill>
              </a:rPr>
              <a:t> (</a:t>
            </a:r>
            <a:r>
              <a:rPr lang="es-ES" altLang="ko-KR" sz="1200" b="1" dirty="0" err="1">
                <a:solidFill>
                  <a:schemeClr val="tx1">
                    <a:lumMod val="75000"/>
                    <a:lumOff val="25000"/>
                  </a:schemeClr>
                </a:solidFill>
              </a:rPr>
              <a:t>DigiComp</a:t>
            </a:r>
            <a:r>
              <a:rPr lang="es-ES" altLang="ko-KR" sz="1200" b="1" dirty="0">
                <a:solidFill>
                  <a:schemeClr val="tx1">
                    <a:lumMod val="75000"/>
                    <a:lumOff val="25000"/>
                  </a:schemeClr>
                </a:solidFill>
              </a:rPr>
              <a:t>)
</a:t>
            </a:r>
          </a:p>
          <a:p>
            <a:pPr marL="342900" lvl="0" indent="-342900" latinLnBrk="0">
              <a:spcAft>
                <a:spcPts val="1000"/>
              </a:spcAft>
              <a:buFont typeface="Symbol" panose="05050102010706020507" pitchFamily="18" charset="2"/>
              <a:buChar char=""/>
            </a:pPr>
            <a:r>
              <a:rPr lang="en-GB" sz="1200" dirty="0">
                <a:solidFill>
                  <a:schemeClr val="tx1">
                    <a:lumMod val="75000"/>
                    <a:lumOff val="25000"/>
                  </a:schemeClr>
                </a:solidFill>
                <a:latin typeface="Arial" panose="020B0604020202020204" pitchFamily="34" charset="0"/>
              </a:rPr>
              <a:t>1.2 </a:t>
            </a:r>
            <a:r>
              <a:rPr lang="en-GB" sz="1200" dirty="0" err="1">
                <a:solidFill>
                  <a:schemeClr val="tx1">
                    <a:lumMod val="75000"/>
                    <a:lumOff val="25000"/>
                  </a:schemeClr>
                </a:solidFill>
                <a:latin typeface="Arial" panose="020B0604020202020204" pitchFamily="34" charset="0"/>
              </a:rPr>
              <a:t>Valutazione</a:t>
            </a:r>
            <a:r>
              <a:rPr lang="en-GB" sz="1200" dirty="0">
                <a:solidFill>
                  <a:schemeClr val="tx1">
                    <a:lumMod val="75000"/>
                    <a:lumOff val="25000"/>
                  </a:schemeClr>
                </a:solidFill>
                <a:latin typeface="Arial" panose="020B0604020202020204" pitchFamily="34" charset="0"/>
              </a:rPr>
              <a:t> di </a:t>
            </a:r>
            <a:r>
              <a:rPr lang="en-GB" sz="1200" dirty="0" err="1">
                <a:solidFill>
                  <a:schemeClr val="tx1">
                    <a:lumMod val="75000"/>
                    <a:lumOff val="25000"/>
                  </a:schemeClr>
                </a:solidFill>
                <a:latin typeface="Arial" panose="020B0604020202020204" pitchFamily="34" charset="0"/>
              </a:rPr>
              <a:t>dati</a:t>
            </a:r>
            <a:r>
              <a:rPr lang="en-GB" sz="1200" dirty="0">
                <a:solidFill>
                  <a:schemeClr val="tx1">
                    <a:lumMod val="75000"/>
                    <a:lumOff val="25000"/>
                  </a:schemeClr>
                </a:solidFill>
                <a:latin typeface="Arial" panose="020B0604020202020204" pitchFamily="34" charset="0"/>
              </a:rPr>
              <a:t>, </a:t>
            </a:r>
            <a:r>
              <a:rPr lang="en-GB" sz="1200" dirty="0" err="1">
                <a:solidFill>
                  <a:schemeClr val="tx1">
                    <a:lumMod val="75000"/>
                    <a:lumOff val="25000"/>
                  </a:schemeClr>
                </a:solidFill>
                <a:latin typeface="Arial" panose="020B0604020202020204" pitchFamily="34" charset="0"/>
              </a:rPr>
              <a:t>informazioni</a:t>
            </a:r>
            <a:r>
              <a:rPr lang="en-GB" sz="1200" dirty="0">
                <a:solidFill>
                  <a:schemeClr val="tx1">
                    <a:lumMod val="75000"/>
                    <a:lumOff val="25000"/>
                  </a:schemeClr>
                </a:solidFill>
                <a:latin typeface="Arial" panose="020B0604020202020204" pitchFamily="34" charset="0"/>
              </a:rPr>
              <a:t> e </a:t>
            </a:r>
            <a:r>
              <a:rPr lang="en-GB" sz="1200" dirty="0" err="1">
                <a:solidFill>
                  <a:schemeClr val="tx1">
                    <a:lumMod val="75000"/>
                    <a:lumOff val="25000"/>
                  </a:schemeClr>
                </a:solidFill>
                <a:latin typeface="Arial" panose="020B0604020202020204" pitchFamily="34" charset="0"/>
              </a:rPr>
              <a:t>contenuti</a:t>
            </a:r>
            <a:r>
              <a:rPr lang="en-GB" sz="1200" dirty="0">
                <a:solidFill>
                  <a:schemeClr val="tx1">
                    <a:lumMod val="75000"/>
                    <a:lumOff val="25000"/>
                  </a:schemeClr>
                </a:solidFill>
                <a:latin typeface="Arial" panose="020B0604020202020204" pitchFamily="34" charset="0"/>
              </a:rPr>
              <a:t> </a:t>
            </a:r>
            <a:r>
              <a:rPr lang="en-GB" sz="1200" dirty="0" err="1">
                <a:solidFill>
                  <a:schemeClr val="tx1">
                    <a:lumMod val="75000"/>
                    <a:lumOff val="25000"/>
                  </a:schemeClr>
                </a:solidFill>
                <a:latin typeface="Arial" panose="020B0604020202020204" pitchFamily="34" charset="0"/>
              </a:rPr>
              <a:t>digitali</a:t>
            </a:r>
            <a:r>
              <a:rPr lang="en-GB" sz="1200" dirty="0">
                <a:solidFill>
                  <a:schemeClr val="tx1">
                    <a:lumMod val="75000"/>
                    <a:lumOff val="25000"/>
                  </a:schemeClr>
                </a:solidFill>
                <a:latin typeface="Arial" panose="020B0604020202020204" pitchFamily="34" charset="0"/>
              </a:rPr>
              <a:t>.</a:t>
            </a:r>
            <a:endParaRPr lang="ko-KR" altLang="en-US" sz="1200" dirty="0">
              <a:solidFill>
                <a:schemeClr val="tx1">
                  <a:lumMod val="75000"/>
                  <a:lumOff val="25000"/>
                </a:schemeClr>
              </a:solidFill>
              <a:latin typeface="Arial" panose="020B0604020202020204" pitchFamily="34" charset="0"/>
            </a:endParaRPr>
          </a:p>
        </p:txBody>
      </p:sp>
    </p:spTree>
    <p:extLst>
      <p:ext uri="{BB962C8B-B14F-4D97-AF65-F5344CB8AC3E}">
        <p14:creationId xmlns:p14="http://schemas.microsoft.com/office/powerpoint/2010/main" val="4101983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1: Prima di iniziare: Analisi SWOT</a:t>
            </a:r>
          </a:p>
        </p:txBody>
      </p:sp>
      <p:sp>
        <p:nvSpPr>
          <p:cNvPr id="18" name="Rectangle 1">
            <a:extLst>
              <a:ext uri="{FF2B5EF4-FFF2-40B4-BE49-F238E27FC236}">
                <a16:creationId xmlns:a16="http://schemas.microsoft.com/office/drawing/2014/main" id="{A53FAEA7-C47A-B133-DF94-DC09E55CAB1F}"/>
              </a:ext>
            </a:extLst>
          </p:cNvPr>
          <p:cNvSpPr/>
          <p:nvPr/>
        </p:nvSpPr>
        <p:spPr>
          <a:xfrm>
            <a:off x="591996" y="1491630"/>
            <a:ext cx="7979406" cy="243540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avuto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difficoltà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eseguire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SWOT? A volte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bisogno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liberare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aprire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occhi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consapevole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come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variabili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interne ed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esterne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influenzano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azioni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fattibilità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delle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idee.
Ora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condurre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SWOT,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ricorda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ambienti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dinamici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mutevoli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quindi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condurre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periodicamente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rimanere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consapevole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del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ambiente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esplorare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altri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tipi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quelli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menzionati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nell'introduzione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PESTEL,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competitiva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delle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5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forze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Porter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molto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altro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ko-KR" altLang="en-US" sz="1200" b="1" dirty="0">
              <a:solidFill>
                <a:schemeClr val="tx1">
                  <a:lumMod val="75000"/>
                  <a:lumOff val="25000"/>
                </a:schemeClr>
              </a:solidFill>
            </a:endParaRP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865563"/>
            <a:ext cx="5112568" cy="282799"/>
          </a:xfrm>
        </p:spPr>
        <p:txBody>
          <a:bodyPr/>
          <a:lstStyle/>
          <a:p>
            <a:pPr algn="l"/>
            <a:r>
              <a:rPr lang="en-US" altLang="ko-KR" sz="1800" b="1" dirty="0" err="1"/>
              <a:t>Conclusione</a:t>
            </a:r>
            <a:r>
              <a:rPr lang="en-US" altLang="ko-KR" sz="1800" b="1" dirty="0"/>
              <a:t>: </a:t>
            </a:r>
            <a:r>
              <a:rPr lang="en-US" altLang="ko-KR" sz="1800" b="1" dirty="0" err="1"/>
              <a:t>cosa</a:t>
            </a:r>
            <a:r>
              <a:rPr lang="en-US" altLang="ko-KR" sz="1800" b="1" dirty="0"/>
              <a:t> </a:t>
            </a:r>
            <a:r>
              <a:rPr lang="en-US" altLang="ko-KR" sz="1800" b="1" dirty="0" err="1"/>
              <a:t>porterò</a:t>
            </a:r>
            <a:r>
              <a:rPr lang="en-US" altLang="ko-KR" sz="1800" b="1" dirty="0"/>
              <a:t> a casa?</a:t>
            </a:r>
          </a:p>
        </p:txBody>
      </p:sp>
      <p:sp>
        <p:nvSpPr>
          <p:cNvPr id="9" name="Freeform 108">
            <a:extLst>
              <a:ext uri="{FF2B5EF4-FFF2-40B4-BE49-F238E27FC236}">
                <a16:creationId xmlns:a16="http://schemas.microsoft.com/office/drawing/2014/main" id="{54171F17-D833-62E6-E3A4-06CD8BBA48C7}"/>
              </a:ext>
            </a:extLst>
          </p:cNvPr>
          <p:cNvSpPr/>
          <p:nvPr/>
        </p:nvSpPr>
        <p:spPr>
          <a:xfrm>
            <a:off x="558587" y="771550"/>
            <a:ext cx="341005" cy="376812"/>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505398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2: Progettare un piano marketing digitale</a:t>
            </a:r>
          </a:p>
        </p:txBody>
      </p:sp>
      <p:sp>
        <p:nvSpPr>
          <p:cNvPr id="18" name="Rectangle 1">
            <a:extLst>
              <a:ext uri="{FF2B5EF4-FFF2-40B4-BE49-F238E27FC236}">
                <a16:creationId xmlns:a16="http://schemas.microsoft.com/office/drawing/2014/main" id="{A53FAEA7-C47A-B133-DF94-DC09E55CAB1F}"/>
              </a:ext>
            </a:extLst>
          </p:cNvPr>
          <p:cNvSpPr/>
          <p:nvPr/>
        </p:nvSpPr>
        <p:spPr>
          <a:xfrm>
            <a:off x="889722" y="1651867"/>
            <a:ext cx="7364555" cy="2207341"/>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 piano marketing è uno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strumento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gestione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consente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un’azienda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sviluppare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strategia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identificando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contempo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opportunità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mercato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ambientali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definendo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obiettivi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traguardi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nonché</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destinazione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parliamo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un piano di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questo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documento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dovrebbe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includere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quelle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strategie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tecniche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applicate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all’ambiente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miglioreranno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commercializzazione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della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nostra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ko-KR" altLang="en-US" sz="1200" dirty="0">
              <a:solidFill>
                <a:schemeClr val="tx1">
                  <a:lumMod val="75000"/>
                  <a:lumOff val="25000"/>
                </a:schemeClr>
              </a:solidFill>
            </a:endParaRPr>
          </a:p>
        </p:txBody>
      </p:sp>
      <p:sp>
        <p:nvSpPr>
          <p:cNvPr id="9" name="Oval 35">
            <a:extLst>
              <a:ext uri="{FF2B5EF4-FFF2-40B4-BE49-F238E27FC236}">
                <a16:creationId xmlns:a16="http://schemas.microsoft.com/office/drawing/2014/main" id="{B436F422-2D1F-4575-85EC-8666E4819862}"/>
              </a:ext>
            </a:extLst>
          </p:cNvPr>
          <p:cNvSpPr/>
          <p:nvPr/>
        </p:nvSpPr>
        <p:spPr>
          <a:xfrm>
            <a:off x="625043" y="885541"/>
            <a:ext cx="346557" cy="4425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1007603" y="1023368"/>
            <a:ext cx="4716525" cy="282799"/>
          </a:xfrm>
        </p:spPr>
        <p:txBody>
          <a:bodyPr/>
          <a:lstStyle/>
          <a:p>
            <a:pPr lvl="0" algn="l"/>
            <a:r>
              <a:rPr lang="en-US" altLang="ko-KR" sz="1800" b="1" dirty="0" err="1"/>
              <a:t>Introduzione</a:t>
            </a:r>
            <a:r>
              <a:rPr lang="en-US" altLang="ko-KR" sz="1800" b="1" dirty="0"/>
              <a:t>: di </a:t>
            </a:r>
            <a:r>
              <a:rPr lang="en-US" altLang="ko-KR" sz="1800" b="1" dirty="0" err="1"/>
              <a:t>cosa</a:t>
            </a:r>
            <a:r>
              <a:rPr lang="en-US" altLang="ko-KR" sz="1800" b="1" dirty="0"/>
              <a:t> </a:t>
            </a:r>
            <a:r>
              <a:rPr lang="en-US" altLang="ko-KR" sz="1800" b="1" dirty="0" err="1"/>
              <a:t>si</a:t>
            </a:r>
            <a:r>
              <a:rPr lang="en-US" altLang="ko-KR" sz="1800" b="1" dirty="0"/>
              <a:t> </a:t>
            </a:r>
            <a:r>
              <a:rPr lang="en-US" altLang="ko-KR" sz="1800" b="1" dirty="0" err="1"/>
              <a:t>tratta</a:t>
            </a:r>
            <a:r>
              <a:rPr lang="en-US" altLang="ko-KR" sz="1800" b="1" dirty="0"/>
              <a:t>?</a:t>
            </a:r>
          </a:p>
        </p:txBody>
      </p:sp>
    </p:spTree>
    <p:extLst>
      <p:ext uri="{BB962C8B-B14F-4D97-AF65-F5344CB8AC3E}">
        <p14:creationId xmlns:p14="http://schemas.microsoft.com/office/powerpoint/2010/main" val="4123918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2: Progettare un piano marketing digitale</a:t>
            </a:r>
          </a:p>
        </p:txBody>
      </p:sp>
      <p:sp>
        <p:nvSpPr>
          <p:cNvPr id="20" name="Rectangle 1">
            <a:extLst>
              <a:ext uri="{FF2B5EF4-FFF2-40B4-BE49-F238E27FC236}">
                <a16:creationId xmlns:a16="http://schemas.microsoft.com/office/drawing/2014/main" id="{E2898E80-ABB0-ED4E-BAEF-CF41C6CF455C}"/>
              </a:ext>
            </a:extLst>
          </p:cNvPr>
          <p:cNvSpPr/>
          <p:nvPr/>
        </p:nvSpPr>
        <p:spPr>
          <a:xfrm>
            <a:off x="1789822" y="1851670"/>
            <a:ext cx="5564355" cy="1695287"/>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Dovrai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sviluppare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documento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con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 piano di marketing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fattibile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attività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supponendo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sia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imprenditore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migliorerà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attraverso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possibile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utilizzare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modello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fornito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nella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risorse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come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guida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Donut 24">
            <a:extLst>
              <a:ext uri="{FF2B5EF4-FFF2-40B4-BE49-F238E27FC236}">
                <a16:creationId xmlns:a16="http://schemas.microsoft.com/office/drawing/2014/main" id="{5A9376DB-6835-275C-67FD-6C8DEA99CDB8}"/>
              </a:ext>
            </a:extLst>
          </p:cNvPr>
          <p:cNvSpPr/>
          <p:nvPr/>
        </p:nvSpPr>
        <p:spPr>
          <a:xfrm>
            <a:off x="755576" y="993832"/>
            <a:ext cx="346557" cy="341870"/>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2" name="Text Placeholder 2">
            <a:extLst>
              <a:ext uri="{FF2B5EF4-FFF2-40B4-BE49-F238E27FC236}">
                <a16:creationId xmlns:a16="http://schemas.microsoft.com/office/drawing/2014/main" id="{1A37034C-9C5E-BF37-0D30-C6678F759D63}"/>
              </a:ext>
            </a:extLst>
          </p:cNvPr>
          <p:cNvSpPr txBox="1">
            <a:spLocks/>
          </p:cNvSpPr>
          <p:nvPr/>
        </p:nvSpPr>
        <p:spPr>
          <a:xfrm>
            <a:off x="1102133" y="1024964"/>
            <a:ext cx="4333963" cy="310738"/>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sz="1800" b="1" dirty="0"/>
              <a:t>Task: In </a:t>
            </a:r>
            <a:r>
              <a:rPr lang="en-US" altLang="ko-KR" sz="1800" b="1" dirty="0" err="1"/>
              <a:t>cosa</a:t>
            </a:r>
            <a:r>
              <a:rPr lang="en-US" altLang="ko-KR" sz="1800" b="1" dirty="0"/>
              <a:t> </a:t>
            </a:r>
            <a:r>
              <a:rPr lang="en-US" altLang="ko-KR" sz="1800" b="1" dirty="0" err="1"/>
              <a:t>consiste</a:t>
            </a:r>
            <a:r>
              <a:rPr lang="en-US" altLang="ko-KR" sz="1800" b="1" dirty="0"/>
              <a:t> </a:t>
            </a:r>
            <a:r>
              <a:rPr lang="en-US" altLang="ko-KR" sz="1800" b="1" dirty="0" err="1"/>
              <a:t>l’attività</a:t>
            </a:r>
            <a:r>
              <a:rPr lang="en-US" altLang="ko-KR" sz="1800" b="1" dirty="0"/>
              <a:t>?</a:t>
            </a:r>
          </a:p>
        </p:txBody>
      </p:sp>
    </p:spTree>
    <p:extLst>
      <p:ext uri="{BB962C8B-B14F-4D97-AF65-F5344CB8AC3E}">
        <p14:creationId xmlns:p14="http://schemas.microsoft.com/office/powerpoint/2010/main" val="16313070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2: </a:t>
            </a:r>
            <a:r>
              <a:rPr lang="it-IT" sz="2800" dirty="0"/>
              <a:t>Progettare un piano marketing digitale</a:t>
            </a:r>
            <a:endParaRPr lang="es-ES" sz="2800" dirty="0"/>
          </a:p>
        </p:txBody>
      </p:sp>
      <p:sp>
        <p:nvSpPr>
          <p:cNvPr id="7" name="Oval 21">
            <a:extLst>
              <a:ext uri="{FF2B5EF4-FFF2-40B4-BE49-F238E27FC236}">
                <a16:creationId xmlns:a16="http://schemas.microsoft.com/office/drawing/2014/main" id="{5798E195-FE25-5B5E-E976-49B9C74D6089}"/>
              </a:ext>
            </a:extLst>
          </p:cNvPr>
          <p:cNvSpPr>
            <a:spLocks noChangeAspect="1"/>
          </p:cNvSpPr>
          <p:nvPr/>
        </p:nvSpPr>
        <p:spPr>
          <a:xfrm>
            <a:off x="564699" y="754350"/>
            <a:ext cx="334893" cy="337690"/>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8" name="Rectangle 1">
            <a:extLst>
              <a:ext uri="{FF2B5EF4-FFF2-40B4-BE49-F238E27FC236}">
                <a16:creationId xmlns:a16="http://schemas.microsoft.com/office/drawing/2014/main" id="{A53FAEA7-C47A-B133-DF94-DC09E55CAB1F}"/>
              </a:ext>
            </a:extLst>
          </p:cNvPr>
          <p:cNvSpPr/>
          <p:nvPr/>
        </p:nvSpPr>
        <p:spPr>
          <a:xfrm>
            <a:off x="476545" y="1375439"/>
            <a:ext cx="8271920" cy="29620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2" spcCol="0" rtlCol="0" fromWordArt="0" anchor="ctr" anchorCtr="0" forceAA="0" compatLnSpc="1">
            <a:prstTxWarp prst="textNoShape">
              <a:avLst/>
            </a:prstTxWarp>
            <a:noAutofit/>
          </a:bodyPr>
          <a:lstStyle/>
          <a:p>
            <a:pPr marL="228600" lvl="0" indent="-228600" algn="just" latinLnBrk="0">
              <a:lnSpc>
                <a:spcPct val="150000"/>
              </a:lnSpc>
              <a:spcAft>
                <a:spcPts val="800"/>
              </a:spcAft>
              <a:buFont typeface="+mj-lt"/>
              <a:buAutoNum type="arabicPeriod"/>
              <a:tabLst>
                <a:tab pos="457200" algn="l"/>
              </a:tabLst>
            </a:pP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Definisci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obiettivi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iniziali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gli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indicatori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successo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obiettivi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devono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soddisfare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criteri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SMART</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specifici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misurabili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realizzabili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pertinenti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limitati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nel</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tempo.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Definisci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il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il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destinazione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Condurre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un’analisi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competitiva</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mercato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Conduci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un’analisi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SWOT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vedi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missione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precedente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Definire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budget</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il piano di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Definisci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canali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utilizzerai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Sviluppare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strategie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tecniche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alla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Tecniche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questo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corso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Misura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risultati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il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successo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del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piano di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806041"/>
            <a:ext cx="4536504" cy="282799"/>
          </a:xfrm>
        </p:spPr>
        <p:txBody>
          <a:bodyPr/>
          <a:lstStyle/>
          <a:p>
            <a:pPr lvl="0" algn="l"/>
            <a:r>
              <a:rPr lang="en-US" altLang="ko-KR" sz="1800" b="1" dirty="0" err="1"/>
              <a:t>Processo</a:t>
            </a:r>
            <a:r>
              <a:rPr lang="en-US" altLang="ko-KR" sz="1800" b="1" dirty="0"/>
              <a:t>: Cosa </a:t>
            </a:r>
            <a:r>
              <a:rPr lang="en-US" altLang="ko-KR" sz="1800" b="1" dirty="0" err="1"/>
              <a:t>dovrò</a:t>
            </a:r>
            <a:r>
              <a:rPr lang="en-US" altLang="ko-KR" sz="1800" b="1" dirty="0"/>
              <a:t> fare?</a:t>
            </a:r>
          </a:p>
        </p:txBody>
      </p:sp>
    </p:spTree>
    <p:extLst>
      <p:ext uri="{BB962C8B-B14F-4D97-AF65-F5344CB8AC3E}">
        <p14:creationId xmlns:p14="http://schemas.microsoft.com/office/powerpoint/2010/main" val="23907135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2: Progettare un piano marketing digitale</a:t>
            </a:r>
          </a:p>
        </p:txBody>
      </p:sp>
      <p:sp>
        <p:nvSpPr>
          <p:cNvPr id="8" name="Rounded Rectangle 51">
            <a:extLst>
              <a:ext uri="{FF2B5EF4-FFF2-40B4-BE49-F238E27FC236}">
                <a16:creationId xmlns:a16="http://schemas.microsoft.com/office/drawing/2014/main" id="{380A67BD-25BC-E3C8-12D6-9ED1468F7453}"/>
              </a:ext>
            </a:extLst>
          </p:cNvPr>
          <p:cNvSpPr/>
          <p:nvPr/>
        </p:nvSpPr>
        <p:spPr>
          <a:xfrm rot="16200000" flipH="1">
            <a:off x="606482" y="848637"/>
            <a:ext cx="419678" cy="409521"/>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0" name="Rectangle 1">
            <a:extLst>
              <a:ext uri="{FF2B5EF4-FFF2-40B4-BE49-F238E27FC236}">
                <a16:creationId xmlns:a16="http://schemas.microsoft.com/office/drawing/2014/main" id="{E2898E80-ABB0-ED4E-BAEF-CF41C6CF455C}"/>
              </a:ext>
            </a:extLst>
          </p:cNvPr>
          <p:cNvSpPr/>
          <p:nvPr/>
        </p:nvSpPr>
        <p:spPr>
          <a:xfrm>
            <a:off x="206697" y="1544131"/>
            <a:ext cx="2781127" cy="2179745"/>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dirty="0">
              <a:solidFill>
                <a:schemeClr val="tx1">
                  <a:lumMod val="75000"/>
                  <a:lumOff val="25000"/>
                </a:schemeClr>
              </a:solidFill>
            </a:endParaRPr>
          </a:p>
          <a:p>
            <a:pPr algn="ctr" latinLnBrk="0"/>
            <a:r>
              <a:rPr lang="es-ES" altLang="ko-KR" sz="1200" b="1" dirty="0" err="1">
                <a:solidFill>
                  <a:schemeClr val="tx1">
                    <a:lumMod val="75000"/>
                    <a:lumOff val="25000"/>
                  </a:schemeClr>
                </a:solidFill>
              </a:rPr>
              <a:t>Competenza</a:t>
            </a:r>
            <a:r>
              <a:rPr lang="es-ES" altLang="ko-KR" sz="1200" b="1" dirty="0">
                <a:solidFill>
                  <a:schemeClr val="tx1">
                    <a:lumMod val="75000"/>
                    <a:lumOff val="25000"/>
                  </a:schemeClr>
                </a:solidFill>
              </a:rPr>
              <a:t> (</a:t>
            </a:r>
            <a:r>
              <a:rPr lang="es-ES" altLang="ko-KR" sz="1200" b="1" dirty="0" err="1">
                <a:solidFill>
                  <a:schemeClr val="tx1">
                    <a:lumMod val="75000"/>
                    <a:lumOff val="25000"/>
                  </a:schemeClr>
                </a:solidFill>
              </a:rPr>
              <a:t>LifeComp</a:t>
            </a:r>
            <a:r>
              <a:rPr lang="es-ES" altLang="ko-KR" sz="1200" b="1" dirty="0">
                <a:solidFill>
                  <a:schemeClr val="tx1">
                    <a:lumMod val="75000"/>
                    <a:lumOff val="25000"/>
                  </a:schemeClr>
                </a:solidFill>
              </a:rPr>
              <a:t>)
</a:t>
            </a:r>
          </a:p>
          <a:p>
            <a:pPr marL="342900" lvl="0" indent="-342900" latinLnBrk="0">
              <a:spcAft>
                <a:spcPts val="1000"/>
              </a:spcAft>
              <a:buFont typeface="Symbol" panose="05050102010706020507" pitchFamily="18" charset="2"/>
              <a:buChar char=""/>
            </a:pPr>
            <a:r>
              <a:rPr lang="en-GB" sz="1200" dirty="0">
                <a:solidFill>
                  <a:schemeClr val="tx1">
                    <a:lumMod val="75000"/>
                    <a:lumOff val="25000"/>
                  </a:schemeClr>
                </a:solidFill>
                <a:latin typeface="Arial" panose="020B0604020202020204" pitchFamily="34" charset="0"/>
              </a:rPr>
              <a:t>P2 </a:t>
            </a:r>
            <a:r>
              <a:rPr lang="en-GB" sz="1200" dirty="0" err="1">
                <a:solidFill>
                  <a:schemeClr val="tx1">
                    <a:lumMod val="75000"/>
                    <a:lumOff val="25000"/>
                  </a:schemeClr>
                </a:solidFill>
                <a:latin typeface="Arial" panose="020B0604020202020204" pitchFamily="34" charset="0"/>
              </a:rPr>
              <a:t>Flessibilità</a:t>
            </a:r>
            <a:r>
              <a:rPr lang="en-GB" sz="1200" dirty="0">
                <a:solidFill>
                  <a:schemeClr val="tx1">
                    <a:lumMod val="75000"/>
                    <a:lumOff val="25000"/>
                  </a:schemeClr>
                </a:solidFill>
                <a:latin typeface="Arial" panose="020B0604020202020204" pitchFamily="34" charset="0"/>
              </a:rPr>
              <a:t>.</a:t>
            </a:r>
          </a:p>
        </p:txBody>
      </p:sp>
      <p:sp>
        <p:nvSpPr>
          <p:cNvPr id="22" name="Text Placeholder 2">
            <a:extLst>
              <a:ext uri="{FF2B5EF4-FFF2-40B4-BE49-F238E27FC236}">
                <a16:creationId xmlns:a16="http://schemas.microsoft.com/office/drawing/2014/main" id="{1A37034C-9C5E-BF37-0D30-C6678F759D63}"/>
              </a:ext>
            </a:extLst>
          </p:cNvPr>
          <p:cNvSpPr txBox="1">
            <a:spLocks/>
          </p:cNvSpPr>
          <p:nvPr/>
        </p:nvSpPr>
        <p:spPr>
          <a:xfrm>
            <a:off x="971600" y="980437"/>
            <a:ext cx="6840760" cy="282799"/>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sz="1800" b="1" dirty="0" err="1"/>
              <a:t>Risultati</a:t>
            </a:r>
            <a:r>
              <a:rPr lang="en-US" altLang="ko-KR" sz="1800" b="1" dirty="0"/>
              <a:t> di </a:t>
            </a:r>
            <a:r>
              <a:rPr lang="en-US" altLang="ko-KR" sz="1800" b="1" dirty="0" err="1"/>
              <a:t>apprendimento</a:t>
            </a:r>
            <a:r>
              <a:rPr lang="en-US" altLang="ko-KR" sz="1800" b="1" dirty="0"/>
              <a:t>: </a:t>
            </a:r>
            <a:r>
              <a:rPr lang="en-US" altLang="ko-KR" sz="1800" b="1" dirty="0" err="1"/>
              <a:t>cosa</a:t>
            </a:r>
            <a:r>
              <a:rPr lang="en-US" altLang="ko-KR" sz="1800" b="1" dirty="0"/>
              <a:t> </a:t>
            </a:r>
            <a:r>
              <a:rPr lang="en-US" altLang="ko-KR" sz="1800" b="1" dirty="0" err="1"/>
              <a:t>imparerò</a:t>
            </a:r>
            <a:r>
              <a:rPr lang="en-US" altLang="ko-KR" sz="1800" b="1" dirty="0"/>
              <a:t>?</a:t>
            </a:r>
          </a:p>
        </p:txBody>
      </p:sp>
      <p:sp>
        <p:nvSpPr>
          <p:cNvPr id="7" name="Rectangle 1">
            <a:extLst>
              <a:ext uri="{FF2B5EF4-FFF2-40B4-BE49-F238E27FC236}">
                <a16:creationId xmlns:a16="http://schemas.microsoft.com/office/drawing/2014/main" id="{61AA50F5-7904-73A8-C93E-896A2D602320}"/>
              </a:ext>
            </a:extLst>
          </p:cNvPr>
          <p:cNvSpPr/>
          <p:nvPr/>
        </p:nvSpPr>
        <p:spPr>
          <a:xfrm>
            <a:off x="3181436" y="1544130"/>
            <a:ext cx="2781127" cy="2179747"/>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dirty="0">
              <a:solidFill>
                <a:schemeClr val="tx1">
                  <a:lumMod val="75000"/>
                  <a:lumOff val="25000"/>
                </a:schemeClr>
              </a:solidFill>
            </a:endParaRPr>
          </a:p>
          <a:p>
            <a:pPr algn="ctr" latinLnBrk="0"/>
            <a:r>
              <a:rPr lang="es-ES" altLang="ko-KR" sz="1200" b="1" dirty="0" err="1">
                <a:solidFill>
                  <a:schemeClr val="tx1">
                    <a:lumMod val="75000"/>
                    <a:lumOff val="25000"/>
                  </a:schemeClr>
                </a:solidFill>
              </a:rPr>
              <a:t>Competenza</a:t>
            </a:r>
            <a:r>
              <a:rPr lang="es-ES" altLang="ko-KR" sz="1200" b="1" dirty="0">
                <a:solidFill>
                  <a:schemeClr val="tx1">
                    <a:lumMod val="75000"/>
                    <a:lumOff val="25000"/>
                  </a:schemeClr>
                </a:solidFill>
              </a:rPr>
              <a:t> (</a:t>
            </a:r>
            <a:r>
              <a:rPr lang="es-ES" altLang="ko-KR" sz="1200" b="1" dirty="0" err="1">
                <a:solidFill>
                  <a:schemeClr val="tx1">
                    <a:lumMod val="75000"/>
                    <a:lumOff val="25000"/>
                  </a:schemeClr>
                </a:solidFill>
              </a:rPr>
              <a:t>EntreComp</a:t>
            </a:r>
            <a:r>
              <a:rPr lang="es-ES" altLang="ko-KR" sz="1200" b="1" dirty="0">
                <a:solidFill>
                  <a:schemeClr val="tx1">
                    <a:lumMod val="75000"/>
                    <a:lumOff val="25000"/>
                  </a:schemeClr>
                </a:solidFill>
              </a:rPr>
              <a:t>)
</a:t>
            </a:r>
          </a:p>
          <a:p>
            <a:pPr marL="342900" lvl="0" indent="-342900" latinLnBrk="0">
              <a:spcAft>
                <a:spcPts val="1000"/>
              </a:spcAft>
              <a:buFont typeface="Symbol" panose="05050102010706020507" pitchFamily="18" charset="2"/>
              <a:buChar char=""/>
            </a:pPr>
            <a:r>
              <a:rPr lang="en-GB" sz="1200" dirty="0">
                <a:solidFill>
                  <a:schemeClr val="tx1">
                    <a:lumMod val="75000"/>
                    <a:lumOff val="25000"/>
                  </a:schemeClr>
                </a:solidFill>
                <a:latin typeface="Arial" panose="020B0604020202020204" pitchFamily="34" charset="0"/>
              </a:rPr>
              <a:t>1.1 </a:t>
            </a:r>
            <a:r>
              <a:rPr lang="en-GB" sz="1200" dirty="0" err="1">
                <a:solidFill>
                  <a:schemeClr val="tx1">
                    <a:lumMod val="75000"/>
                    <a:lumOff val="25000"/>
                  </a:schemeClr>
                </a:solidFill>
                <a:latin typeface="Arial" panose="020B0604020202020204" pitchFamily="34" charset="0"/>
              </a:rPr>
              <a:t>Opportunità</a:t>
            </a:r>
            <a:r>
              <a:rPr lang="en-GB" sz="1200" dirty="0">
                <a:solidFill>
                  <a:schemeClr val="tx1">
                    <a:lumMod val="75000"/>
                    <a:lumOff val="25000"/>
                  </a:schemeClr>
                </a:solidFill>
                <a:latin typeface="Arial" panose="020B0604020202020204" pitchFamily="34" charset="0"/>
              </a:rPr>
              <a:t> di </a:t>
            </a:r>
            <a:r>
              <a:rPr lang="en-GB" sz="1200" dirty="0" err="1">
                <a:solidFill>
                  <a:schemeClr val="tx1">
                    <a:lumMod val="75000"/>
                    <a:lumOff val="25000"/>
                  </a:schemeClr>
                </a:solidFill>
                <a:latin typeface="Arial" panose="020B0604020202020204" pitchFamily="34" charset="0"/>
              </a:rPr>
              <a:t>individuazione</a:t>
            </a:r>
            <a:r>
              <a:rPr lang="en-GB" sz="1200" dirty="0">
                <a:solidFill>
                  <a:schemeClr val="tx1">
                    <a:lumMod val="75000"/>
                    <a:lumOff val="25000"/>
                  </a:schemeClr>
                </a:solidFill>
                <a:latin typeface="Arial" panose="020B0604020202020204" pitchFamily="34" charset="0"/>
              </a:rPr>
              <a:t>.
1.2 </a:t>
            </a:r>
            <a:r>
              <a:rPr lang="en-GB" sz="1200" dirty="0" err="1">
                <a:solidFill>
                  <a:schemeClr val="tx1">
                    <a:lumMod val="75000"/>
                    <a:lumOff val="25000"/>
                  </a:schemeClr>
                </a:solidFill>
                <a:latin typeface="Arial" panose="020B0604020202020204" pitchFamily="34" charset="0"/>
              </a:rPr>
              <a:t>Creatività</a:t>
            </a:r>
            <a:r>
              <a:rPr lang="en-GB" sz="1200" dirty="0">
                <a:solidFill>
                  <a:schemeClr val="tx1">
                    <a:lumMod val="75000"/>
                    <a:lumOff val="25000"/>
                  </a:schemeClr>
                </a:solidFill>
                <a:latin typeface="Arial" panose="020B0604020202020204" pitchFamily="34" charset="0"/>
              </a:rPr>
              <a:t>.
3.2 </a:t>
            </a:r>
            <a:r>
              <a:rPr lang="en-GB" sz="1200" dirty="0" err="1">
                <a:solidFill>
                  <a:schemeClr val="tx1">
                    <a:lumMod val="75000"/>
                    <a:lumOff val="25000"/>
                  </a:schemeClr>
                </a:solidFill>
                <a:latin typeface="Arial" panose="020B0604020202020204" pitchFamily="34" charset="0"/>
              </a:rPr>
              <a:t>Pianificazione</a:t>
            </a:r>
            <a:r>
              <a:rPr lang="en-GB" sz="1200" dirty="0">
                <a:solidFill>
                  <a:schemeClr val="tx1">
                    <a:lumMod val="75000"/>
                    <a:lumOff val="25000"/>
                  </a:schemeClr>
                </a:solidFill>
                <a:latin typeface="Arial" panose="020B0604020202020204" pitchFamily="34" charset="0"/>
              </a:rPr>
              <a:t> e </a:t>
            </a:r>
            <a:r>
              <a:rPr lang="en-GB" sz="1200" dirty="0" err="1">
                <a:solidFill>
                  <a:schemeClr val="tx1">
                    <a:lumMod val="75000"/>
                    <a:lumOff val="25000"/>
                  </a:schemeClr>
                </a:solidFill>
                <a:latin typeface="Arial" panose="020B0604020202020204" pitchFamily="34" charset="0"/>
              </a:rPr>
              <a:t>gestione</a:t>
            </a:r>
            <a:r>
              <a:rPr lang="en-GB" sz="1200" dirty="0">
                <a:solidFill>
                  <a:schemeClr val="tx1">
                    <a:lumMod val="75000"/>
                    <a:lumOff val="25000"/>
                  </a:schemeClr>
                </a:solidFill>
                <a:latin typeface="Arial" panose="020B0604020202020204" pitchFamily="34" charset="0"/>
              </a:rPr>
              <a:t>.</a:t>
            </a:r>
            <a:endParaRPr lang="es-ES" altLang="ko-KR" sz="1200" dirty="0">
              <a:solidFill>
                <a:schemeClr val="tx1">
                  <a:lumMod val="75000"/>
                  <a:lumOff val="25000"/>
                </a:schemeClr>
              </a:solidFill>
              <a:latin typeface="Arial" panose="020B0604020202020204" pitchFamily="34" charset="0"/>
            </a:endParaRPr>
          </a:p>
        </p:txBody>
      </p:sp>
      <p:sp>
        <p:nvSpPr>
          <p:cNvPr id="9" name="Rectangle 1">
            <a:extLst>
              <a:ext uri="{FF2B5EF4-FFF2-40B4-BE49-F238E27FC236}">
                <a16:creationId xmlns:a16="http://schemas.microsoft.com/office/drawing/2014/main" id="{9B301531-DED9-D023-7B58-F5F53617D4E7}"/>
              </a:ext>
            </a:extLst>
          </p:cNvPr>
          <p:cNvSpPr/>
          <p:nvPr/>
        </p:nvSpPr>
        <p:spPr>
          <a:xfrm>
            <a:off x="6156175" y="1536745"/>
            <a:ext cx="2709119" cy="2187131"/>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dirty="0">
              <a:solidFill>
                <a:schemeClr val="tx1">
                  <a:lumMod val="75000"/>
                  <a:lumOff val="25000"/>
                </a:schemeClr>
              </a:solidFill>
            </a:endParaRPr>
          </a:p>
          <a:p>
            <a:pPr algn="ctr" latinLnBrk="0"/>
            <a:r>
              <a:rPr lang="es-ES" altLang="ko-KR" sz="1200" b="1" dirty="0" err="1">
                <a:solidFill>
                  <a:schemeClr val="tx1">
                    <a:lumMod val="75000"/>
                    <a:lumOff val="25000"/>
                  </a:schemeClr>
                </a:solidFill>
              </a:rPr>
              <a:t>Competenza</a:t>
            </a:r>
            <a:r>
              <a:rPr lang="es-ES" altLang="ko-KR" sz="1200" b="1" dirty="0">
                <a:solidFill>
                  <a:schemeClr val="tx1">
                    <a:lumMod val="75000"/>
                    <a:lumOff val="25000"/>
                  </a:schemeClr>
                </a:solidFill>
              </a:rPr>
              <a:t> (</a:t>
            </a:r>
            <a:r>
              <a:rPr lang="es-ES" altLang="ko-KR" sz="1200" b="1" dirty="0" err="1">
                <a:solidFill>
                  <a:schemeClr val="tx1">
                    <a:lumMod val="75000"/>
                    <a:lumOff val="25000"/>
                  </a:schemeClr>
                </a:solidFill>
              </a:rPr>
              <a:t>DigiComp</a:t>
            </a:r>
            <a:r>
              <a:rPr lang="es-ES" altLang="ko-KR" sz="1200" b="1" dirty="0">
                <a:solidFill>
                  <a:schemeClr val="tx1">
                    <a:lumMod val="75000"/>
                    <a:lumOff val="25000"/>
                  </a:schemeClr>
                </a:solidFill>
              </a:rPr>
              <a:t>)
</a:t>
            </a:r>
          </a:p>
          <a:p>
            <a:pPr marL="342900" lvl="0" indent="-342900" latinLnBrk="0">
              <a:spcAft>
                <a:spcPts val="1000"/>
              </a:spcAft>
              <a:buFont typeface="Symbol" panose="05050102010706020507" pitchFamily="18" charset="2"/>
              <a:buChar char=""/>
            </a:pPr>
            <a:r>
              <a:rPr lang="en-GB" sz="1200" dirty="0">
                <a:solidFill>
                  <a:schemeClr val="tx1">
                    <a:lumMod val="75000"/>
                    <a:lumOff val="25000"/>
                  </a:schemeClr>
                </a:solidFill>
                <a:latin typeface="Arial" panose="020B0604020202020204" pitchFamily="34" charset="0"/>
              </a:rPr>
              <a:t>1.3 </a:t>
            </a:r>
            <a:r>
              <a:rPr lang="en-GB" sz="1200" dirty="0" err="1">
                <a:solidFill>
                  <a:schemeClr val="tx1">
                    <a:lumMod val="75000"/>
                    <a:lumOff val="25000"/>
                  </a:schemeClr>
                </a:solidFill>
                <a:latin typeface="Arial" panose="020B0604020202020204" pitchFamily="34" charset="0"/>
              </a:rPr>
              <a:t>Gestione</a:t>
            </a:r>
            <a:r>
              <a:rPr lang="en-GB" sz="1200" dirty="0">
                <a:solidFill>
                  <a:schemeClr val="tx1">
                    <a:lumMod val="75000"/>
                    <a:lumOff val="25000"/>
                  </a:schemeClr>
                </a:solidFill>
                <a:latin typeface="Arial" panose="020B0604020202020204" pitchFamily="34" charset="0"/>
              </a:rPr>
              <a:t> di </a:t>
            </a:r>
            <a:r>
              <a:rPr lang="en-GB" sz="1200" dirty="0" err="1">
                <a:solidFill>
                  <a:schemeClr val="tx1">
                    <a:lumMod val="75000"/>
                    <a:lumOff val="25000"/>
                  </a:schemeClr>
                </a:solidFill>
                <a:latin typeface="Arial" panose="020B0604020202020204" pitchFamily="34" charset="0"/>
              </a:rPr>
              <a:t>dati</a:t>
            </a:r>
            <a:r>
              <a:rPr lang="en-GB" sz="1200" dirty="0">
                <a:solidFill>
                  <a:schemeClr val="tx1">
                    <a:lumMod val="75000"/>
                    <a:lumOff val="25000"/>
                  </a:schemeClr>
                </a:solidFill>
                <a:latin typeface="Arial" panose="020B0604020202020204" pitchFamily="34" charset="0"/>
              </a:rPr>
              <a:t>, </a:t>
            </a:r>
            <a:r>
              <a:rPr lang="en-GB" sz="1200" dirty="0" err="1">
                <a:solidFill>
                  <a:schemeClr val="tx1">
                    <a:lumMod val="75000"/>
                    <a:lumOff val="25000"/>
                  </a:schemeClr>
                </a:solidFill>
                <a:latin typeface="Arial" panose="020B0604020202020204" pitchFamily="34" charset="0"/>
              </a:rPr>
              <a:t>informazioni</a:t>
            </a:r>
            <a:r>
              <a:rPr lang="en-GB" sz="1200" dirty="0">
                <a:solidFill>
                  <a:schemeClr val="tx1">
                    <a:lumMod val="75000"/>
                    <a:lumOff val="25000"/>
                  </a:schemeClr>
                </a:solidFill>
                <a:latin typeface="Arial" panose="020B0604020202020204" pitchFamily="34" charset="0"/>
              </a:rPr>
              <a:t> e </a:t>
            </a:r>
            <a:r>
              <a:rPr lang="en-GB" sz="1200" dirty="0" err="1">
                <a:solidFill>
                  <a:schemeClr val="tx1">
                    <a:lumMod val="75000"/>
                    <a:lumOff val="25000"/>
                  </a:schemeClr>
                </a:solidFill>
                <a:latin typeface="Arial" panose="020B0604020202020204" pitchFamily="34" charset="0"/>
              </a:rPr>
              <a:t>contenuti</a:t>
            </a:r>
            <a:r>
              <a:rPr lang="en-GB" sz="1200" dirty="0">
                <a:solidFill>
                  <a:schemeClr val="tx1">
                    <a:lumMod val="75000"/>
                    <a:lumOff val="25000"/>
                  </a:schemeClr>
                </a:solidFill>
                <a:latin typeface="Arial" panose="020B0604020202020204" pitchFamily="34" charset="0"/>
              </a:rPr>
              <a:t> </a:t>
            </a:r>
            <a:r>
              <a:rPr lang="en-GB" sz="1200" dirty="0" err="1">
                <a:solidFill>
                  <a:schemeClr val="tx1">
                    <a:lumMod val="75000"/>
                    <a:lumOff val="25000"/>
                  </a:schemeClr>
                </a:solidFill>
                <a:latin typeface="Arial" panose="020B0604020202020204" pitchFamily="34" charset="0"/>
              </a:rPr>
              <a:t>digitali</a:t>
            </a:r>
            <a:r>
              <a:rPr lang="en-GB" sz="1200" dirty="0">
                <a:solidFill>
                  <a:schemeClr val="tx1">
                    <a:lumMod val="75000"/>
                    <a:lumOff val="25000"/>
                  </a:schemeClr>
                </a:solidFill>
                <a:latin typeface="Arial" panose="020B0604020202020204" pitchFamily="34" charset="0"/>
              </a:rPr>
              <a:t>.
3.1 </a:t>
            </a:r>
            <a:r>
              <a:rPr lang="en-GB" sz="1200" dirty="0" err="1">
                <a:solidFill>
                  <a:schemeClr val="tx1">
                    <a:lumMod val="75000"/>
                    <a:lumOff val="25000"/>
                  </a:schemeClr>
                </a:solidFill>
                <a:latin typeface="Arial" panose="020B0604020202020204" pitchFamily="34" charset="0"/>
              </a:rPr>
              <a:t>Sviluppo</a:t>
            </a:r>
            <a:r>
              <a:rPr lang="en-GB" sz="1200" dirty="0">
                <a:solidFill>
                  <a:schemeClr val="tx1">
                    <a:lumMod val="75000"/>
                    <a:lumOff val="25000"/>
                  </a:schemeClr>
                </a:solidFill>
                <a:latin typeface="Arial" panose="020B0604020202020204" pitchFamily="34" charset="0"/>
              </a:rPr>
              <a:t> di </a:t>
            </a:r>
            <a:r>
              <a:rPr lang="en-GB" sz="1200" dirty="0" err="1">
                <a:solidFill>
                  <a:schemeClr val="tx1">
                    <a:lumMod val="75000"/>
                    <a:lumOff val="25000"/>
                  </a:schemeClr>
                </a:solidFill>
                <a:latin typeface="Arial" panose="020B0604020202020204" pitchFamily="34" charset="0"/>
              </a:rPr>
              <a:t>contenuti</a:t>
            </a:r>
            <a:r>
              <a:rPr lang="en-GB" sz="1200" dirty="0">
                <a:solidFill>
                  <a:schemeClr val="tx1">
                    <a:lumMod val="75000"/>
                    <a:lumOff val="25000"/>
                  </a:schemeClr>
                </a:solidFill>
                <a:latin typeface="Arial" panose="020B0604020202020204" pitchFamily="34" charset="0"/>
              </a:rPr>
              <a:t> </a:t>
            </a:r>
            <a:r>
              <a:rPr lang="en-GB" sz="1200" dirty="0" err="1">
                <a:solidFill>
                  <a:schemeClr val="tx1">
                    <a:lumMod val="75000"/>
                    <a:lumOff val="25000"/>
                  </a:schemeClr>
                </a:solidFill>
                <a:latin typeface="Arial" panose="020B0604020202020204" pitchFamily="34" charset="0"/>
              </a:rPr>
              <a:t>digitali</a:t>
            </a:r>
            <a:r>
              <a:rPr lang="en-GB" sz="1200" dirty="0">
                <a:solidFill>
                  <a:schemeClr val="tx1">
                    <a:lumMod val="75000"/>
                    <a:lumOff val="25000"/>
                  </a:schemeClr>
                </a:solidFill>
                <a:latin typeface="Arial" panose="020B0604020202020204" pitchFamily="34" charset="0"/>
              </a:rPr>
              <a:t>.
5.3 </a:t>
            </a:r>
            <a:r>
              <a:rPr lang="en-GB" sz="1200" dirty="0" err="1">
                <a:solidFill>
                  <a:schemeClr val="tx1">
                    <a:lumMod val="75000"/>
                    <a:lumOff val="25000"/>
                  </a:schemeClr>
                </a:solidFill>
                <a:latin typeface="Arial" panose="020B0604020202020204" pitchFamily="34" charset="0"/>
              </a:rPr>
              <a:t>Utilizzare</a:t>
            </a:r>
            <a:r>
              <a:rPr lang="en-GB" sz="1200" dirty="0">
                <a:solidFill>
                  <a:schemeClr val="tx1">
                    <a:lumMod val="75000"/>
                    <a:lumOff val="25000"/>
                  </a:schemeClr>
                </a:solidFill>
                <a:latin typeface="Arial" panose="020B0604020202020204" pitchFamily="34" charset="0"/>
              </a:rPr>
              <a:t> in modo </a:t>
            </a:r>
            <a:r>
              <a:rPr lang="en-GB" sz="1200" dirty="0" err="1">
                <a:solidFill>
                  <a:schemeClr val="tx1">
                    <a:lumMod val="75000"/>
                    <a:lumOff val="25000"/>
                  </a:schemeClr>
                </a:solidFill>
                <a:latin typeface="Arial" panose="020B0604020202020204" pitchFamily="34" charset="0"/>
              </a:rPr>
              <a:t>creativo</a:t>
            </a:r>
            <a:r>
              <a:rPr lang="en-GB" sz="1200" dirty="0">
                <a:solidFill>
                  <a:schemeClr val="tx1">
                    <a:lumMod val="75000"/>
                    <a:lumOff val="25000"/>
                  </a:schemeClr>
                </a:solidFill>
                <a:latin typeface="Arial" panose="020B0604020202020204" pitchFamily="34" charset="0"/>
              </a:rPr>
              <a:t> le </a:t>
            </a:r>
            <a:r>
              <a:rPr lang="en-GB" sz="1200" dirty="0" err="1">
                <a:solidFill>
                  <a:schemeClr val="tx1">
                    <a:lumMod val="75000"/>
                    <a:lumOff val="25000"/>
                  </a:schemeClr>
                </a:solidFill>
                <a:latin typeface="Arial" panose="020B0604020202020204" pitchFamily="34" charset="0"/>
              </a:rPr>
              <a:t>tecnologie</a:t>
            </a:r>
            <a:r>
              <a:rPr lang="en-GB" sz="1200" dirty="0">
                <a:solidFill>
                  <a:schemeClr val="tx1">
                    <a:lumMod val="75000"/>
                    <a:lumOff val="25000"/>
                  </a:schemeClr>
                </a:solidFill>
                <a:latin typeface="Arial" panose="020B0604020202020204" pitchFamily="34" charset="0"/>
              </a:rPr>
              <a:t> </a:t>
            </a:r>
            <a:r>
              <a:rPr lang="en-GB" sz="1200" dirty="0" err="1">
                <a:solidFill>
                  <a:schemeClr val="tx1">
                    <a:lumMod val="75000"/>
                    <a:lumOff val="25000"/>
                  </a:schemeClr>
                </a:solidFill>
                <a:latin typeface="Arial" panose="020B0604020202020204" pitchFamily="34" charset="0"/>
              </a:rPr>
              <a:t>digitali</a:t>
            </a:r>
            <a:r>
              <a:rPr lang="en-GB" sz="1200" dirty="0">
                <a:solidFill>
                  <a:schemeClr val="tx1">
                    <a:lumMod val="75000"/>
                    <a:lumOff val="25000"/>
                  </a:schemeClr>
                </a:solidFill>
                <a:latin typeface="Arial" panose="020B0604020202020204" pitchFamily="34" charset="0"/>
              </a:rPr>
              <a:t>.</a:t>
            </a:r>
            <a:endParaRPr lang="ko-KR" altLang="en-US" sz="1200" dirty="0">
              <a:solidFill>
                <a:schemeClr val="tx1">
                  <a:lumMod val="75000"/>
                  <a:lumOff val="25000"/>
                </a:schemeClr>
              </a:solidFill>
              <a:latin typeface="Arial" panose="020B0604020202020204" pitchFamily="34" charset="0"/>
            </a:endParaRPr>
          </a:p>
        </p:txBody>
      </p:sp>
    </p:spTree>
    <p:extLst>
      <p:ext uri="{BB962C8B-B14F-4D97-AF65-F5344CB8AC3E}">
        <p14:creationId xmlns:p14="http://schemas.microsoft.com/office/powerpoint/2010/main" val="2510451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Quest 2: Progettare un piano marketing digitale</a:t>
            </a:r>
          </a:p>
        </p:txBody>
      </p:sp>
      <p:sp>
        <p:nvSpPr>
          <p:cNvPr id="18" name="Rectangle 1">
            <a:extLst>
              <a:ext uri="{FF2B5EF4-FFF2-40B4-BE49-F238E27FC236}">
                <a16:creationId xmlns:a16="http://schemas.microsoft.com/office/drawing/2014/main" id="{A53FAEA7-C47A-B133-DF94-DC09E55CAB1F}"/>
              </a:ext>
            </a:extLst>
          </p:cNvPr>
          <p:cNvSpPr/>
          <p:nvPr/>
        </p:nvSpPr>
        <p:spPr>
          <a:xfrm>
            <a:off x="1281004" y="1563638"/>
            <a:ext cx="6581991" cy="230425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atinLnBrk="0">
              <a:lnSpc>
                <a:spcPct val="150000"/>
              </a:lnSpc>
              <a:spcAft>
                <a:spcPts val="1000"/>
              </a:spcAft>
            </a:pP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Creare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piano di marketing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compito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facile,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quindi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 sei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arrivato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fin qui: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congratulazioni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Una buona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pianificazione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gestione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è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fondamentale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successo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un business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Creando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piano marketing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avrai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documento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permetterà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una roadmap con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passaggi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seguire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migliorare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commercializzazione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canali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selezionati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Ricordati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esplorare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risorse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saperne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più</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ko-KR" altLang="en-US" sz="1200" b="1" dirty="0">
              <a:solidFill>
                <a:schemeClr val="tx1">
                  <a:lumMod val="75000"/>
                  <a:lumOff val="25000"/>
                </a:schemeClr>
              </a:solidFill>
            </a:endParaRP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865563"/>
            <a:ext cx="5112568" cy="282799"/>
          </a:xfrm>
        </p:spPr>
        <p:txBody>
          <a:bodyPr/>
          <a:lstStyle/>
          <a:p>
            <a:pPr algn="l"/>
            <a:r>
              <a:rPr lang="en-US" altLang="ko-KR" sz="1800" b="1" dirty="0" err="1"/>
              <a:t>Conclusione</a:t>
            </a:r>
            <a:r>
              <a:rPr lang="en-US" altLang="ko-KR" sz="1800" b="1" dirty="0"/>
              <a:t>: </a:t>
            </a:r>
            <a:r>
              <a:rPr lang="en-US" altLang="ko-KR" sz="1800" b="1" dirty="0" err="1"/>
              <a:t>cosa</a:t>
            </a:r>
            <a:r>
              <a:rPr lang="en-US" altLang="ko-KR" sz="1800" b="1" dirty="0"/>
              <a:t> </a:t>
            </a:r>
            <a:r>
              <a:rPr lang="en-US" altLang="ko-KR" sz="1800" b="1" dirty="0" err="1"/>
              <a:t>porterò</a:t>
            </a:r>
            <a:r>
              <a:rPr lang="en-US" altLang="ko-KR" sz="1800" b="1" dirty="0"/>
              <a:t> a casa?</a:t>
            </a:r>
          </a:p>
        </p:txBody>
      </p:sp>
      <p:sp>
        <p:nvSpPr>
          <p:cNvPr id="9" name="Freeform 108">
            <a:extLst>
              <a:ext uri="{FF2B5EF4-FFF2-40B4-BE49-F238E27FC236}">
                <a16:creationId xmlns:a16="http://schemas.microsoft.com/office/drawing/2014/main" id="{54171F17-D833-62E6-E3A4-06CD8BBA48C7}"/>
              </a:ext>
            </a:extLst>
          </p:cNvPr>
          <p:cNvSpPr/>
          <p:nvPr/>
        </p:nvSpPr>
        <p:spPr>
          <a:xfrm>
            <a:off x="558587" y="771550"/>
            <a:ext cx="341005" cy="376812"/>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866261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err="1"/>
              <a:t>Autovalutazione</a:t>
            </a:r>
            <a:endParaRPr lang="es-ES" sz="2800" dirty="0"/>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1170912"/>
            <a:ext cx="7056784" cy="282799"/>
          </a:xfrm>
        </p:spPr>
        <p:txBody>
          <a:bodyPr/>
          <a:lstStyle/>
          <a:p>
            <a:pPr lvl="0" algn="l"/>
            <a:r>
              <a:rPr lang="en-US" altLang="ko-KR" sz="1800" b="1" dirty="0" err="1"/>
              <a:t>Domande</a:t>
            </a:r>
            <a:r>
              <a:rPr lang="en-US" altLang="ko-KR" sz="1800" b="1" dirty="0"/>
              <a:t> a </a:t>
            </a:r>
            <a:r>
              <a:rPr lang="en-US" altLang="ko-KR" sz="1800" b="1" dirty="0" err="1"/>
              <a:t>scelta</a:t>
            </a:r>
            <a:r>
              <a:rPr lang="en-US" altLang="ko-KR" sz="1800" b="1" dirty="0"/>
              <a:t> </a:t>
            </a:r>
            <a:r>
              <a:rPr lang="en-US" altLang="ko-KR" sz="1800" b="1" dirty="0" err="1"/>
              <a:t>multipla</a:t>
            </a:r>
            <a:r>
              <a:rPr lang="en-US" altLang="ko-KR" sz="1800" b="1" dirty="0"/>
              <a:t>: </a:t>
            </a:r>
            <a:r>
              <a:rPr lang="en-US" altLang="ko-KR" sz="1800" dirty="0" err="1"/>
              <a:t>consolida</a:t>
            </a:r>
            <a:r>
              <a:rPr lang="en-US" altLang="ko-KR" sz="1800" dirty="0"/>
              <a:t> il </a:t>
            </a:r>
            <a:r>
              <a:rPr lang="en-US" altLang="ko-KR" sz="1800" dirty="0" err="1"/>
              <a:t>tuo</a:t>
            </a:r>
            <a:r>
              <a:rPr lang="en-US" altLang="ko-KR" sz="1800" dirty="0"/>
              <a:t> </a:t>
            </a:r>
            <a:r>
              <a:rPr lang="en-US" altLang="ko-KR" sz="1800" dirty="0" err="1"/>
              <a:t>apprendimento</a:t>
            </a:r>
            <a:endParaRPr lang="en-US" altLang="ko-KR" sz="1800" dirty="0"/>
          </a:p>
        </p:txBody>
      </p:sp>
      <p:sp>
        <p:nvSpPr>
          <p:cNvPr id="6" name="Round Same Side Corner Rectangle 19">
            <a:extLst>
              <a:ext uri="{FF2B5EF4-FFF2-40B4-BE49-F238E27FC236}">
                <a16:creationId xmlns:a16="http://schemas.microsoft.com/office/drawing/2014/main" id="{6FA1445A-FDD0-AB26-1253-14C54D60B0E2}"/>
              </a:ext>
            </a:extLst>
          </p:cNvPr>
          <p:cNvSpPr/>
          <p:nvPr/>
        </p:nvSpPr>
        <p:spPr>
          <a:xfrm>
            <a:off x="558587" y="1011837"/>
            <a:ext cx="341005" cy="441873"/>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Text Placeholder 2">
            <a:extLst>
              <a:ext uri="{FF2B5EF4-FFF2-40B4-BE49-F238E27FC236}">
                <a16:creationId xmlns:a16="http://schemas.microsoft.com/office/drawing/2014/main" id="{E41B6F15-0A3F-683D-BB85-BD5956CC6F5A}"/>
              </a:ext>
            </a:extLst>
          </p:cNvPr>
          <p:cNvSpPr txBox="1">
            <a:spLocks/>
          </p:cNvSpPr>
          <p:nvPr/>
        </p:nvSpPr>
        <p:spPr>
          <a:xfrm>
            <a:off x="251520" y="1766004"/>
            <a:ext cx="2808312" cy="2605945"/>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1: </a:t>
            </a:r>
            <a:r>
              <a:rPr lang="en-US" altLang="ko-KR" dirty="0" err="1"/>
              <a:t>Quali</a:t>
            </a:r>
            <a:r>
              <a:rPr lang="en-US" altLang="ko-KR" dirty="0"/>
              <a:t> </a:t>
            </a:r>
            <a:r>
              <a:rPr lang="en-US" altLang="ko-KR" dirty="0" err="1"/>
              <a:t>sono</a:t>
            </a:r>
            <a:r>
              <a:rPr lang="en-US" altLang="ko-KR" dirty="0"/>
              <a:t> le </a:t>
            </a:r>
            <a:r>
              <a:rPr lang="en-US" altLang="ko-KR" dirty="0" err="1"/>
              <a:t>caratteristiche</a:t>
            </a:r>
            <a:r>
              <a:rPr lang="en-US" altLang="ko-KR" dirty="0"/>
              <a:t> </a:t>
            </a:r>
            <a:r>
              <a:rPr lang="en-US" altLang="ko-KR" dirty="0" err="1"/>
              <a:t>dell’imprenditoria</a:t>
            </a:r>
            <a:r>
              <a:rPr lang="en-US" altLang="ko-KR" dirty="0"/>
              <a:t> </a:t>
            </a:r>
            <a:r>
              <a:rPr lang="en-US" altLang="ko-KR" dirty="0" err="1"/>
              <a:t>digitale</a:t>
            </a:r>
            <a:r>
              <a:rPr lang="en-US" altLang="ko-KR" dirty="0"/>
              <a:t> rispetto </a:t>
            </a:r>
            <a:r>
              <a:rPr lang="en-US" altLang="ko-KR" dirty="0" err="1"/>
              <a:t>all’imprenditoria</a:t>
            </a:r>
            <a:r>
              <a:rPr lang="en-US" altLang="ko-KR" dirty="0"/>
              <a:t> </a:t>
            </a:r>
            <a:r>
              <a:rPr lang="en-US" altLang="ko-KR" dirty="0" err="1"/>
              <a:t>tradizionale</a:t>
            </a:r>
            <a:r>
              <a:rPr lang="en-US" altLang="ko-KR" dirty="0"/>
              <a:t>?
</a:t>
            </a:r>
          </a:p>
          <a:p>
            <a:pPr algn="l"/>
            <a:r>
              <a:rPr lang="en-US" altLang="ko-KR" dirty="0"/>
              <a:t>a) Il </a:t>
            </a:r>
            <a:r>
              <a:rPr lang="en-US" altLang="ko-KR" dirty="0" err="1"/>
              <a:t>lavoro</a:t>
            </a:r>
            <a:r>
              <a:rPr lang="en-US" altLang="ko-KR" dirty="0"/>
              <a:t> </a:t>
            </a:r>
            <a:r>
              <a:rPr lang="en-US" altLang="ko-KR" dirty="0" err="1"/>
              <a:t>è</a:t>
            </a:r>
            <a:r>
              <a:rPr lang="en-US" altLang="ko-KR" dirty="0"/>
              <a:t> </a:t>
            </a:r>
            <a:r>
              <a:rPr lang="en-US" altLang="ko-KR" dirty="0" err="1"/>
              <a:t>più</a:t>
            </a:r>
            <a:r>
              <a:rPr lang="en-US" altLang="ko-KR" dirty="0"/>
              <a:t> </a:t>
            </a:r>
            <a:r>
              <a:rPr lang="en-US" altLang="ko-KR" dirty="0" err="1"/>
              <a:t>flessibile</a:t>
            </a:r>
            <a:r>
              <a:rPr lang="en-US" altLang="ko-KR" dirty="0"/>
              <a:t>.
b) </a:t>
            </a:r>
            <a:r>
              <a:rPr lang="en-US" altLang="ko-KR" dirty="0" err="1"/>
              <a:t>L’investimento</a:t>
            </a:r>
            <a:r>
              <a:rPr lang="en-US" altLang="ko-KR" dirty="0"/>
              <a:t> </a:t>
            </a:r>
            <a:r>
              <a:rPr lang="en-US" altLang="ko-KR" dirty="0" err="1"/>
              <a:t>iniziale</a:t>
            </a:r>
            <a:r>
              <a:rPr lang="en-US" altLang="ko-KR" dirty="0"/>
              <a:t> è </a:t>
            </a:r>
            <a:r>
              <a:rPr lang="en-US" altLang="ko-KR" dirty="0" err="1"/>
              <a:t>inferiore</a:t>
            </a:r>
            <a:r>
              <a:rPr lang="en-US" altLang="ko-KR" dirty="0"/>
              <a:t>.
c) Ci </a:t>
            </a:r>
            <a:r>
              <a:rPr lang="en-US" altLang="ko-KR" dirty="0" err="1"/>
              <a:t>sono</a:t>
            </a:r>
            <a:r>
              <a:rPr lang="en-US" altLang="ko-KR" dirty="0"/>
              <a:t> </a:t>
            </a:r>
            <a:r>
              <a:rPr lang="en-US" altLang="ko-KR" dirty="0" err="1"/>
              <a:t>più</a:t>
            </a:r>
            <a:r>
              <a:rPr lang="en-US" altLang="ko-KR" dirty="0"/>
              <a:t> </a:t>
            </a:r>
            <a:r>
              <a:rPr lang="en-US" altLang="ko-KR" dirty="0" err="1"/>
              <a:t>opportunità</a:t>
            </a:r>
            <a:r>
              <a:rPr lang="en-US" altLang="ko-KR" dirty="0"/>
              <a:t>.
d) Tutti </a:t>
            </a:r>
            <a:r>
              <a:rPr lang="en-US" altLang="ko-KR" dirty="0" err="1"/>
              <a:t>sono</a:t>
            </a:r>
            <a:r>
              <a:rPr lang="en-US" altLang="ko-KR" dirty="0"/>
              <a:t> </a:t>
            </a:r>
            <a:r>
              <a:rPr lang="en-US" altLang="ko-KR" dirty="0" err="1"/>
              <a:t>corretti</a:t>
            </a:r>
            <a:r>
              <a:rPr lang="en-US" altLang="ko-KR" dirty="0"/>
              <a:t>.
 </a:t>
            </a:r>
          </a:p>
        </p:txBody>
      </p:sp>
      <p:sp>
        <p:nvSpPr>
          <p:cNvPr id="11" name="Text Placeholder 2">
            <a:extLst>
              <a:ext uri="{FF2B5EF4-FFF2-40B4-BE49-F238E27FC236}">
                <a16:creationId xmlns:a16="http://schemas.microsoft.com/office/drawing/2014/main" id="{3F479657-6833-7136-9999-B8955B0376ED}"/>
              </a:ext>
            </a:extLst>
          </p:cNvPr>
          <p:cNvSpPr txBox="1">
            <a:spLocks/>
          </p:cNvSpPr>
          <p:nvPr/>
        </p:nvSpPr>
        <p:spPr>
          <a:xfrm>
            <a:off x="3167844" y="1766005"/>
            <a:ext cx="2808312" cy="2605944"/>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2: </a:t>
            </a:r>
            <a:r>
              <a:rPr lang="en-US" altLang="ko-KR" dirty="0"/>
              <a:t>Come </a:t>
            </a:r>
            <a:r>
              <a:rPr lang="en-US" altLang="ko-KR" dirty="0" err="1"/>
              <a:t>dovrebbe</a:t>
            </a:r>
            <a:r>
              <a:rPr lang="en-US" altLang="ko-KR" dirty="0"/>
              <a:t> </a:t>
            </a:r>
            <a:r>
              <a:rPr lang="en-US" altLang="ko-KR" dirty="0" err="1"/>
              <a:t>essere</a:t>
            </a:r>
            <a:r>
              <a:rPr lang="en-US" altLang="ko-KR" dirty="0"/>
              <a:t> un logo?
</a:t>
            </a:r>
          </a:p>
          <a:p>
            <a:pPr algn="l"/>
            <a:r>
              <a:rPr lang="en-US" altLang="ko-KR" dirty="0"/>
              <a:t>a) </a:t>
            </a:r>
            <a:r>
              <a:rPr lang="en-US" altLang="ko-KR" dirty="0" err="1"/>
              <a:t>Deve</a:t>
            </a:r>
            <a:r>
              <a:rPr lang="en-US" altLang="ko-KR" dirty="0"/>
              <a:t> </a:t>
            </a:r>
            <a:r>
              <a:rPr lang="en-US" altLang="ko-KR" dirty="0" err="1"/>
              <a:t>essere</a:t>
            </a:r>
            <a:r>
              <a:rPr lang="en-US" altLang="ko-KR" dirty="0"/>
              <a:t> </a:t>
            </a:r>
            <a:r>
              <a:rPr lang="en-US" altLang="ko-KR" dirty="0" err="1"/>
              <a:t>alla</a:t>
            </a:r>
            <a:r>
              <a:rPr lang="en-US" altLang="ko-KR" dirty="0"/>
              <a:t> </a:t>
            </a:r>
            <a:r>
              <a:rPr lang="en-US" altLang="ko-KR" dirty="0" err="1"/>
              <a:t>moda</a:t>
            </a:r>
            <a:r>
              <a:rPr lang="en-US" altLang="ko-KR" dirty="0"/>
              <a:t>.
b) Non </a:t>
            </a:r>
            <a:r>
              <a:rPr lang="en-US" altLang="ko-KR" dirty="0" err="1"/>
              <a:t>dovrebbe</a:t>
            </a:r>
            <a:r>
              <a:rPr lang="en-US" altLang="ko-KR" dirty="0"/>
              <a:t> </a:t>
            </a:r>
            <a:r>
              <a:rPr lang="en-US" altLang="ko-KR" dirty="0" err="1"/>
              <a:t>essere</a:t>
            </a:r>
            <a:r>
              <a:rPr lang="en-US" altLang="ko-KR" dirty="0"/>
              <a:t> </a:t>
            </a:r>
            <a:r>
              <a:rPr lang="en-US" altLang="ko-KR" dirty="0" err="1"/>
              <a:t>scalabile</a:t>
            </a:r>
            <a:r>
              <a:rPr lang="en-US" altLang="ko-KR" dirty="0"/>
              <a:t>.
c) </a:t>
            </a:r>
            <a:r>
              <a:rPr lang="en-US" altLang="ko-KR" dirty="0" err="1"/>
              <a:t>Deve</a:t>
            </a:r>
            <a:r>
              <a:rPr lang="en-US" altLang="ko-KR" dirty="0"/>
              <a:t> </a:t>
            </a:r>
            <a:r>
              <a:rPr lang="en-US" altLang="ko-KR" dirty="0" err="1"/>
              <a:t>essere</a:t>
            </a:r>
            <a:r>
              <a:rPr lang="en-US" altLang="ko-KR" dirty="0"/>
              <a:t> </a:t>
            </a:r>
            <a:r>
              <a:rPr lang="en-US" altLang="ko-KR" dirty="0" err="1"/>
              <a:t>leggibile</a:t>
            </a:r>
            <a:r>
              <a:rPr lang="en-US" altLang="ko-KR" dirty="0"/>
              <a:t> e </a:t>
            </a:r>
            <a:r>
              <a:rPr lang="en-US" altLang="ko-KR" dirty="0" err="1"/>
              <a:t>privo</a:t>
            </a:r>
            <a:r>
              <a:rPr lang="en-US" altLang="ko-KR" dirty="0"/>
              <a:t> di </a:t>
            </a:r>
            <a:r>
              <a:rPr lang="en-US" altLang="ko-KR" dirty="0" err="1"/>
              <a:t>errori</a:t>
            </a:r>
            <a:r>
              <a:rPr lang="en-US" altLang="ko-KR" dirty="0"/>
              <a:t> di </a:t>
            </a:r>
            <a:r>
              <a:rPr lang="en-US" altLang="ko-KR" dirty="0" err="1"/>
              <a:t>ortografia</a:t>
            </a:r>
            <a:r>
              <a:rPr lang="en-US" altLang="ko-KR" dirty="0"/>
              <a:t>.
d) Tutti </a:t>
            </a:r>
            <a:r>
              <a:rPr lang="en-US" altLang="ko-KR" dirty="0" err="1"/>
              <a:t>sono</a:t>
            </a:r>
            <a:r>
              <a:rPr lang="en-US" altLang="ko-KR" dirty="0"/>
              <a:t> </a:t>
            </a:r>
            <a:r>
              <a:rPr lang="en-US" altLang="ko-KR" dirty="0" err="1"/>
              <a:t>corretti</a:t>
            </a:r>
            <a:r>
              <a:rPr lang="en-US" altLang="ko-KR" dirty="0"/>
              <a:t>.
 </a:t>
            </a:r>
          </a:p>
        </p:txBody>
      </p:sp>
      <p:sp>
        <p:nvSpPr>
          <p:cNvPr id="12" name="Text Placeholder 2">
            <a:extLst>
              <a:ext uri="{FF2B5EF4-FFF2-40B4-BE49-F238E27FC236}">
                <a16:creationId xmlns:a16="http://schemas.microsoft.com/office/drawing/2014/main" id="{278E756F-B9A0-FB02-0403-7E2448AA2A0F}"/>
              </a:ext>
            </a:extLst>
          </p:cNvPr>
          <p:cNvSpPr txBox="1">
            <a:spLocks/>
          </p:cNvSpPr>
          <p:nvPr/>
        </p:nvSpPr>
        <p:spPr>
          <a:xfrm>
            <a:off x="6084168" y="1766004"/>
            <a:ext cx="2808312" cy="2605943"/>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3: </a:t>
            </a:r>
            <a:r>
              <a:rPr lang="en-US" altLang="ko-KR" dirty="0"/>
              <a:t>Cosa NON </a:t>
            </a:r>
            <a:r>
              <a:rPr lang="en-US" altLang="ko-KR" dirty="0" err="1"/>
              <a:t>è</a:t>
            </a:r>
            <a:r>
              <a:rPr lang="en-US" altLang="ko-KR" dirty="0"/>
              <a:t> un </a:t>
            </a:r>
            <a:r>
              <a:rPr lang="en-US" altLang="ko-KR" dirty="0" err="1"/>
              <a:t>elemento</a:t>
            </a:r>
            <a:r>
              <a:rPr lang="en-US" altLang="ko-KR" dirty="0"/>
              <a:t> </a:t>
            </a:r>
            <a:r>
              <a:rPr lang="en-US" altLang="ko-KR" dirty="0" err="1"/>
              <a:t>dei</a:t>
            </a:r>
            <a:r>
              <a:rPr lang="en-US" altLang="ko-KR" dirty="0"/>
              <a:t> </a:t>
            </a:r>
            <a:r>
              <a:rPr lang="en-US" altLang="ko-KR" dirty="0" err="1"/>
              <a:t>siti</a:t>
            </a:r>
            <a:r>
              <a:rPr lang="en-US" altLang="ko-KR" dirty="0"/>
              <a:t> web?
</a:t>
            </a:r>
          </a:p>
          <a:p>
            <a:pPr algn="l"/>
            <a:r>
              <a:rPr lang="en-US" altLang="ko-KR" dirty="0"/>
              <a:t>a) </a:t>
            </a:r>
            <a:r>
              <a:rPr lang="en-US" altLang="ko-KR" dirty="0" err="1"/>
              <a:t>Dominio</a:t>
            </a:r>
            <a:r>
              <a:rPr lang="en-US" altLang="ko-KR" dirty="0"/>
              <a:t>.
b) Marketing.
c) Hosting.
d) Tutti </a:t>
            </a:r>
            <a:r>
              <a:rPr lang="en-US" altLang="ko-KR" dirty="0" err="1"/>
              <a:t>sono</a:t>
            </a:r>
            <a:r>
              <a:rPr lang="en-US" altLang="ko-KR" dirty="0"/>
              <a:t> </a:t>
            </a:r>
            <a:r>
              <a:rPr lang="en-US" altLang="ko-KR" dirty="0" err="1"/>
              <a:t>elementi</a:t>
            </a:r>
            <a:r>
              <a:rPr lang="en-US" altLang="ko-KR" dirty="0"/>
              <a:t> di </a:t>
            </a:r>
            <a:r>
              <a:rPr lang="en-US" altLang="ko-KR" dirty="0" err="1"/>
              <a:t>siti</a:t>
            </a:r>
            <a:r>
              <a:rPr lang="en-US" altLang="ko-KR" dirty="0"/>
              <a:t> web.
</a:t>
            </a:r>
          </a:p>
        </p:txBody>
      </p:sp>
    </p:spTree>
    <p:extLst>
      <p:ext uri="{BB962C8B-B14F-4D97-AF65-F5344CB8AC3E}">
        <p14:creationId xmlns:p14="http://schemas.microsoft.com/office/powerpoint/2010/main" val="2522942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Definizione</a:t>
            </a:r>
            <a:endParaRPr lang="es-ES" sz="1800" dirty="0"/>
          </a:p>
        </p:txBody>
      </p:sp>
      <p:sp>
        <p:nvSpPr>
          <p:cNvPr id="4" name="TextBox 15">
            <a:extLst>
              <a:ext uri="{FF2B5EF4-FFF2-40B4-BE49-F238E27FC236}">
                <a16:creationId xmlns:a16="http://schemas.microsoft.com/office/drawing/2014/main" id="{A4EC8DF6-3118-6A03-CDDF-70A85F135774}"/>
              </a:ext>
            </a:extLst>
          </p:cNvPr>
          <p:cNvSpPr txBox="1"/>
          <p:nvPr/>
        </p:nvSpPr>
        <p:spPr>
          <a:xfrm>
            <a:off x="395536" y="1563638"/>
            <a:ext cx="5112568" cy="2104038"/>
          </a:xfrm>
          <a:prstGeom prst="rect">
            <a:avLst/>
          </a:prstGeom>
          <a:noFill/>
        </p:spPr>
        <p:txBody>
          <a:bodyPr wrap="square" rtlCol="0">
            <a:spAutoFit/>
          </a:bodyPr>
          <a:lstStyle/>
          <a:p>
            <a:pPr algn="just" latinLnBrk="0">
              <a:lnSpc>
                <a:spcPct val="150000"/>
              </a:lnSpc>
              <a:spcAft>
                <a:spcPts val="800"/>
              </a:spcAft>
            </a:pPr>
            <a:r>
              <a:rPr lang="it-IT"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Tra gli esempi di aziende digitali </a:t>
            </a:r>
            <a:r>
              <a:rPr lang="it-IT"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vi sono</a:t>
            </a:r>
            <a:r>
              <a:rPr lang="it-IT"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buFont typeface="Symbol" panose="05050102010706020507" pitchFamily="18" charset="2"/>
              <a:buChar char=""/>
            </a:pP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Negozio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online (e-commerce).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vendita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Internet è un must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qualsiasi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giorno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d’oggi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Formazione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online (e-learning).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formazione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è</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piena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espansione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grazie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alle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possibilità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offre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quindi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 sei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esperto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qualsiasi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campo,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fornire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formazione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attraverso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questo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metodo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Imagen 8" descr="Imagen que contiene Forma&#10;&#10;Descripción generada automáticamente">
            <a:extLst>
              <a:ext uri="{FF2B5EF4-FFF2-40B4-BE49-F238E27FC236}">
                <a16:creationId xmlns:a16="http://schemas.microsoft.com/office/drawing/2014/main" id="{19B23CAC-9862-5A6A-7B3A-B14FD00E303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0152" y="1779662"/>
            <a:ext cx="2592288" cy="2000922"/>
          </a:xfrm>
          <a:prstGeom prst="rect">
            <a:avLst/>
          </a:prstGeom>
        </p:spPr>
      </p:pic>
    </p:spTree>
    <p:extLst>
      <p:ext uri="{BB962C8B-B14F-4D97-AF65-F5344CB8AC3E}">
        <p14:creationId xmlns:p14="http://schemas.microsoft.com/office/powerpoint/2010/main" val="37085241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err="1"/>
              <a:t>Autovalutazione</a:t>
            </a:r>
            <a:endParaRPr lang="es-ES" sz="2800" dirty="0"/>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1170912"/>
            <a:ext cx="6840760" cy="282799"/>
          </a:xfrm>
        </p:spPr>
        <p:txBody>
          <a:bodyPr/>
          <a:lstStyle/>
          <a:p>
            <a:pPr lvl="0" algn="l"/>
            <a:r>
              <a:rPr lang="en-US" altLang="ko-KR" sz="1800" b="1" dirty="0" err="1"/>
              <a:t>Domande</a:t>
            </a:r>
            <a:r>
              <a:rPr lang="en-US" altLang="ko-KR" sz="1800" b="1" dirty="0"/>
              <a:t> a </a:t>
            </a:r>
            <a:r>
              <a:rPr lang="en-US" altLang="ko-KR" sz="1800" b="1" dirty="0" err="1"/>
              <a:t>scelta</a:t>
            </a:r>
            <a:r>
              <a:rPr lang="en-US" altLang="ko-KR" sz="1800" b="1" dirty="0"/>
              <a:t> </a:t>
            </a:r>
            <a:r>
              <a:rPr lang="en-US" altLang="ko-KR" sz="1800" b="1" dirty="0" err="1"/>
              <a:t>multipla</a:t>
            </a:r>
            <a:r>
              <a:rPr lang="en-US" altLang="ko-KR" sz="1800" b="1" dirty="0"/>
              <a:t>: </a:t>
            </a:r>
            <a:r>
              <a:rPr lang="en-US" altLang="ko-KR" sz="1800" dirty="0" err="1"/>
              <a:t>consolida</a:t>
            </a:r>
            <a:r>
              <a:rPr lang="en-US" altLang="ko-KR" sz="1800" dirty="0"/>
              <a:t> il </a:t>
            </a:r>
            <a:r>
              <a:rPr lang="en-US" altLang="ko-KR" sz="1800" dirty="0" err="1"/>
              <a:t>tuo</a:t>
            </a:r>
            <a:r>
              <a:rPr lang="en-US" altLang="ko-KR" sz="1800" dirty="0"/>
              <a:t> </a:t>
            </a:r>
            <a:r>
              <a:rPr lang="en-US" altLang="ko-KR" sz="1800" dirty="0" err="1"/>
              <a:t>apprendimento</a:t>
            </a:r>
            <a:endParaRPr lang="en-US" altLang="ko-KR" sz="1800" dirty="0"/>
          </a:p>
        </p:txBody>
      </p:sp>
      <p:sp>
        <p:nvSpPr>
          <p:cNvPr id="6" name="Round Same Side Corner Rectangle 19">
            <a:extLst>
              <a:ext uri="{FF2B5EF4-FFF2-40B4-BE49-F238E27FC236}">
                <a16:creationId xmlns:a16="http://schemas.microsoft.com/office/drawing/2014/main" id="{6FA1445A-FDD0-AB26-1253-14C54D60B0E2}"/>
              </a:ext>
            </a:extLst>
          </p:cNvPr>
          <p:cNvSpPr/>
          <p:nvPr/>
        </p:nvSpPr>
        <p:spPr>
          <a:xfrm>
            <a:off x="558587" y="1011837"/>
            <a:ext cx="341005" cy="441873"/>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Text Placeholder 2">
            <a:extLst>
              <a:ext uri="{FF2B5EF4-FFF2-40B4-BE49-F238E27FC236}">
                <a16:creationId xmlns:a16="http://schemas.microsoft.com/office/drawing/2014/main" id="{E41B6F15-0A3F-683D-BB85-BD5956CC6F5A}"/>
              </a:ext>
            </a:extLst>
          </p:cNvPr>
          <p:cNvSpPr txBox="1">
            <a:spLocks/>
          </p:cNvSpPr>
          <p:nvPr/>
        </p:nvSpPr>
        <p:spPr>
          <a:xfrm>
            <a:off x="1619673" y="1771394"/>
            <a:ext cx="2808312" cy="2528548"/>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4: </a:t>
            </a:r>
            <a:r>
              <a:rPr lang="en-US" altLang="ko-KR" dirty="0"/>
              <a:t>Cosa </a:t>
            </a:r>
            <a:r>
              <a:rPr lang="en-US" altLang="ko-KR" dirty="0" err="1"/>
              <a:t>caratterizza</a:t>
            </a:r>
            <a:r>
              <a:rPr lang="en-US" altLang="ko-KR" dirty="0"/>
              <a:t> il Web 2.0?
</a:t>
            </a:r>
          </a:p>
          <a:p>
            <a:pPr algn="l"/>
            <a:r>
              <a:rPr lang="en-US" altLang="ko-KR" dirty="0"/>
              <a:t>a) </a:t>
            </a:r>
            <a:r>
              <a:rPr lang="en-US" altLang="ko-KR" dirty="0" err="1"/>
              <a:t>Interazione</a:t>
            </a:r>
            <a:r>
              <a:rPr lang="en-US" altLang="ko-KR" dirty="0"/>
              <a:t>.
b) </a:t>
            </a:r>
            <a:r>
              <a:rPr lang="en-US" altLang="ko-KR" dirty="0" err="1"/>
              <a:t>Informazioni</a:t>
            </a:r>
            <a:r>
              <a:rPr lang="en-US" altLang="ko-KR" dirty="0"/>
              <a:t> </a:t>
            </a:r>
            <a:r>
              <a:rPr lang="en-US" altLang="ko-KR" dirty="0" err="1"/>
              <a:t>statiche</a:t>
            </a:r>
            <a:r>
              <a:rPr lang="en-US" altLang="ko-KR" dirty="0"/>
              <a:t>.
c) </a:t>
            </a:r>
            <a:r>
              <a:rPr lang="en-US" altLang="ko-KR" dirty="0" err="1"/>
              <a:t>Progettazione</a:t>
            </a:r>
            <a:r>
              <a:rPr lang="en-US" altLang="ko-KR" dirty="0"/>
              <a:t> 3D.
d) Tutti </a:t>
            </a:r>
            <a:r>
              <a:rPr lang="en-US" altLang="ko-KR" dirty="0" err="1"/>
              <a:t>sono</a:t>
            </a:r>
            <a:r>
              <a:rPr lang="en-US" altLang="ko-KR" dirty="0"/>
              <a:t> </a:t>
            </a:r>
            <a:r>
              <a:rPr lang="en-US" altLang="ko-KR" dirty="0" err="1"/>
              <a:t>corretti</a:t>
            </a:r>
            <a:r>
              <a:rPr lang="en-US" altLang="ko-KR" dirty="0"/>
              <a:t>.
</a:t>
            </a:r>
          </a:p>
        </p:txBody>
      </p:sp>
      <p:sp>
        <p:nvSpPr>
          <p:cNvPr id="11" name="Text Placeholder 2">
            <a:extLst>
              <a:ext uri="{FF2B5EF4-FFF2-40B4-BE49-F238E27FC236}">
                <a16:creationId xmlns:a16="http://schemas.microsoft.com/office/drawing/2014/main" id="{3F479657-6833-7136-9999-B8955B0376ED}"/>
              </a:ext>
            </a:extLst>
          </p:cNvPr>
          <p:cNvSpPr txBox="1">
            <a:spLocks/>
          </p:cNvSpPr>
          <p:nvPr/>
        </p:nvSpPr>
        <p:spPr>
          <a:xfrm>
            <a:off x="4716016" y="1766004"/>
            <a:ext cx="2808312" cy="2528547"/>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5: </a:t>
            </a:r>
            <a:r>
              <a:rPr lang="en-US" altLang="ko-KR" dirty="0" err="1"/>
              <a:t>Cos’è</a:t>
            </a:r>
            <a:r>
              <a:rPr lang="en-US" altLang="ko-KR" dirty="0"/>
              <a:t> SEM?
</a:t>
            </a:r>
          </a:p>
          <a:p>
            <a:pPr algn="l"/>
            <a:r>
              <a:rPr lang="en-US" altLang="ko-KR" dirty="0"/>
              <a:t>a) </a:t>
            </a:r>
            <a:r>
              <a:rPr lang="en-US" altLang="ko-KR" dirty="0" err="1"/>
              <a:t>Ottimizzazione</a:t>
            </a:r>
            <a:r>
              <a:rPr lang="en-US" altLang="ko-KR" dirty="0"/>
              <a:t> per i </a:t>
            </a:r>
            <a:r>
              <a:rPr lang="en-US" altLang="ko-KR" dirty="0" err="1"/>
              <a:t>motori</a:t>
            </a:r>
            <a:r>
              <a:rPr lang="en-US" altLang="ko-KR" dirty="0"/>
              <a:t> di </a:t>
            </a:r>
            <a:r>
              <a:rPr lang="en-US" altLang="ko-KR" dirty="0" err="1"/>
              <a:t>ricerca</a:t>
            </a:r>
            <a:r>
              <a:rPr lang="en-US" altLang="ko-KR" dirty="0"/>
              <a:t>.
b) </a:t>
            </a:r>
            <a:r>
              <a:rPr lang="en-US" altLang="ko-KR" dirty="0" err="1"/>
              <a:t>Pubblicità</a:t>
            </a:r>
            <a:r>
              <a:rPr lang="en-US" altLang="ko-KR" dirty="0"/>
              <a:t> sui </a:t>
            </a:r>
            <a:r>
              <a:rPr lang="en-US" altLang="ko-KR" dirty="0" err="1"/>
              <a:t>motori</a:t>
            </a:r>
            <a:r>
              <a:rPr lang="en-US" altLang="ko-KR" dirty="0"/>
              <a:t> di </a:t>
            </a:r>
            <a:r>
              <a:rPr lang="en-US" altLang="ko-KR" dirty="0" err="1"/>
              <a:t>ricerca</a:t>
            </a:r>
            <a:r>
              <a:rPr lang="en-US" altLang="ko-KR" dirty="0"/>
              <a:t> a </a:t>
            </a:r>
            <a:r>
              <a:rPr lang="en-US" altLang="ko-KR" dirty="0" err="1"/>
              <a:t>pagamento</a:t>
            </a:r>
            <a:r>
              <a:rPr lang="en-US" altLang="ko-KR" dirty="0"/>
              <a:t>.
c) La </a:t>
            </a:r>
            <a:r>
              <a:rPr lang="en-US" altLang="ko-KR" dirty="0" err="1"/>
              <a:t>creazione</a:t>
            </a:r>
            <a:r>
              <a:rPr lang="en-US" altLang="ko-KR" dirty="0"/>
              <a:t> di </a:t>
            </a:r>
            <a:r>
              <a:rPr lang="en-US" altLang="ko-KR" dirty="0" err="1"/>
              <a:t>contenuti</a:t>
            </a:r>
            <a:r>
              <a:rPr lang="en-US" altLang="ko-KR" dirty="0"/>
              <a:t> </a:t>
            </a:r>
            <a:r>
              <a:rPr lang="en-US" altLang="ko-KR" dirty="0" err="1"/>
              <a:t>digitali</a:t>
            </a:r>
            <a:r>
              <a:rPr lang="en-US" altLang="ko-KR" dirty="0"/>
              <a:t>.
d) Tutti </a:t>
            </a:r>
            <a:r>
              <a:rPr lang="en-US" altLang="ko-KR" dirty="0" err="1"/>
              <a:t>sono</a:t>
            </a:r>
            <a:r>
              <a:rPr lang="en-US" altLang="ko-KR" dirty="0"/>
              <a:t> </a:t>
            </a:r>
            <a:r>
              <a:rPr lang="en-US" altLang="ko-KR" dirty="0" err="1"/>
              <a:t>corretti</a:t>
            </a:r>
            <a:r>
              <a:rPr lang="en-US" altLang="ko-KR" dirty="0"/>
              <a:t>.
 </a:t>
            </a:r>
          </a:p>
        </p:txBody>
      </p:sp>
    </p:spTree>
    <p:extLst>
      <p:ext uri="{BB962C8B-B14F-4D97-AF65-F5344CB8AC3E}">
        <p14:creationId xmlns:p14="http://schemas.microsoft.com/office/powerpoint/2010/main" val="2586379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err="1"/>
              <a:t>Autovalutazione</a:t>
            </a:r>
            <a:endParaRPr lang="es-ES" sz="2800" dirty="0"/>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1170912"/>
            <a:ext cx="6120680" cy="282799"/>
          </a:xfrm>
        </p:spPr>
        <p:txBody>
          <a:bodyPr/>
          <a:lstStyle/>
          <a:p>
            <a:pPr lvl="0" algn="l"/>
            <a:r>
              <a:rPr lang="en-US" altLang="ko-KR" sz="1800" b="1" dirty="0" err="1"/>
              <a:t>Domande</a:t>
            </a:r>
            <a:r>
              <a:rPr lang="en-US" altLang="ko-KR" sz="1800" b="1" dirty="0"/>
              <a:t> a </a:t>
            </a:r>
            <a:r>
              <a:rPr lang="en-US" altLang="ko-KR" sz="1800" b="1" dirty="0" err="1"/>
              <a:t>scelta</a:t>
            </a:r>
            <a:r>
              <a:rPr lang="en-US" altLang="ko-KR" sz="1800" b="1" dirty="0"/>
              <a:t> </a:t>
            </a:r>
            <a:r>
              <a:rPr lang="en-US" altLang="ko-KR" sz="1800" b="1" dirty="0" err="1"/>
              <a:t>multipla</a:t>
            </a:r>
            <a:r>
              <a:rPr lang="en-US" altLang="ko-KR" sz="1800" b="1" dirty="0"/>
              <a:t>: </a:t>
            </a:r>
            <a:r>
              <a:rPr lang="en-US" altLang="ko-KR" sz="1800" dirty="0" err="1"/>
              <a:t>soluzioni</a:t>
            </a:r>
            <a:endParaRPr lang="en-US" altLang="ko-KR" sz="1800" dirty="0"/>
          </a:p>
        </p:txBody>
      </p:sp>
      <p:sp>
        <p:nvSpPr>
          <p:cNvPr id="6" name="Round Same Side Corner Rectangle 19">
            <a:extLst>
              <a:ext uri="{FF2B5EF4-FFF2-40B4-BE49-F238E27FC236}">
                <a16:creationId xmlns:a16="http://schemas.microsoft.com/office/drawing/2014/main" id="{6FA1445A-FDD0-AB26-1253-14C54D60B0E2}"/>
              </a:ext>
            </a:extLst>
          </p:cNvPr>
          <p:cNvSpPr/>
          <p:nvPr/>
        </p:nvSpPr>
        <p:spPr>
          <a:xfrm>
            <a:off x="558587" y="1011837"/>
            <a:ext cx="341005" cy="441873"/>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Text Placeholder 2">
            <a:extLst>
              <a:ext uri="{FF2B5EF4-FFF2-40B4-BE49-F238E27FC236}">
                <a16:creationId xmlns:a16="http://schemas.microsoft.com/office/drawing/2014/main" id="{E41B6F15-0A3F-683D-BB85-BD5956CC6F5A}"/>
              </a:ext>
            </a:extLst>
          </p:cNvPr>
          <p:cNvSpPr txBox="1">
            <a:spLocks/>
          </p:cNvSpPr>
          <p:nvPr/>
        </p:nvSpPr>
        <p:spPr>
          <a:xfrm>
            <a:off x="251520" y="1766004"/>
            <a:ext cx="2808312" cy="2605945"/>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1: </a:t>
            </a:r>
            <a:r>
              <a:rPr lang="en-US" altLang="ko-KR" dirty="0" err="1"/>
              <a:t>Quali</a:t>
            </a:r>
            <a:r>
              <a:rPr lang="en-US" altLang="ko-KR" dirty="0"/>
              <a:t> </a:t>
            </a:r>
            <a:r>
              <a:rPr lang="en-US" altLang="ko-KR" dirty="0" err="1"/>
              <a:t>sono</a:t>
            </a:r>
            <a:r>
              <a:rPr lang="en-US" altLang="ko-KR" dirty="0"/>
              <a:t> le </a:t>
            </a:r>
            <a:r>
              <a:rPr lang="en-US" altLang="ko-KR" dirty="0" err="1"/>
              <a:t>caratteristiche</a:t>
            </a:r>
            <a:r>
              <a:rPr lang="en-US" altLang="ko-KR" dirty="0"/>
              <a:t> </a:t>
            </a:r>
            <a:r>
              <a:rPr lang="en-US" altLang="ko-KR" dirty="0" err="1"/>
              <a:t>dell’imprenditoria</a:t>
            </a:r>
            <a:r>
              <a:rPr lang="en-US" altLang="ko-KR" dirty="0"/>
              <a:t> </a:t>
            </a:r>
            <a:r>
              <a:rPr lang="en-US" altLang="ko-KR" dirty="0" err="1"/>
              <a:t>digitale</a:t>
            </a:r>
            <a:r>
              <a:rPr lang="en-US" altLang="ko-KR" dirty="0"/>
              <a:t> rispetto </a:t>
            </a:r>
            <a:r>
              <a:rPr lang="en-US" altLang="ko-KR" dirty="0" err="1"/>
              <a:t>all’imprenditoria</a:t>
            </a:r>
            <a:r>
              <a:rPr lang="en-US" altLang="ko-KR" dirty="0"/>
              <a:t> </a:t>
            </a:r>
            <a:r>
              <a:rPr lang="en-US" altLang="ko-KR" dirty="0" err="1"/>
              <a:t>tradizionale</a:t>
            </a:r>
            <a:r>
              <a:rPr lang="en-US" altLang="ko-KR" dirty="0"/>
              <a:t>?
</a:t>
            </a:r>
          </a:p>
          <a:p>
            <a:pPr algn="l"/>
            <a:r>
              <a:rPr lang="en-US" altLang="ko-KR" dirty="0"/>
              <a:t>a) Il </a:t>
            </a:r>
            <a:r>
              <a:rPr lang="en-US" altLang="ko-KR" dirty="0" err="1"/>
              <a:t>lavoro</a:t>
            </a:r>
            <a:r>
              <a:rPr lang="en-US" altLang="ko-KR" dirty="0"/>
              <a:t> </a:t>
            </a:r>
            <a:r>
              <a:rPr lang="en-US" altLang="ko-KR" dirty="0" err="1"/>
              <a:t>è</a:t>
            </a:r>
            <a:r>
              <a:rPr lang="en-US" altLang="ko-KR" dirty="0"/>
              <a:t> </a:t>
            </a:r>
            <a:r>
              <a:rPr lang="en-US" altLang="ko-KR" dirty="0" err="1"/>
              <a:t>più</a:t>
            </a:r>
            <a:r>
              <a:rPr lang="en-US" altLang="ko-KR" dirty="0"/>
              <a:t> </a:t>
            </a:r>
            <a:r>
              <a:rPr lang="en-US" altLang="ko-KR" dirty="0" err="1"/>
              <a:t>flessibile</a:t>
            </a:r>
            <a:r>
              <a:rPr lang="en-US" altLang="ko-KR" dirty="0"/>
              <a:t>.
b) </a:t>
            </a:r>
            <a:r>
              <a:rPr lang="en-US" altLang="ko-KR" dirty="0" err="1"/>
              <a:t>L’investimento</a:t>
            </a:r>
            <a:r>
              <a:rPr lang="en-US" altLang="ko-KR" dirty="0"/>
              <a:t> </a:t>
            </a:r>
            <a:r>
              <a:rPr lang="en-US" altLang="ko-KR" dirty="0" err="1"/>
              <a:t>iniziale</a:t>
            </a:r>
            <a:r>
              <a:rPr lang="en-US" altLang="ko-KR" dirty="0"/>
              <a:t> è </a:t>
            </a:r>
            <a:r>
              <a:rPr lang="en-US" altLang="ko-KR" dirty="0" err="1"/>
              <a:t>inferiore</a:t>
            </a:r>
            <a:r>
              <a:rPr lang="en-US" altLang="ko-KR" dirty="0"/>
              <a:t>.
c) Ci </a:t>
            </a:r>
            <a:r>
              <a:rPr lang="en-US" altLang="ko-KR" dirty="0" err="1"/>
              <a:t>sono</a:t>
            </a:r>
            <a:r>
              <a:rPr lang="en-US" altLang="ko-KR" dirty="0"/>
              <a:t> </a:t>
            </a:r>
            <a:r>
              <a:rPr lang="en-US" altLang="ko-KR" dirty="0" err="1"/>
              <a:t>più</a:t>
            </a:r>
            <a:r>
              <a:rPr lang="en-US" altLang="ko-KR" dirty="0"/>
              <a:t> </a:t>
            </a:r>
            <a:r>
              <a:rPr lang="en-US" altLang="ko-KR" dirty="0" err="1"/>
              <a:t>opportunità</a:t>
            </a:r>
            <a:r>
              <a:rPr lang="en-US" altLang="ko-KR" dirty="0"/>
              <a:t>.
</a:t>
            </a:r>
            <a:r>
              <a:rPr lang="en-US" altLang="ko-KR" b="1" dirty="0"/>
              <a:t>d) Tutti </a:t>
            </a:r>
            <a:r>
              <a:rPr lang="en-US" altLang="ko-KR" b="1" dirty="0" err="1"/>
              <a:t>sono</a:t>
            </a:r>
            <a:r>
              <a:rPr lang="en-US" altLang="ko-KR" b="1" dirty="0"/>
              <a:t> </a:t>
            </a:r>
            <a:r>
              <a:rPr lang="en-US" altLang="ko-KR" b="1" dirty="0" err="1"/>
              <a:t>corretti</a:t>
            </a:r>
            <a:r>
              <a:rPr lang="en-US" altLang="ko-KR" b="1" dirty="0"/>
              <a:t>.</a:t>
            </a:r>
            <a:r>
              <a:rPr lang="en-US" altLang="ko-KR" dirty="0"/>
              <a:t>
 </a:t>
            </a:r>
          </a:p>
        </p:txBody>
      </p:sp>
      <p:sp>
        <p:nvSpPr>
          <p:cNvPr id="11" name="Text Placeholder 2">
            <a:extLst>
              <a:ext uri="{FF2B5EF4-FFF2-40B4-BE49-F238E27FC236}">
                <a16:creationId xmlns:a16="http://schemas.microsoft.com/office/drawing/2014/main" id="{3F479657-6833-7136-9999-B8955B0376ED}"/>
              </a:ext>
            </a:extLst>
          </p:cNvPr>
          <p:cNvSpPr txBox="1">
            <a:spLocks/>
          </p:cNvSpPr>
          <p:nvPr/>
        </p:nvSpPr>
        <p:spPr>
          <a:xfrm>
            <a:off x="3167844" y="1766005"/>
            <a:ext cx="2808312" cy="2605944"/>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2: </a:t>
            </a:r>
            <a:r>
              <a:rPr lang="en-US" altLang="ko-KR" dirty="0"/>
              <a:t>Come </a:t>
            </a:r>
            <a:r>
              <a:rPr lang="en-US" altLang="ko-KR" dirty="0" err="1"/>
              <a:t>dovrebbe</a:t>
            </a:r>
            <a:r>
              <a:rPr lang="en-US" altLang="ko-KR" dirty="0"/>
              <a:t> </a:t>
            </a:r>
            <a:r>
              <a:rPr lang="en-US" altLang="ko-KR" dirty="0" err="1"/>
              <a:t>essere</a:t>
            </a:r>
            <a:r>
              <a:rPr lang="en-US" altLang="ko-KR" dirty="0"/>
              <a:t> un logo?</a:t>
            </a:r>
          </a:p>
          <a:p>
            <a:pPr algn="l"/>
            <a:endParaRPr lang="en-US" altLang="ko-KR" dirty="0"/>
          </a:p>
          <a:p>
            <a:pPr algn="l"/>
            <a:r>
              <a:rPr lang="en-US" altLang="ko-KR" dirty="0"/>
              <a:t>a) </a:t>
            </a:r>
            <a:r>
              <a:rPr lang="en-US" altLang="ko-KR" dirty="0" err="1"/>
              <a:t>Deve</a:t>
            </a:r>
            <a:r>
              <a:rPr lang="en-US" altLang="ko-KR" dirty="0"/>
              <a:t> </a:t>
            </a:r>
            <a:r>
              <a:rPr lang="en-US" altLang="ko-KR" dirty="0" err="1"/>
              <a:t>essere</a:t>
            </a:r>
            <a:r>
              <a:rPr lang="en-US" altLang="ko-KR" dirty="0"/>
              <a:t> trendy.
b) Non </a:t>
            </a:r>
            <a:r>
              <a:rPr lang="en-US" altLang="ko-KR" dirty="0" err="1"/>
              <a:t>dovrebbe</a:t>
            </a:r>
            <a:r>
              <a:rPr lang="en-US" altLang="ko-KR" dirty="0"/>
              <a:t> </a:t>
            </a:r>
            <a:r>
              <a:rPr lang="en-US" altLang="ko-KR" dirty="0" err="1"/>
              <a:t>essere</a:t>
            </a:r>
            <a:r>
              <a:rPr lang="en-US" altLang="ko-KR" dirty="0"/>
              <a:t> </a:t>
            </a:r>
            <a:r>
              <a:rPr lang="en-US" altLang="ko-KR" dirty="0" err="1"/>
              <a:t>scalabile</a:t>
            </a:r>
            <a:r>
              <a:rPr lang="en-US" altLang="ko-KR" dirty="0"/>
              <a:t>.
</a:t>
            </a:r>
            <a:r>
              <a:rPr lang="en-US" altLang="ko-KR" b="1" dirty="0"/>
              <a:t>c) </a:t>
            </a:r>
            <a:r>
              <a:rPr lang="en-US" altLang="ko-KR" b="1" dirty="0" err="1"/>
              <a:t>Deve</a:t>
            </a:r>
            <a:r>
              <a:rPr lang="en-US" altLang="ko-KR" b="1" dirty="0"/>
              <a:t> </a:t>
            </a:r>
            <a:r>
              <a:rPr lang="en-US" altLang="ko-KR" b="1" dirty="0" err="1"/>
              <a:t>essere</a:t>
            </a:r>
            <a:r>
              <a:rPr lang="en-US" altLang="ko-KR" b="1" dirty="0"/>
              <a:t> </a:t>
            </a:r>
            <a:r>
              <a:rPr lang="en-US" altLang="ko-KR" b="1" dirty="0" err="1"/>
              <a:t>leggibile</a:t>
            </a:r>
            <a:r>
              <a:rPr lang="en-US" altLang="ko-KR" b="1" dirty="0"/>
              <a:t> e </a:t>
            </a:r>
            <a:r>
              <a:rPr lang="en-US" altLang="ko-KR" b="1" dirty="0" err="1"/>
              <a:t>privo</a:t>
            </a:r>
            <a:r>
              <a:rPr lang="en-US" altLang="ko-KR" b="1" dirty="0"/>
              <a:t> di </a:t>
            </a:r>
            <a:r>
              <a:rPr lang="en-US" altLang="ko-KR" b="1" dirty="0" err="1"/>
              <a:t>errori</a:t>
            </a:r>
            <a:r>
              <a:rPr lang="en-US" altLang="ko-KR" b="1" dirty="0"/>
              <a:t> di </a:t>
            </a:r>
            <a:r>
              <a:rPr lang="en-US" altLang="ko-KR" b="1" dirty="0" err="1"/>
              <a:t>ortografia</a:t>
            </a:r>
            <a:r>
              <a:rPr lang="en-US" altLang="ko-KR" b="1" dirty="0"/>
              <a:t>.</a:t>
            </a:r>
            <a:r>
              <a:rPr lang="en-US" altLang="ko-KR" dirty="0"/>
              <a:t>
d) Tutti </a:t>
            </a:r>
            <a:r>
              <a:rPr lang="en-US" altLang="ko-KR" dirty="0" err="1"/>
              <a:t>sono</a:t>
            </a:r>
            <a:r>
              <a:rPr lang="en-US" altLang="ko-KR" dirty="0"/>
              <a:t> </a:t>
            </a:r>
            <a:r>
              <a:rPr lang="en-US" altLang="ko-KR" dirty="0" err="1"/>
              <a:t>corretti</a:t>
            </a:r>
            <a:r>
              <a:rPr lang="en-US" altLang="ko-KR" dirty="0"/>
              <a:t>.
 </a:t>
            </a:r>
          </a:p>
        </p:txBody>
      </p:sp>
      <p:sp>
        <p:nvSpPr>
          <p:cNvPr id="12" name="Text Placeholder 2">
            <a:extLst>
              <a:ext uri="{FF2B5EF4-FFF2-40B4-BE49-F238E27FC236}">
                <a16:creationId xmlns:a16="http://schemas.microsoft.com/office/drawing/2014/main" id="{278E756F-B9A0-FB02-0403-7E2448AA2A0F}"/>
              </a:ext>
            </a:extLst>
          </p:cNvPr>
          <p:cNvSpPr txBox="1">
            <a:spLocks/>
          </p:cNvSpPr>
          <p:nvPr/>
        </p:nvSpPr>
        <p:spPr>
          <a:xfrm>
            <a:off x="6084168" y="1766004"/>
            <a:ext cx="2808312" cy="2605943"/>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3: </a:t>
            </a:r>
            <a:r>
              <a:rPr lang="en-US" altLang="ko-KR" dirty="0"/>
              <a:t>Cosa NON </a:t>
            </a:r>
            <a:r>
              <a:rPr lang="en-US" altLang="ko-KR" dirty="0" err="1"/>
              <a:t>è</a:t>
            </a:r>
            <a:r>
              <a:rPr lang="en-US" altLang="ko-KR" dirty="0"/>
              <a:t> un </a:t>
            </a:r>
            <a:r>
              <a:rPr lang="en-US" altLang="ko-KR" dirty="0" err="1"/>
              <a:t>elemento</a:t>
            </a:r>
            <a:r>
              <a:rPr lang="en-US" altLang="ko-KR" dirty="0"/>
              <a:t> </a:t>
            </a:r>
            <a:r>
              <a:rPr lang="en-US" altLang="ko-KR" dirty="0" err="1"/>
              <a:t>dei</a:t>
            </a:r>
            <a:r>
              <a:rPr lang="en-US" altLang="ko-KR" dirty="0"/>
              <a:t> </a:t>
            </a:r>
            <a:r>
              <a:rPr lang="en-US" altLang="ko-KR" dirty="0" err="1"/>
              <a:t>siti</a:t>
            </a:r>
            <a:r>
              <a:rPr lang="en-US" altLang="ko-KR" dirty="0"/>
              <a:t> web?
</a:t>
            </a:r>
          </a:p>
          <a:p>
            <a:pPr algn="l"/>
            <a:r>
              <a:rPr lang="en-US" altLang="ko-KR" dirty="0"/>
              <a:t>a) </a:t>
            </a:r>
            <a:r>
              <a:rPr lang="en-US" altLang="ko-KR" dirty="0" err="1"/>
              <a:t>Dominio</a:t>
            </a:r>
            <a:r>
              <a:rPr lang="en-US" altLang="ko-KR" dirty="0"/>
              <a:t>.
</a:t>
            </a:r>
            <a:r>
              <a:rPr lang="en-US" altLang="ko-KR" b="1" dirty="0"/>
              <a:t>b) Marketing.</a:t>
            </a:r>
            <a:r>
              <a:rPr lang="en-US" altLang="ko-KR" dirty="0"/>
              <a:t>
c) Hosting.
d) Tutti </a:t>
            </a:r>
            <a:r>
              <a:rPr lang="en-US" altLang="ko-KR" dirty="0" err="1"/>
              <a:t>sono</a:t>
            </a:r>
            <a:r>
              <a:rPr lang="en-US" altLang="ko-KR" dirty="0"/>
              <a:t> </a:t>
            </a:r>
            <a:r>
              <a:rPr lang="en-US" altLang="ko-KR" dirty="0" err="1"/>
              <a:t>elementi</a:t>
            </a:r>
            <a:r>
              <a:rPr lang="en-US" altLang="ko-KR" dirty="0"/>
              <a:t> di </a:t>
            </a:r>
            <a:r>
              <a:rPr lang="en-US" altLang="ko-KR" dirty="0" err="1"/>
              <a:t>siti</a:t>
            </a:r>
            <a:r>
              <a:rPr lang="en-US" altLang="ko-KR" dirty="0"/>
              <a:t> web.
 </a:t>
            </a:r>
          </a:p>
        </p:txBody>
      </p:sp>
    </p:spTree>
    <p:extLst>
      <p:ext uri="{BB962C8B-B14F-4D97-AF65-F5344CB8AC3E}">
        <p14:creationId xmlns:p14="http://schemas.microsoft.com/office/powerpoint/2010/main" val="1112938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err="1"/>
              <a:t>Autovalutazione</a:t>
            </a:r>
            <a:endParaRPr lang="es-ES" sz="2800" dirty="0"/>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1170912"/>
            <a:ext cx="6120680" cy="282799"/>
          </a:xfrm>
        </p:spPr>
        <p:txBody>
          <a:bodyPr/>
          <a:lstStyle/>
          <a:p>
            <a:pPr lvl="0" algn="l"/>
            <a:r>
              <a:rPr lang="en-US" altLang="ko-KR" sz="1800" b="1" dirty="0" err="1"/>
              <a:t>Domande</a:t>
            </a:r>
            <a:r>
              <a:rPr lang="en-US" altLang="ko-KR" sz="1800" b="1" dirty="0"/>
              <a:t> a </a:t>
            </a:r>
            <a:r>
              <a:rPr lang="en-US" altLang="ko-KR" sz="1800" b="1" dirty="0" err="1"/>
              <a:t>scelta</a:t>
            </a:r>
            <a:r>
              <a:rPr lang="en-US" altLang="ko-KR" sz="1800" b="1" dirty="0"/>
              <a:t> </a:t>
            </a:r>
            <a:r>
              <a:rPr lang="en-US" altLang="ko-KR" sz="1800" b="1" dirty="0" err="1"/>
              <a:t>multipla</a:t>
            </a:r>
            <a:r>
              <a:rPr lang="en-US" altLang="ko-KR" sz="1800" b="1" dirty="0"/>
              <a:t>: </a:t>
            </a:r>
            <a:r>
              <a:rPr lang="en-US" altLang="ko-KR" sz="1800" dirty="0" err="1"/>
              <a:t>soluzioni</a:t>
            </a:r>
            <a:endParaRPr lang="en-US" altLang="ko-KR" sz="1800" dirty="0"/>
          </a:p>
        </p:txBody>
      </p:sp>
      <p:sp>
        <p:nvSpPr>
          <p:cNvPr id="6" name="Round Same Side Corner Rectangle 19">
            <a:extLst>
              <a:ext uri="{FF2B5EF4-FFF2-40B4-BE49-F238E27FC236}">
                <a16:creationId xmlns:a16="http://schemas.microsoft.com/office/drawing/2014/main" id="{6FA1445A-FDD0-AB26-1253-14C54D60B0E2}"/>
              </a:ext>
            </a:extLst>
          </p:cNvPr>
          <p:cNvSpPr/>
          <p:nvPr/>
        </p:nvSpPr>
        <p:spPr>
          <a:xfrm>
            <a:off x="558587" y="1011837"/>
            <a:ext cx="341005" cy="441873"/>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Text Placeholder 2">
            <a:extLst>
              <a:ext uri="{FF2B5EF4-FFF2-40B4-BE49-F238E27FC236}">
                <a16:creationId xmlns:a16="http://schemas.microsoft.com/office/drawing/2014/main" id="{E41B6F15-0A3F-683D-BB85-BD5956CC6F5A}"/>
              </a:ext>
            </a:extLst>
          </p:cNvPr>
          <p:cNvSpPr txBox="1">
            <a:spLocks/>
          </p:cNvSpPr>
          <p:nvPr/>
        </p:nvSpPr>
        <p:spPr>
          <a:xfrm>
            <a:off x="1619673" y="1771394"/>
            <a:ext cx="2808312" cy="2528548"/>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4: </a:t>
            </a:r>
            <a:r>
              <a:rPr lang="en-US" altLang="ko-KR" dirty="0"/>
              <a:t>Cosa </a:t>
            </a:r>
            <a:r>
              <a:rPr lang="en-US" altLang="ko-KR" dirty="0" err="1"/>
              <a:t>caratterizza</a:t>
            </a:r>
            <a:r>
              <a:rPr lang="en-US" altLang="ko-KR" dirty="0"/>
              <a:t> il Web 2.0?</a:t>
            </a:r>
            <a:r>
              <a:rPr lang="en-US" altLang="ko-KR" b="1" dirty="0"/>
              <a:t>
</a:t>
            </a:r>
            <a:endParaRPr lang="en-US" altLang="ko-KR" dirty="0"/>
          </a:p>
          <a:p>
            <a:pPr algn="l"/>
            <a:r>
              <a:rPr lang="en-US" altLang="ko-KR" b="1" dirty="0"/>
              <a:t>a) </a:t>
            </a:r>
            <a:r>
              <a:rPr lang="en-US" altLang="ko-KR" b="1" dirty="0" err="1"/>
              <a:t>Interazione</a:t>
            </a:r>
            <a:r>
              <a:rPr lang="en-US" altLang="ko-KR" b="1" dirty="0"/>
              <a:t>.
</a:t>
            </a:r>
            <a:r>
              <a:rPr lang="en-US" altLang="ko-KR" dirty="0"/>
              <a:t>b) </a:t>
            </a:r>
            <a:r>
              <a:rPr lang="en-US" altLang="ko-KR" dirty="0" err="1"/>
              <a:t>Informazioni</a:t>
            </a:r>
            <a:r>
              <a:rPr lang="en-US" altLang="ko-KR" dirty="0"/>
              <a:t> </a:t>
            </a:r>
            <a:r>
              <a:rPr lang="en-US" altLang="ko-KR" dirty="0" err="1"/>
              <a:t>statiche</a:t>
            </a:r>
            <a:r>
              <a:rPr lang="en-US" altLang="ko-KR" dirty="0"/>
              <a:t>.
c) </a:t>
            </a:r>
            <a:r>
              <a:rPr lang="en-US" altLang="ko-KR" dirty="0" err="1"/>
              <a:t>Progettazione</a:t>
            </a:r>
            <a:r>
              <a:rPr lang="en-US" altLang="ko-KR" dirty="0"/>
              <a:t> 3D.
d) Tutti </a:t>
            </a:r>
            <a:r>
              <a:rPr lang="en-US" altLang="ko-KR" dirty="0" err="1"/>
              <a:t>sono</a:t>
            </a:r>
            <a:r>
              <a:rPr lang="en-US" altLang="ko-KR" dirty="0"/>
              <a:t> </a:t>
            </a:r>
            <a:r>
              <a:rPr lang="en-US" altLang="ko-KR" dirty="0" err="1"/>
              <a:t>corretti</a:t>
            </a:r>
            <a:r>
              <a:rPr lang="en-US" altLang="ko-KR" dirty="0"/>
              <a:t>.</a:t>
            </a:r>
            <a:r>
              <a:rPr lang="en-US" altLang="ko-KR" b="1" dirty="0"/>
              <a:t>
</a:t>
            </a:r>
            <a:r>
              <a:rPr lang="en-US" altLang="ko-KR" dirty="0"/>
              <a:t> </a:t>
            </a:r>
          </a:p>
        </p:txBody>
      </p:sp>
      <p:sp>
        <p:nvSpPr>
          <p:cNvPr id="11" name="Text Placeholder 2">
            <a:extLst>
              <a:ext uri="{FF2B5EF4-FFF2-40B4-BE49-F238E27FC236}">
                <a16:creationId xmlns:a16="http://schemas.microsoft.com/office/drawing/2014/main" id="{3F479657-6833-7136-9999-B8955B0376ED}"/>
              </a:ext>
            </a:extLst>
          </p:cNvPr>
          <p:cNvSpPr txBox="1">
            <a:spLocks/>
          </p:cNvSpPr>
          <p:nvPr/>
        </p:nvSpPr>
        <p:spPr>
          <a:xfrm>
            <a:off x="4716016" y="1766004"/>
            <a:ext cx="2808312" cy="2528547"/>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en-US" altLang="ko-KR" b="1" dirty="0" err="1"/>
              <a:t>Domanda</a:t>
            </a:r>
            <a:r>
              <a:rPr lang="en-US" altLang="ko-KR" b="1" dirty="0"/>
              <a:t> 5: </a:t>
            </a:r>
            <a:r>
              <a:rPr lang="en-US" altLang="ko-KR" dirty="0" err="1"/>
              <a:t>Cos’è</a:t>
            </a:r>
            <a:r>
              <a:rPr lang="en-US" altLang="ko-KR" dirty="0"/>
              <a:t> il SEM?</a:t>
            </a:r>
            <a:r>
              <a:rPr lang="en-US" altLang="ko-KR" b="1" dirty="0"/>
              <a:t>
</a:t>
            </a:r>
            <a:endParaRPr lang="en-US" altLang="ko-KR" dirty="0"/>
          </a:p>
          <a:p>
            <a:pPr algn="l"/>
            <a:r>
              <a:rPr lang="en-US" altLang="ko-KR" dirty="0"/>
              <a:t>a) </a:t>
            </a:r>
            <a:r>
              <a:rPr lang="en-US" altLang="ko-KR" dirty="0" err="1"/>
              <a:t>Ottimizzazione</a:t>
            </a:r>
            <a:r>
              <a:rPr lang="en-US" altLang="ko-KR" dirty="0"/>
              <a:t> per i </a:t>
            </a:r>
            <a:r>
              <a:rPr lang="en-US" altLang="ko-KR" dirty="0" err="1"/>
              <a:t>motori</a:t>
            </a:r>
            <a:r>
              <a:rPr lang="en-US" altLang="ko-KR" dirty="0"/>
              <a:t> di </a:t>
            </a:r>
            <a:r>
              <a:rPr lang="en-US" altLang="ko-KR" dirty="0" err="1"/>
              <a:t>ricerca</a:t>
            </a:r>
            <a:r>
              <a:rPr lang="en-US" altLang="ko-KR" dirty="0"/>
              <a:t>.
</a:t>
            </a:r>
            <a:r>
              <a:rPr lang="en-US" altLang="ko-KR" b="1" dirty="0"/>
              <a:t>b) </a:t>
            </a:r>
            <a:r>
              <a:rPr lang="en-US" altLang="ko-KR" b="1" dirty="0" err="1"/>
              <a:t>Pubblicità</a:t>
            </a:r>
            <a:r>
              <a:rPr lang="en-US" altLang="ko-KR" b="1" dirty="0"/>
              <a:t> sui </a:t>
            </a:r>
            <a:r>
              <a:rPr lang="en-US" altLang="ko-KR" b="1" dirty="0" err="1"/>
              <a:t>motori</a:t>
            </a:r>
            <a:r>
              <a:rPr lang="en-US" altLang="ko-KR" b="1" dirty="0"/>
              <a:t> di </a:t>
            </a:r>
            <a:r>
              <a:rPr lang="en-US" altLang="ko-KR" b="1" dirty="0" err="1"/>
              <a:t>ricerca</a:t>
            </a:r>
            <a:r>
              <a:rPr lang="en-US" altLang="ko-KR" b="1" dirty="0"/>
              <a:t> a </a:t>
            </a:r>
            <a:r>
              <a:rPr lang="en-US" altLang="ko-KR" b="1" dirty="0" err="1"/>
              <a:t>pagamento</a:t>
            </a:r>
            <a:r>
              <a:rPr lang="en-US" altLang="ko-KR" b="1" dirty="0"/>
              <a:t>.</a:t>
            </a:r>
            <a:r>
              <a:rPr lang="en-US" altLang="ko-KR" dirty="0"/>
              <a:t>
c) La </a:t>
            </a:r>
            <a:r>
              <a:rPr lang="en-US" altLang="ko-KR" dirty="0" err="1"/>
              <a:t>creazione</a:t>
            </a:r>
            <a:r>
              <a:rPr lang="en-US" altLang="ko-KR" dirty="0"/>
              <a:t> di </a:t>
            </a:r>
            <a:r>
              <a:rPr lang="en-US" altLang="ko-KR" dirty="0" err="1"/>
              <a:t>contenuti</a:t>
            </a:r>
            <a:r>
              <a:rPr lang="en-US" altLang="ko-KR" dirty="0"/>
              <a:t> </a:t>
            </a:r>
            <a:r>
              <a:rPr lang="en-US" altLang="ko-KR" dirty="0" err="1"/>
              <a:t>digitali</a:t>
            </a:r>
            <a:r>
              <a:rPr lang="en-US" altLang="ko-KR" dirty="0"/>
              <a:t>.
d) Tutti </a:t>
            </a:r>
            <a:r>
              <a:rPr lang="en-US" altLang="ko-KR" dirty="0" err="1"/>
              <a:t>sono</a:t>
            </a:r>
            <a:r>
              <a:rPr lang="en-US" altLang="ko-KR" dirty="0"/>
              <a:t> </a:t>
            </a:r>
            <a:r>
              <a:rPr lang="en-US" altLang="ko-KR" dirty="0" err="1"/>
              <a:t>corretti</a:t>
            </a:r>
            <a:r>
              <a:rPr lang="en-US" altLang="ko-KR" dirty="0"/>
              <a:t>.
 </a:t>
            </a:r>
          </a:p>
        </p:txBody>
      </p:sp>
    </p:spTree>
    <p:extLst>
      <p:ext uri="{BB962C8B-B14F-4D97-AF65-F5344CB8AC3E}">
        <p14:creationId xmlns:p14="http://schemas.microsoft.com/office/powerpoint/2010/main" val="34907476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446003"/>
            <a:ext cx="9144000" cy="576064"/>
          </a:xfrm>
        </p:spPr>
        <p:txBody>
          <a:bodyPr/>
          <a:lstStyle/>
          <a:p>
            <a:r>
              <a:rPr lang="en-US" altLang="ko-KR" sz="3200" dirty="0" err="1"/>
              <a:t>Riassumendo</a:t>
            </a:r>
            <a:endParaRPr lang="ko-KR" altLang="en-US" sz="3200" dirty="0"/>
          </a:p>
        </p:txBody>
      </p:sp>
      <p:grpSp>
        <p:nvGrpSpPr>
          <p:cNvPr id="7" name="Group 6"/>
          <p:cNvGrpSpPr/>
          <p:nvPr/>
        </p:nvGrpSpPr>
        <p:grpSpPr>
          <a:xfrm>
            <a:off x="3439875" y="1672289"/>
            <a:ext cx="900000" cy="900000"/>
            <a:chOff x="3563888" y="1923678"/>
            <a:chExt cx="900000" cy="900000"/>
          </a:xfrm>
        </p:grpSpPr>
        <p:sp>
          <p:nvSpPr>
            <p:cNvPr id="4" name="Rectangle 3"/>
            <p:cNvSpPr/>
            <p:nvPr/>
          </p:nvSpPr>
          <p:spPr>
            <a:xfrm>
              <a:off x="3563888" y="1923678"/>
              <a:ext cx="900000" cy="900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ight Triangle 4"/>
            <p:cNvSpPr/>
            <p:nvPr/>
          </p:nvSpPr>
          <p:spPr>
            <a:xfrm rot="16200000">
              <a:off x="3731757" y="2089433"/>
              <a:ext cx="648000"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grpSp>
      <p:grpSp>
        <p:nvGrpSpPr>
          <p:cNvPr id="8" name="Group 7"/>
          <p:cNvGrpSpPr/>
          <p:nvPr/>
        </p:nvGrpSpPr>
        <p:grpSpPr>
          <a:xfrm rot="5400000">
            <a:off x="4450665" y="1420289"/>
            <a:ext cx="1152000" cy="1152000"/>
            <a:chOff x="3563888" y="1923678"/>
            <a:chExt cx="900000" cy="900000"/>
          </a:xfrm>
        </p:grpSpPr>
        <p:sp>
          <p:nvSpPr>
            <p:cNvPr id="9" name="Rectangle 8"/>
            <p:cNvSpPr/>
            <p:nvPr/>
          </p:nvSpPr>
          <p:spPr>
            <a:xfrm>
              <a:off x="3563888" y="1923678"/>
              <a:ext cx="900000" cy="900000"/>
            </a:xfrm>
            <a:prstGeom prst="rect">
              <a:avLst/>
            </a:prstGeom>
            <a:solidFill>
              <a:srgbClr val="86BD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0" name="Right Triangle 9"/>
            <p:cNvSpPr/>
            <p:nvPr/>
          </p:nvSpPr>
          <p:spPr>
            <a:xfrm rot="16200000">
              <a:off x="3731757" y="2089433"/>
              <a:ext cx="648000"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grpSp>
      <p:grpSp>
        <p:nvGrpSpPr>
          <p:cNvPr id="11" name="Group 10"/>
          <p:cNvGrpSpPr/>
          <p:nvPr/>
        </p:nvGrpSpPr>
        <p:grpSpPr>
          <a:xfrm rot="10800000">
            <a:off x="4450665" y="2684578"/>
            <a:ext cx="720000" cy="720000"/>
            <a:chOff x="3563888" y="1923678"/>
            <a:chExt cx="900000" cy="900000"/>
          </a:xfrm>
        </p:grpSpPr>
        <p:sp>
          <p:nvSpPr>
            <p:cNvPr id="12" name="Rectangle 11"/>
            <p:cNvSpPr/>
            <p:nvPr/>
          </p:nvSpPr>
          <p:spPr>
            <a:xfrm>
              <a:off x="3563888" y="1923678"/>
              <a:ext cx="900000" cy="900000"/>
            </a:xfrm>
            <a:prstGeom prst="rect">
              <a:avLst/>
            </a:prstGeom>
            <a:solidFill>
              <a:srgbClr val="F39E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3" name="Right Triangle 12"/>
            <p:cNvSpPr/>
            <p:nvPr/>
          </p:nvSpPr>
          <p:spPr>
            <a:xfrm rot="16200000">
              <a:off x="3731757" y="2089433"/>
              <a:ext cx="648000"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grpSp>
      <p:grpSp>
        <p:nvGrpSpPr>
          <p:cNvPr id="14" name="Group 13"/>
          <p:cNvGrpSpPr/>
          <p:nvPr/>
        </p:nvGrpSpPr>
        <p:grpSpPr>
          <a:xfrm rot="16200000">
            <a:off x="3331842" y="2684579"/>
            <a:ext cx="1008033" cy="1008033"/>
            <a:chOff x="3563888" y="1923678"/>
            <a:chExt cx="900000" cy="900000"/>
          </a:xfrm>
        </p:grpSpPr>
        <p:sp>
          <p:nvSpPr>
            <p:cNvPr id="15" name="Rectangle 14"/>
            <p:cNvSpPr/>
            <p:nvPr/>
          </p:nvSpPr>
          <p:spPr>
            <a:xfrm>
              <a:off x="3563888" y="1923678"/>
              <a:ext cx="900000" cy="900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6" name="Right Triangle 15"/>
            <p:cNvSpPr/>
            <p:nvPr/>
          </p:nvSpPr>
          <p:spPr>
            <a:xfrm rot="16200000">
              <a:off x="3731757" y="2089433"/>
              <a:ext cx="648000"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grpSp>
      <p:sp>
        <p:nvSpPr>
          <p:cNvPr id="17" name="TextBox 16"/>
          <p:cNvSpPr txBox="1"/>
          <p:nvPr/>
        </p:nvSpPr>
        <p:spPr>
          <a:xfrm>
            <a:off x="3849078" y="2090804"/>
            <a:ext cx="402887" cy="400110"/>
          </a:xfrm>
          <a:prstGeom prst="rect">
            <a:avLst/>
          </a:prstGeom>
          <a:noFill/>
        </p:spPr>
        <p:txBody>
          <a:bodyPr wrap="square" rtlCol="0">
            <a:spAutoFit/>
          </a:bodyPr>
          <a:lstStyle/>
          <a:p>
            <a:pPr algn="ctr"/>
            <a:r>
              <a:rPr lang="en-US" altLang="ko-KR" sz="2000" b="1" dirty="0">
                <a:solidFill>
                  <a:srgbClr val="87B5BA"/>
                </a:solidFill>
                <a:cs typeface="Arial" pitchFamily="34" charset="0"/>
              </a:rPr>
              <a:t>A</a:t>
            </a:r>
            <a:endParaRPr lang="ko-KR" altLang="en-US" sz="2000" b="1" dirty="0">
              <a:solidFill>
                <a:srgbClr val="87B5BA"/>
              </a:solidFill>
              <a:cs typeface="Arial" pitchFamily="34" charset="0"/>
            </a:endParaRPr>
          </a:p>
        </p:txBody>
      </p:sp>
      <p:sp>
        <p:nvSpPr>
          <p:cNvPr id="18" name="TextBox 17"/>
          <p:cNvSpPr txBox="1"/>
          <p:nvPr/>
        </p:nvSpPr>
        <p:spPr>
          <a:xfrm>
            <a:off x="4557280" y="2051100"/>
            <a:ext cx="402887" cy="400110"/>
          </a:xfrm>
          <a:prstGeom prst="rect">
            <a:avLst/>
          </a:prstGeom>
          <a:noFill/>
        </p:spPr>
        <p:txBody>
          <a:bodyPr wrap="square" rtlCol="0">
            <a:spAutoFit/>
          </a:bodyPr>
          <a:lstStyle/>
          <a:p>
            <a:pPr algn="ctr"/>
            <a:r>
              <a:rPr lang="en-US" altLang="ko-KR" sz="2000" b="1" dirty="0">
                <a:solidFill>
                  <a:srgbClr val="86BD70"/>
                </a:solidFill>
                <a:cs typeface="Arial" pitchFamily="34" charset="0"/>
              </a:rPr>
              <a:t>B</a:t>
            </a:r>
            <a:endParaRPr lang="ko-KR" altLang="en-US" sz="2000" b="1" dirty="0">
              <a:solidFill>
                <a:srgbClr val="86BD70"/>
              </a:solidFill>
              <a:cs typeface="Arial" pitchFamily="34" charset="0"/>
            </a:endParaRPr>
          </a:p>
        </p:txBody>
      </p:sp>
      <p:sp>
        <p:nvSpPr>
          <p:cNvPr id="19" name="TextBox 18"/>
          <p:cNvSpPr txBox="1"/>
          <p:nvPr/>
        </p:nvSpPr>
        <p:spPr>
          <a:xfrm>
            <a:off x="3849078" y="2778809"/>
            <a:ext cx="402887" cy="400110"/>
          </a:xfrm>
          <a:prstGeom prst="rect">
            <a:avLst/>
          </a:prstGeom>
          <a:noFill/>
        </p:spPr>
        <p:txBody>
          <a:bodyPr wrap="square" rtlCol="0">
            <a:spAutoFit/>
          </a:bodyPr>
          <a:lstStyle/>
          <a:p>
            <a:pPr algn="ctr"/>
            <a:r>
              <a:rPr lang="en-US" altLang="ko-KR" sz="2000" b="1" dirty="0">
                <a:solidFill>
                  <a:srgbClr val="87B5BA"/>
                </a:solidFill>
                <a:cs typeface="Arial" pitchFamily="34" charset="0"/>
              </a:rPr>
              <a:t>C</a:t>
            </a:r>
            <a:endParaRPr lang="ko-KR" altLang="en-US" sz="2000" b="1" dirty="0">
              <a:solidFill>
                <a:srgbClr val="87B5BA"/>
              </a:solidFill>
              <a:cs typeface="Arial" pitchFamily="34" charset="0"/>
            </a:endParaRPr>
          </a:p>
        </p:txBody>
      </p:sp>
      <p:sp>
        <p:nvSpPr>
          <p:cNvPr id="20" name="TextBox 19"/>
          <p:cNvSpPr txBox="1"/>
          <p:nvPr/>
        </p:nvSpPr>
        <p:spPr>
          <a:xfrm>
            <a:off x="4462313" y="2700537"/>
            <a:ext cx="402887" cy="400110"/>
          </a:xfrm>
          <a:prstGeom prst="rect">
            <a:avLst/>
          </a:prstGeom>
          <a:noFill/>
        </p:spPr>
        <p:txBody>
          <a:bodyPr wrap="square" rtlCol="0">
            <a:spAutoFit/>
          </a:bodyPr>
          <a:lstStyle/>
          <a:p>
            <a:pPr algn="ctr"/>
            <a:r>
              <a:rPr lang="en-US" altLang="ko-KR" sz="2000" b="1" dirty="0">
                <a:solidFill>
                  <a:srgbClr val="F39E5A"/>
                </a:solidFill>
                <a:cs typeface="Arial" pitchFamily="34" charset="0"/>
              </a:rPr>
              <a:t>D</a:t>
            </a:r>
            <a:endParaRPr lang="ko-KR" altLang="en-US" sz="2000" b="1" dirty="0">
              <a:solidFill>
                <a:srgbClr val="F39E5A"/>
              </a:solidFill>
              <a:cs typeface="Arial" pitchFamily="34" charset="0"/>
            </a:endParaRPr>
          </a:p>
        </p:txBody>
      </p:sp>
      <p:sp>
        <p:nvSpPr>
          <p:cNvPr id="21" name="Rectangle 9"/>
          <p:cNvSpPr/>
          <p:nvPr/>
        </p:nvSpPr>
        <p:spPr>
          <a:xfrm>
            <a:off x="3554697" y="1783036"/>
            <a:ext cx="322655" cy="302034"/>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Rectangle 16"/>
          <p:cNvSpPr/>
          <p:nvPr/>
        </p:nvSpPr>
        <p:spPr>
          <a:xfrm rot="2700000">
            <a:off x="3530786" y="3163945"/>
            <a:ext cx="244448" cy="438249"/>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Oval 21"/>
          <p:cNvSpPr>
            <a:spLocks noChangeAspect="1"/>
          </p:cNvSpPr>
          <p:nvPr/>
        </p:nvSpPr>
        <p:spPr>
          <a:xfrm>
            <a:off x="5057472" y="1601554"/>
            <a:ext cx="391466" cy="394735"/>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4" name="Rounded Rectangle 27"/>
          <p:cNvSpPr/>
          <p:nvPr/>
        </p:nvSpPr>
        <p:spPr>
          <a:xfrm>
            <a:off x="4770893" y="3075226"/>
            <a:ext cx="295178" cy="226737"/>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nvGrpSpPr>
          <p:cNvPr id="25" name="Group 24"/>
          <p:cNvGrpSpPr/>
          <p:nvPr/>
        </p:nvGrpSpPr>
        <p:grpSpPr>
          <a:xfrm>
            <a:off x="0" y="1483076"/>
            <a:ext cx="2905618" cy="1232690"/>
            <a:chOff x="803640" y="3362835"/>
            <a:chExt cx="2059657" cy="1232690"/>
          </a:xfrm>
        </p:grpSpPr>
        <p:sp>
          <p:nvSpPr>
            <p:cNvPr id="26" name="TextBox 25"/>
            <p:cNvSpPr txBox="1"/>
            <p:nvPr/>
          </p:nvSpPr>
          <p:spPr>
            <a:xfrm>
              <a:off x="803640" y="3579862"/>
              <a:ext cx="2059657" cy="1015663"/>
            </a:xfrm>
            <a:prstGeom prst="rect">
              <a:avLst/>
            </a:prstGeom>
            <a:noFill/>
          </p:spPr>
          <p:txBody>
            <a:bodyPr wrap="square" rtlCol="0">
              <a:spAutoFit/>
            </a:bodyPr>
            <a:lstStyle/>
            <a:p>
              <a:pPr algn="r"/>
              <a:r>
                <a:rPr lang="en-GB" altLang="ko-KR" sz="1200" dirty="0" err="1">
                  <a:solidFill>
                    <a:schemeClr val="tx1">
                      <a:lumMod val="75000"/>
                      <a:lumOff val="25000"/>
                    </a:schemeClr>
                  </a:solidFill>
                  <a:cs typeface="Arial" pitchFamily="34" charset="0"/>
                </a:rPr>
                <a:t>Negli</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ultimi</a:t>
              </a:r>
              <a:r>
                <a:rPr lang="en-GB" altLang="ko-KR" sz="1200" dirty="0">
                  <a:solidFill>
                    <a:schemeClr val="tx1">
                      <a:lumMod val="75000"/>
                      <a:lumOff val="25000"/>
                    </a:schemeClr>
                  </a:solidFill>
                  <a:cs typeface="Arial" pitchFamily="34" charset="0"/>
                </a:rPr>
                <a:t> anni </a:t>
              </a:r>
              <a:r>
                <a:rPr lang="en-GB" altLang="ko-KR" sz="1200" dirty="0" err="1">
                  <a:solidFill>
                    <a:schemeClr val="tx1">
                      <a:lumMod val="75000"/>
                      <a:lumOff val="25000"/>
                    </a:schemeClr>
                  </a:solidFill>
                  <a:cs typeface="Arial" pitchFamily="34" charset="0"/>
                </a:rPr>
                <a:t>sono</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emerse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nuove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opportunità</a:t>
              </a:r>
              <a:r>
                <a:rPr lang="en-GB" altLang="ko-KR" sz="1200" dirty="0">
                  <a:solidFill>
                    <a:schemeClr val="tx1">
                      <a:lumMod val="75000"/>
                      <a:lumOff val="25000"/>
                    </a:schemeClr>
                  </a:solidFill>
                  <a:cs typeface="Arial" pitchFamily="34" charset="0"/>
                </a:rPr>
                <a:t> per </a:t>
              </a:r>
              <a:r>
                <a:rPr lang="en-GB" altLang="ko-KR" sz="1200" dirty="0" err="1">
                  <a:solidFill>
                    <a:schemeClr val="tx1">
                      <a:lumMod val="75000"/>
                      <a:lumOff val="25000"/>
                    </a:schemeClr>
                  </a:solidFill>
                  <a:cs typeface="Arial" pitchFamily="34" charset="0"/>
                </a:rPr>
                <a:t>l’imprenditoria</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digitale</a:t>
              </a:r>
              <a:r>
                <a:rPr lang="en-GB" altLang="ko-KR" sz="1200" dirty="0">
                  <a:solidFill>
                    <a:schemeClr val="tx1">
                      <a:lumMod val="75000"/>
                      <a:lumOff val="25000"/>
                    </a:schemeClr>
                  </a:solidFill>
                  <a:cs typeface="Arial" pitchFamily="34" charset="0"/>
                </a:rPr>
                <a:t> e per la </a:t>
              </a:r>
              <a:r>
                <a:rPr lang="en-GB" altLang="ko-KR" sz="1200" dirty="0" err="1">
                  <a:solidFill>
                    <a:schemeClr val="tx1">
                      <a:lumMod val="75000"/>
                      <a:lumOff val="25000"/>
                    </a:schemeClr>
                  </a:solidFill>
                  <a:cs typeface="Arial" pitchFamily="34" charset="0"/>
                </a:rPr>
                <a:t>vendita</a:t>
              </a:r>
              <a:r>
                <a:rPr lang="en-GB" altLang="ko-KR" sz="1200" dirty="0">
                  <a:solidFill>
                    <a:schemeClr val="tx1">
                      <a:lumMod val="75000"/>
                      <a:lumOff val="25000"/>
                    </a:schemeClr>
                  </a:solidFill>
                  <a:cs typeface="Arial" pitchFamily="34" charset="0"/>
                </a:rPr>
                <a:t> di </a:t>
              </a:r>
              <a:r>
                <a:rPr lang="en-GB" altLang="ko-KR" sz="1200" dirty="0" err="1">
                  <a:solidFill>
                    <a:schemeClr val="tx1">
                      <a:lumMod val="75000"/>
                      <a:lumOff val="25000"/>
                    </a:schemeClr>
                  </a:solidFill>
                  <a:cs typeface="Arial" pitchFamily="34" charset="0"/>
                </a:rPr>
                <a:t>prodotti</a:t>
              </a:r>
              <a:r>
                <a:rPr lang="en-GB" altLang="ko-KR" sz="1200" dirty="0">
                  <a:solidFill>
                    <a:schemeClr val="tx1">
                      <a:lumMod val="75000"/>
                      <a:lumOff val="25000"/>
                    </a:schemeClr>
                  </a:solidFill>
                  <a:cs typeface="Arial" pitchFamily="34" charset="0"/>
                </a:rPr>
                <a:t> e </a:t>
              </a:r>
              <a:r>
                <a:rPr lang="en-GB" altLang="ko-KR" sz="1200" dirty="0" err="1">
                  <a:solidFill>
                    <a:schemeClr val="tx1">
                      <a:lumMod val="75000"/>
                      <a:lumOff val="25000"/>
                    </a:schemeClr>
                  </a:solidFill>
                  <a:cs typeface="Arial" pitchFamily="34" charset="0"/>
                </a:rPr>
                <a:t>servizi</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su</a:t>
              </a:r>
              <a:r>
                <a:rPr lang="en-GB" altLang="ko-KR" sz="1200" dirty="0">
                  <a:solidFill>
                    <a:schemeClr val="tx1">
                      <a:lumMod val="75000"/>
                      <a:lumOff val="25000"/>
                    </a:schemeClr>
                  </a:solidFill>
                  <a:cs typeface="Arial" pitchFamily="34" charset="0"/>
                </a:rPr>
                <a:t> Internet.
</a:t>
              </a:r>
              <a:endParaRPr lang="ko-KR" altLang="en-US" sz="1200" dirty="0">
                <a:solidFill>
                  <a:schemeClr val="tx1">
                    <a:lumMod val="75000"/>
                    <a:lumOff val="25000"/>
                  </a:schemeClr>
                </a:solidFill>
                <a:cs typeface="Arial" pitchFamily="34" charset="0"/>
              </a:endParaRPr>
            </a:p>
          </p:txBody>
        </p:sp>
        <p:sp>
          <p:nvSpPr>
            <p:cNvPr id="27" name="TextBox 26"/>
            <p:cNvSpPr txBox="1"/>
            <p:nvPr/>
          </p:nvSpPr>
          <p:spPr>
            <a:xfrm>
              <a:off x="803640" y="3362835"/>
              <a:ext cx="2059657" cy="461665"/>
            </a:xfrm>
            <a:prstGeom prst="rect">
              <a:avLst/>
            </a:prstGeom>
            <a:noFill/>
          </p:spPr>
          <p:txBody>
            <a:bodyPr wrap="square" rtlCol="0">
              <a:spAutoFit/>
            </a:bodyPr>
            <a:lstStyle/>
            <a:p>
              <a:pPr algn="r"/>
              <a:r>
                <a:rPr lang="en-US" altLang="ko-KR" sz="1200" b="1" dirty="0" err="1">
                  <a:solidFill>
                    <a:schemeClr val="tx1">
                      <a:lumMod val="75000"/>
                      <a:lumOff val="25000"/>
                    </a:schemeClr>
                  </a:solidFill>
                  <a:cs typeface="Arial" pitchFamily="34" charset="0"/>
                </a:rPr>
                <a:t>Imprenditorialità</a:t>
              </a:r>
              <a:r>
                <a:rPr lang="en-US" altLang="ko-KR" sz="1200" b="1" dirty="0">
                  <a:solidFill>
                    <a:schemeClr val="tx1">
                      <a:lumMod val="75000"/>
                      <a:lumOff val="25000"/>
                    </a:schemeClr>
                  </a:solidFill>
                  <a:cs typeface="Arial" pitchFamily="34" charset="0"/>
                </a:rPr>
                <a:t> </a:t>
              </a:r>
              <a:r>
                <a:rPr lang="en-US" altLang="ko-KR" sz="1200" b="1" dirty="0" err="1">
                  <a:solidFill>
                    <a:schemeClr val="tx1">
                      <a:lumMod val="75000"/>
                      <a:lumOff val="25000"/>
                    </a:schemeClr>
                  </a:solidFill>
                  <a:cs typeface="Arial" pitchFamily="34" charset="0"/>
                </a:rPr>
                <a:t>digitale</a:t>
              </a:r>
              <a:r>
                <a:rPr lang="en-US" altLang="ko-KR" sz="1200" b="1" dirty="0">
                  <a:solidFill>
                    <a:schemeClr val="tx1">
                      <a:lumMod val="75000"/>
                      <a:lumOff val="25000"/>
                    </a:schemeClr>
                  </a:solidFill>
                  <a:cs typeface="Arial" pitchFamily="34" charset="0"/>
                </a:rPr>
                <a:t>
</a:t>
              </a:r>
              <a:endParaRPr lang="ko-KR" altLang="en-US" sz="1200" b="1" dirty="0">
                <a:solidFill>
                  <a:schemeClr val="tx1">
                    <a:lumMod val="75000"/>
                    <a:lumOff val="25000"/>
                  </a:schemeClr>
                </a:solidFill>
                <a:cs typeface="Arial" pitchFamily="34" charset="0"/>
              </a:endParaRPr>
            </a:p>
          </p:txBody>
        </p:sp>
      </p:grpSp>
      <p:grpSp>
        <p:nvGrpSpPr>
          <p:cNvPr id="28" name="Group 27"/>
          <p:cNvGrpSpPr/>
          <p:nvPr/>
        </p:nvGrpSpPr>
        <p:grpSpPr>
          <a:xfrm>
            <a:off x="107504" y="3283276"/>
            <a:ext cx="2798113" cy="1048024"/>
            <a:chOff x="803640" y="3362835"/>
            <a:chExt cx="2059657" cy="1048024"/>
          </a:xfrm>
        </p:grpSpPr>
        <p:sp>
          <p:nvSpPr>
            <p:cNvPr id="29" name="TextBox 28"/>
            <p:cNvSpPr txBox="1"/>
            <p:nvPr/>
          </p:nvSpPr>
          <p:spPr>
            <a:xfrm>
              <a:off x="803640" y="3579862"/>
              <a:ext cx="2059657" cy="830997"/>
            </a:xfrm>
            <a:prstGeom prst="rect">
              <a:avLst/>
            </a:prstGeom>
            <a:noFill/>
          </p:spPr>
          <p:txBody>
            <a:bodyPr wrap="square" rtlCol="0">
              <a:spAutoFit/>
            </a:bodyPr>
            <a:lstStyle/>
            <a:p>
              <a:pPr algn="r"/>
              <a:r>
                <a:rPr lang="en-GB" altLang="ko-KR" sz="1200" dirty="0" err="1">
                  <a:solidFill>
                    <a:schemeClr val="tx1">
                      <a:lumMod val="75000"/>
                      <a:lumOff val="25000"/>
                    </a:schemeClr>
                  </a:solidFill>
                  <a:cs typeface="Arial" pitchFamily="34" charset="0"/>
                </a:rPr>
                <a:t>Un’attenzione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particolare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dovrebbe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essere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prestata</a:t>
              </a:r>
              <a:r>
                <a:rPr lang="en-GB" altLang="ko-KR" sz="1200" dirty="0">
                  <a:solidFill>
                    <a:schemeClr val="tx1">
                      <a:lumMod val="75000"/>
                      <a:lumOff val="25000"/>
                    </a:schemeClr>
                  </a:solidFill>
                  <a:cs typeface="Arial" pitchFamily="34" charset="0"/>
                </a:rPr>
                <a:t> ad </a:t>
              </a:r>
              <a:r>
                <a:rPr lang="en-GB" altLang="ko-KR" sz="1200" dirty="0" err="1">
                  <a:solidFill>
                    <a:schemeClr val="tx1">
                      <a:lumMod val="75000"/>
                      <a:lumOff val="25000"/>
                    </a:schemeClr>
                  </a:solidFill>
                  <a:cs typeface="Arial" pitchFamily="34" charset="0"/>
                </a:rPr>
                <a:t>avere</a:t>
              </a:r>
              <a:r>
                <a:rPr lang="en-GB" altLang="ko-KR" sz="1200" dirty="0">
                  <a:solidFill>
                    <a:schemeClr val="tx1">
                      <a:lumMod val="75000"/>
                      <a:lumOff val="25000"/>
                    </a:schemeClr>
                  </a:solidFill>
                  <a:cs typeface="Arial" pitchFamily="34" charset="0"/>
                </a:rPr>
                <a:t> un </a:t>
              </a:r>
              <a:r>
                <a:rPr lang="en-GB" altLang="ko-KR" sz="1200" dirty="0" err="1">
                  <a:solidFill>
                    <a:schemeClr val="tx1">
                      <a:lumMod val="75000"/>
                      <a:lumOff val="25000"/>
                    </a:schemeClr>
                  </a:solidFill>
                  <a:cs typeface="Arial" pitchFamily="34" charset="0"/>
                </a:rPr>
                <a:t>buon</a:t>
              </a:r>
              <a:r>
                <a:rPr lang="en-GB" altLang="ko-KR" sz="1200" dirty="0">
                  <a:solidFill>
                    <a:schemeClr val="tx1">
                      <a:lumMod val="75000"/>
                      <a:lumOff val="25000"/>
                    </a:schemeClr>
                  </a:solidFill>
                  <a:cs typeface="Arial" pitchFamily="34" charset="0"/>
                </a:rPr>
                <a:t> logo, un </a:t>
              </a:r>
              <a:r>
                <a:rPr lang="en-GB" altLang="ko-KR" sz="1200" dirty="0" err="1">
                  <a:solidFill>
                    <a:schemeClr val="tx1">
                      <a:lumMod val="75000"/>
                      <a:lumOff val="25000"/>
                    </a:schemeClr>
                  </a:solidFill>
                  <a:cs typeface="Arial" pitchFamily="34" charset="0"/>
                </a:rPr>
                <a:t>sito</a:t>
              </a:r>
              <a:r>
                <a:rPr lang="en-GB" altLang="ko-KR" sz="1200" dirty="0">
                  <a:solidFill>
                    <a:schemeClr val="tx1">
                      <a:lumMod val="75000"/>
                      <a:lumOff val="25000"/>
                    </a:schemeClr>
                  </a:solidFill>
                  <a:cs typeface="Arial" pitchFamily="34" charset="0"/>
                </a:rPr>
                <a:t> web e </a:t>
              </a:r>
              <a:r>
                <a:rPr lang="en-GB" altLang="ko-KR" sz="1200" dirty="0" err="1">
                  <a:solidFill>
                    <a:schemeClr val="tx1">
                      <a:lumMod val="75000"/>
                      <a:lumOff val="25000"/>
                    </a:schemeClr>
                  </a:solidFill>
                  <a:cs typeface="Arial" pitchFamily="34" charset="0"/>
                </a:rPr>
                <a:t>persino</a:t>
              </a:r>
              <a:r>
                <a:rPr lang="en-GB" altLang="ko-KR" sz="1200" dirty="0">
                  <a:solidFill>
                    <a:schemeClr val="tx1">
                      <a:lumMod val="75000"/>
                      <a:lumOff val="25000"/>
                    </a:schemeClr>
                  </a:solidFill>
                  <a:cs typeface="Arial" pitchFamily="34" charset="0"/>
                </a:rPr>
                <a:t> i social media.
</a:t>
              </a:r>
            </a:p>
          </p:txBody>
        </p:sp>
        <p:sp>
          <p:nvSpPr>
            <p:cNvPr id="30" name="TextBox 29"/>
            <p:cNvSpPr txBox="1"/>
            <p:nvPr/>
          </p:nvSpPr>
          <p:spPr>
            <a:xfrm>
              <a:off x="803640" y="3362835"/>
              <a:ext cx="2059657" cy="461665"/>
            </a:xfrm>
            <a:prstGeom prst="rect">
              <a:avLst/>
            </a:prstGeom>
            <a:noFill/>
          </p:spPr>
          <p:txBody>
            <a:bodyPr wrap="square" rtlCol="0">
              <a:spAutoFit/>
            </a:bodyPr>
            <a:lstStyle/>
            <a:p>
              <a:pPr algn="r"/>
              <a:r>
                <a:rPr lang="en-GB" altLang="ko-KR" sz="1200" b="1" dirty="0">
                  <a:solidFill>
                    <a:schemeClr val="tx1">
                      <a:lumMod val="75000"/>
                      <a:lumOff val="25000"/>
                    </a:schemeClr>
                  </a:solidFill>
                  <a:cs typeface="Arial" pitchFamily="34" charset="0"/>
                </a:rPr>
                <a:t>Come </a:t>
              </a:r>
              <a:r>
                <a:rPr lang="en-GB" altLang="ko-KR" sz="1200" b="1" dirty="0" err="1">
                  <a:solidFill>
                    <a:schemeClr val="tx1">
                      <a:lumMod val="75000"/>
                      <a:lumOff val="25000"/>
                    </a:schemeClr>
                  </a:solidFill>
                  <a:cs typeface="Arial" pitchFamily="34" charset="0"/>
                </a:rPr>
                <a:t>essere</a:t>
              </a:r>
              <a:r>
                <a:rPr lang="en-GB" altLang="ko-KR" sz="1200" b="1" dirty="0">
                  <a:solidFill>
                    <a:schemeClr val="tx1">
                      <a:lumMod val="75000"/>
                      <a:lumOff val="25000"/>
                    </a:schemeClr>
                  </a:solidFill>
                  <a:cs typeface="Arial" pitchFamily="34" charset="0"/>
                </a:rPr>
                <a:t> </a:t>
              </a:r>
              <a:r>
                <a:rPr lang="en-GB" altLang="ko-KR" sz="1200" b="1" dirty="0" err="1">
                  <a:solidFill>
                    <a:schemeClr val="tx1">
                      <a:lumMod val="75000"/>
                      <a:lumOff val="25000"/>
                    </a:schemeClr>
                  </a:solidFill>
                  <a:cs typeface="Arial" pitchFamily="34" charset="0"/>
                </a:rPr>
                <a:t>su</a:t>
              </a:r>
              <a:r>
                <a:rPr lang="en-GB" altLang="ko-KR" sz="1200" b="1" dirty="0">
                  <a:solidFill>
                    <a:schemeClr val="tx1">
                      <a:lumMod val="75000"/>
                      <a:lumOff val="25000"/>
                    </a:schemeClr>
                  </a:solidFill>
                  <a:cs typeface="Arial" pitchFamily="34" charset="0"/>
                </a:rPr>
                <a:t> Internet
</a:t>
              </a:r>
              <a:endParaRPr lang="ko-KR" altLang="en-US" sz="1200" b="1" dirty="0">
                <a:solidFill>
                  <a:schemeClr val="tx1">
                    <a:lumMod val="75000"/>
                    <a:lumOff val="25000"/>
                  </a:schemeClr>
                </a:solidFill>
                <a:cs typeface="Arial" pitchFamily="34" charset="0"/>
              </a:endParaRPr>
            </a:p>
          </p:txBody>
        </p:sp>
      </p:grpSp>
      <p:grpSp>
        <p:nvGrpSpPr>
          <p:cNvPr id="31" name="Group 30"/>
          <p:cNvGrpSpPr/>
          <p:nvPr/>
        </p:nvGrpSpPr>
        <p:grpSpPr>
          <a:xfrm>
            <a:off x="5940151" y="1483076"/>
            <a:ext cx="3059832" cy="1232690"/>
            <a:chOff x="803640" y="3362835"/>
            <a:chExt cx="2059657" cy="1232690"/>
          </a:xfrm>
        </p:grpSpPr>
        <p:sp>
          <p:nvSpPr>
            <p:cNvPr id="32" name="TextBox 31"/>
            <p:cNvSpPr txBox="1"/>
            <p:nvPr/>
          </p:nvSpPr>
          <p:spPr>
            <a:xfrm>
              <a:off x="803640" y="3579862"/>
              <a:ext cx="2059657" cy="1015663"/>
            </a:xfrm>
            <a:prstGeom prst="rect">
              <a:avLst/>
            </a:prstGeom>
            <a:noFill/>
          </p:spPr>
          <p:txBody>
            <a:bodyPr wrap="square" rtlCol="0">
              <a:spAutoFit/>
            </a:bodyPr>
            <a:lstStyle/>
            <a:p>
              <a:r>
                <a:rPr lang="en-GB" altLang="ko-KR" sz="1200" dirty="0">
                  <a:solidFill>
                    <a:schemeClr val="tx1">
                      <a:lumMod val="75000"/>
                      <a:lumOff val="25000"/>
                    </a:schemeClr>
                  </a:solidFill>
                  <a:cs typeface="Arial" pitchFamily="34" charset="0"/>
                </a:rPr>
                <a:t>I </a:t>
              </a:r>
              <a:r>
                <a:rPr lang="en-GB" altLang="ko-KR" sz="1200" dirty="0" err="1">
                  <a:solidFill>
                    <a:schemeClr val="tx1">
                      <a:lumMod val="75000"/>
                      <a:lumOff val="25000"/>
                    </a:schemeClr>
                  </a:solidFill>
                  <a:cs typeface="Arial" pitchFamily="34" charset="0"/>
                </a:rPr>
                <a:t>vantaggi</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dell’imprenditorialità</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digitale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includono</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investimenti</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iniziali</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inferiori</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maggiore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flessibilità</a:t>
              </a:r>
              <a:r>
                <a:rPr lang="en-GB" altLang="ko-KR" sz="1200" dirty="0">
                  <a:solidFill>
                    <a:schemeClr val="tx1">
                      <a:lumMod val="75000"/>
                      <a:lumOff val="25000"/>
                    </a:schemeClr>
                  </a:solidFill>
                  <a:cs typeface="Arial" pitchFamily="34" charset="0"/>
                </a:rPr>
                <a:t> e </a:t>
              </a:r>
              <a:r>
                <a:rPr lang="en-GB" altLang="ko-KR" sz="1200" dirty="0" err="1">
                  <a:solidFill>
                    <a:schemeClr val="tx1">
                      <a:lumMod val="75000"/>
                      <a:lumOff val="25000"/>
                    </a:schemeClr>
                  </a:solidFill>
                  <a:cs typeface="Arial" pitchFamily="34" charset="0"/>
                </a:rPr>
                <a:t>lavoro</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più</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flessibile</a:t>
              </a:r>
              <a:r>
                <a:rPr lang="en-GB" altLang="ko-KR" sz="1200" dirty="0">
                  <a:solidFill>
                    <a:schemeClr val="tx1">
                      <a:lumMod val="75000"/>
                      <a:lumOff val="25000"/>
                    </a:schemeClr>
                  </a:solidFill>
                  <a:cs typeface="Arial" pitchFamily="34" charset="0"/>
                </a:rPr>
                <a:t> rispetto </a:t>
              </a:r>
              <a:r>
                <a:rPr lang="en-GB" altLang="ko-KR" sz="1200" dirty="0" err="1">
                  <a:solidFill>
                    <a:schemeClr val="tx1">
                      <a:lumMod val="75000"/>
                      <a:lumOff val="25000"/>
                    </a:schemeClr>
                  </a:solidFill>
                  <a:cs typeface="Arial" pitchFamily="34" charset="0"/>
                </a:rPr>
                <a:t>all’imprenditoria</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tradizionale</a:t>
              </a:r>
              <a:r>
                <a:rPr lang="en-GB" altLang="ko-KR" sz="1200" dirty="0">
                  <a:solidFill>
                    <a:schemeClr val="tx1">
                      <a:lumMod val="75000"/>
                      <a:lumOff val="25000"/>
                    </a:schemeClr>
                  </a:solidFill>
                  <a:cs typeface="Arial" pitchFamily="34" charset="0"/>
                </a:rPr>
                <a:t>.
</a:t>
              </a:r>
              <a:endParaRPr lang="ko-KR" altLang="en-US" sz="1200" dirty="0">
                <a:solidFill>
                  <a:schemeClr val="tx1">
                    <a:lumMod val="75000"/>
                    <a:lumOff val="25000"/>
                  </a:schemeClr>
                </a:solidFill>
                <a:cs typeface="Arial" pitchFamily="34" charset="0"/>
              </a:endParaRPr>
            </a:p>
          </p:txBody>
        </p:sp>
        <p:sp>
          <p:nvSpPr>
            <p:cNvPr id="33" name="TextBox 32"/>
            <p:cNvSpPr txBox="1"/>
            <p:nvPr/>
          </p:nvSpPr>
          <p:spPr>
            <a:xfrm>
              <a:off x="803640" y="3362835"/>
              <a:ext cx="2059657" cy="276999"/>
            </a:xfrm>
            <a:prstGeom prst="rect">
              <a:avLst/>
            </a:prstGeom>
            <a:noFill/>
          </p:spPr>
          <p:txBody>
            <a:bodyPr wrap="square" rtlCol="0">
              <a:spAutoFit/>
            </a:bodyPr>
            <a:lstStyle/>
            <a:p>
              <a:r>
                <a:rPr lang="en-US" altLang="ko-KR" sz="1200" b="1" dirty="0" err="1">
                  <a:solidFill>
                    <a:schemeClr val="tx1">
                      <a:lumMod val="75000"/>
                      <a:lumOff val="25000"/>
                    </a:schemeClr>
                  </a:solidFill>
                  <a:cs typeface="Arial" pitchFamily="34" charset="0"/>
                </a:rPr>
                <a:t>Vantaggi</a:t>
              </a:r>
              <a:r>
                <a:rPr lang="en-US" altLang="ko-KR" sz="1200" b="1" dirty="0">
                  <a:solidFill>
                    <a:schemeClr val="tx1">
                      <a:lumMod val="75000"/>
                      <a:lumOff val="25000"/>
                    </a:schemeClr>
                  </a:solidFill>
                  <a:cs typeface="Arial" pitchFamily="34" charset="0"/>
                </a:rPr>
                <a:t> </a:t>
              </a:r>
              <a:r>
                <a:rPr lang="en-US" altLang="ko-KR" sz="1200" b="1" dirty="0" err="1">
                  <a:solidFill>
                    <a:schemeClr val="tx1">
                      <a:lumMod val="75000"/>
                      <a:lumOff val="25000"/>
                    </a:schemeClr>
                  </a:solidFill>
                  <a:cs typeface="Arial" pitchFamily="34" charset="0"/>
                </a:rPr>
                <a:t>dell’imprenditoria</a:t>
              </a:r>
              <a:r>
                <a:rPr lang="en-US" altLang="ko-KR" sz="1200" b="1" dirty="0">
                  <a:solidFill>
                    <a:schemeClr val="tx1">
                      <a:lumMod val="75000"/>
                      <a:lumOff val="25000"/>
                    </a:schemeClr>
                  </a:solidFill>
                  <a:cs typeface="Arial" pitchFamily="34" charset="0"/>
                </a:rPr>
                <a:t> </a:t>
              </a:r>
              <a:r>
                <a:rPr lang="en-US" altLang="ko-KR" sz="1200" b="1" dirty="0" err="1">
                  <a:solidFill>
                    <a:schemeClr val="tx1">
                      <a:lumMod val="75000"/>
                      <a:lumOff val="25000"/>
                    </a:schemeClr>
                  </a:solidFill>
                  <a:cs typeface="Arial" pitchFamily="34" charset="0"/>
                </a:rPr>
                <a:t>digitale</a:t>
              </a:r>
              <a:endParaRPr lang="ko-KR" altLang="en-US" sz="1200" b="1" dirty="0">
                <a:solidFill>
                  <a:schemeClr val="tx1">
                    <a:lumMod val="75000"/>
                    <a:lumOff val="25000"/>
                  </a:schemeClr>
                </a:solidFill>
                <a:cs typeface="Arial" pitchFamily="34" charset="0"/>
              </a:endParaRPr>
            </a:p>
          </p:txBody>
        </p:sp>
      </p:grpSp>
      <p:grpSp>
        <p:nvGrpSpPr>
          <p:cNvPr id="34" name="Group 33"/>
          <p:cNvGrpSpPr/>
          <p:nvPr/>
        </p:nvGrpSpPr>
        <p:grpSpPr>
          <a:xfrm>
            <a:off x="5940151" y="3283276"/>
            <a:ext cx="2952328" cy="1232690"/>
            <a:chOff x="803640" y="3362835"/>
            <a:chExt cx="2059657" cy="1232690"/>
          </a:xfrm>
        </p:grpSpPr>
        <p:sp>
          <p:nvSpPr>
            <p:cNvPr id="35" name="TextBox 34"/>
            <p:cNvSpPr txBox="1"/>
            <p:nvPr/>
          </p:nvSpPr>
          <p:spPr>
            <a:xfrm>
              <a:off x="803640" y="3579862"/>
              <a:ext cx="2059657" cy="1015663"/>
            </a:xfrm>
            <a:prstGeom prst="rect">
              <a:avLst/>
            </a:prstGeom>
            <a:noFill/>
          </p:spPr>
          <p:txBody>
            <a:bodyPr wrap="square" rtlCol="0">
              <a:spAutoFit/>
            </a:bodyPr>
            <a:lstStyle/>
            <a:p>
              <a:r>
                <a:rPr lang="en-GB" altLang="ko-KR" sz="1200" dirty="0">
                  <a:solidFill>
                    <a:schemeClr val="tx1">
                      <a:lumMod val="75000"/>
                      <a:lumOff val="25000"/>
                    </a:schemeClr>
                  </a:solidFill>
                  <a:cs typeface="Arial" pitchFamily="34" charset="0"/>
                </a:rPr>
                <a:t>Le </a:t>
              </a:r>
              <a:r>
                <a:rPr lang="en-GB" altLang="ko-KR" sz="1200" dirty="0" err="1">
                  <a:solidFill>
                    <a:schemeClr val="tx1">
                      <a:lumMod val="75000"/>
                      <a:lumOff val="25000"/>
                    </a:schemeClr>
                  </a:solidFill>
                  <a:cs typeface="Arial" pitchFamily="34" charset="0"/>
                </a:rPr>
                <a:t>strategie</a:t>
              </a:r>
              <a:r>
                <a:rPr lang="en-GB" altLang="ko-KR" sz="1200" dirty="0">
                  <a:solidFill>
                    <a:schemeClr val="tx1">
                      <a:lumMod val="75000"/>
                      <a:lumOff val="25000"/>
                    </a:schemeClr>
                  </a:solidFill>
                  <a:cs typeface="Arial" pitchFamily="34" charset="0"/>
                </a:rPr>
                <a:t> di marketing </a:t>
              </a:r>
              <a:r>
                <a:rPr lang="en-GB" altLang="ko-KR" sz="1200" dirty="0" err="1">
                  <a:solidFill>
                    <a:schemeClr val="tx1">
                      <a:lumMod val="75000"/>
                      <a:lumOff val="25000"/>
                    </a:schemeClr>
                  </a:solidFill>
                  <a:cs typeface="Arial" pitchFamily="34" charset="0"/>
                </a:rPr>
                <a:t>digitale</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miglioreranno</a:t>
              </a:r>
              <a:r>
                <a:rPr lang="en-GB" altLang="ko-KR" sz="1200" dirty="0">
                  <a:solidFill>
                    <a:schemeClr val="tx1">
                      <a:lumMod val="75000"/>
                      <a:lumOff val="25000"/>
                    </a:schemeClr>
                  </a:solidFill>
                  <a:cs typeface="Arial" pitchFamily="34" charset="0"/>
                </a:rPr>
                <a:t> la </a:t>
              </a:r>
              <a:r>
                <a:rPr lang="en-GB" altLang="ko-KR" sz="1200" dirty="0" err="1">
                  <a:solidFill>
                    <a:schemeClr val="tx1">
                      <a:lumMod val="75000"/>
                      <a:lumOff val="25000"/>
                    </a:schemeClr>
                  </a:solidFill>
                  <a:cs typeface="Arial" pitchFamily="34" charset="0"/>
                </a:rPr>
                <a:t>commercializzazione</a:t>
              </a:r>
              <a:r>
                <a:rPr lang="en-GB" altLang="ko-KR" sz="1200" dirty="0">
                  <a:solidFill>
                    <a:schemeClr val="tx1">
                      <a:lumMod val="75000"/>
                      <a:lumOff val="25000"/>
                    </a:schemeClr>
                  </a:solidFill>
                  <a:cs typeface="Arial" pitchFamily="34" charset="0"/>
                </a:rPr>
                <a:t> di </a:t>
              </a:r>
              <a:r>
                <a:rPr lang="en-GB" altLang="ko-KR" sz="1200" dirty="0" err="1">
                  <a:solidFill>
                    <a:schemeClr val="tx1">
                      <a:lumMod val="75000"/>
                      <a:lumOff val="25000"/>
                    </a:schemeClr>
                  </a:solidFill>
                  <a:cs typeface="Arial" pitchFamily="34" charset="0"/>
                </a:rPr>
                <a:t>prodotti</a:t>
              </a:r>
              <a:r>
                <a:rPr lang="en-GB" altLang="ko-KR" sz="1200" dirty="0">
                  <a:solidFill>
                    <a:schemeClr val="tx1">
                      <a:lumMod val="75000"/>
                      <a:lumOff val="25000"/>
                    </a:schemeClr>
                  </a:solidFill>
                  <a:cs typeface="Arial" pitchFamily="34" charset="0"/>
                </a:rPr>
                <a:t> e </a:t>
              </a:r>
              <a:r>
                <a:rPr lang="en-GB" altLang="ko-KR" sz="1200" dirty="0" err="1">
                  <a:solidFill>
                    <a:schemeClr val="tx1">
                      <a:lumMod val="75000"/>
                      <a:lumOff val="25000"/>
                    </a:schemeClr>
                  </a:solidFill>
                  <a:cs typeface="Arial" pitchFamily="34" charset="0"/>
                </a:rPr>
                <a:t>servizi</a:t>
              </a:r>
              <a:r>
                <a:rPr lang="en-GB" altLang="ko-KR" sz="1200" dirty="0">
                  <a:solidFill>
                    <a:schemeClr val="tx1">
                      <a:lumMod val="75000"/>
                      <a:lumOff val="25000"/>
                    </a:schemeClr>
                  </a:solidFill>
                  <a:cs typeface="Arial" pitchFamily="34" charset="0"/>
                </a:rPr>
                <a:t> </a:t>
              </a:r>
              <a:r>
                <a:rPr lang="en-GB" altLang="ko-KR" sz="1200" dirty="0" err="1">
                  <a:solidFill>
                    <a:schemeClr val="tx1">
                      <a:lumMod val="75000"/>
                      <a:lumOff val="25000"/>
                    </a:schemeClr>
                  </a:solidFill>
                  <a:cs typeface="Arial" pitchFamily="34" charset="0"/>
                </a:rPr>
                <a:t>soddisfacendo</a:t>
              </a:r>
              <a:r>
                <a:rPr lang="en-GB" altLang="ko-KR" sz="1200" dirty="0">
                  <a:solidFill>
                    <a:schemeClr val="tx1">
                      <a:lumMod val="75000"/>
                      <a:lumOff val="25000"/>
                    </a:schemeClr>
                  </a:solidFill>
                  <a:cs typeface="Arial" pitchFamily="34" charset="0"/>
                </a:rPr>
                <a:t> le </a:t>
              </a:r>
              <a:r>
                <a:rPr lang="en-GB" altLang="ko-KR" sz="1200" dirty="0" err="1">
                  <a:solidFill>
                    <a:schemeClr val="tx1">
                      <a:lumMod val="75000"/>
                      <a:lumOff val="25000"/>
                    </a:schemeClr>
                  </a:solidFill>
                  <a:cs typeface="Arial" pitchFamily="34" charset="0"/>
                </a:rPr>
                <a:t>esigenze</a:t>
              </a:r>
              <a:r>
                <a:rPr lang="en-GB" altLang="ko-KR" sz="1200" dirty="0">
                  <a:solidFill>
                    <a:schemeClr val="tx1">
                      <a:lumMod val="75000"/>
                      <a:lumOff val="25000"/>
                    </a:schemeClr>
                  </a:solidFill>
                  <a:cs typeface="Arial" pitchFamily="34" charset="0"/>
                </a:rPr>
                <a:t> del </a:t>
              </a:r>
              <a:r>
                <a:rPr lang="en-GB" altLang="ko-KR" sz="1200" dirty="0" err="1">
                  <a:solidFill>
                    <a:schemeClr val="tx1">
                      <a:lumMod val="75000"/>
                      <a:lumOff val="25000"/>
                    </a:schemeClr>
                  </a:solidFill>
                  <a:cs typeface="Arial" pitchFamily="34" charset="0"/>
                </a:rPr>
                <a:t>mercato</a:t>
              </a:r>
              <a:r>
                <a:rPr lang="en-GB" altLang="ko-KR" sz="1200" dirty="0">
                  <a:solidFill>
                    <a:schemeClr val="tx1">
                      <a:lumMod val="75000"/>
                      <a:lumOff val="25000"/>
                    </a:schemeClr>
                  </a:solidFill>
                  <a:cs typeface="Arial" pitchFamily="34" charset="0"/>
                </a:rPr>
                <a:t>.
</a:t>
              </a:r>
            </a:p>
          </p:txBody>
        </p:sp>
        <p:sp>
          <p:nvSpPr>
            <p:cNvPr id="36" name="TextBox 35"/>
            <p:cNvSpPr txBox="1"/>
            <p:nvPr/>
          </p:nvSpPr>
          <p:spPr>
            <a:xfrm>
              <a:off x="803640" y="3362835"/>
              <a:ext cx="2059657" cy="461665"/>
            </a:xfrm>
            <a:prstGeom prst="rect">
              <a:avLst/>
            </a:prstGeom>
            <a:noFill/>
          </p:spPr>
          <p:txBody>
            <a:bodyPr wrap="square" rtlCol="0">
              <a:spAutoFit/>
            </a:bodyPr>
            <a:lstStyle/>
            <a:p>
              <a:r>
                <a:rPr lang="en-US" altLang="ko-KR" sz="1200" b="1" dirty="0">
                  <a:solidFill>
                    <a:schemeClr val="tx1">
                      <a:lumMod val="75000"/>
                      <a:lumOff val="25000"/>
                    </a:schemeClr>
                  </a:solidFill>
                  <a:cs typeface="Arial" pitchFamily="34" charset="0"/>
                </a:rPr>
                <a:t>Marketing </a:t>
              </a:r>
              <a:r>
                <a:rPr lang="en-US" altLang="ko-KR" sz="1200" b="1" dirty="0" err="1">
                  <a:solidFill>
                    <a:schemeClr val="tx1">
                      <a:lumMod val="75000"/>
                      <a:lumOff val="25000"/>
                    </a:schemeClr>
                  </a:solidFill>
                  <a:cs typeface="Arial" pitchFamily="34" charset="0"/>
                </a:rPr>
                <a:t>digitale</a:t>
              </a:r>
              <a:r>
                <a:rPr lang="en-US" altLang="ko-KR" sz="1200" b="1" dirty="0">
                  <a:solidFill>
                    <a:schemeClr val="tx1">
                      <a:lumMod val="75000"/>
                      <a:lumOff val="25000"/>
                    </a:schemeClr>
                  </a:solidFill>
                  <a:cs typeface="Arial" pitchFamily="34" charset="0"/>
                </a:rPr>
                <a:t>
</a:t>
              </a:r>
              <a:endParaRPr lang="ko-KR" altLang="en-US" sz="1200" b="1" dirty="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18378943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8" y="3003798"/>
            <a:ext cx="9144000" cy="576063"/>
          </a:xfrm>
        </p:spPr>
        <p:txBody>
          <a:bodyPr/>
          <a:lstStyle/>
          <a:p>
            <a:r>
              <a:rPr lang="en-US" altLang="ko-KR" dirty="0" err="1"/>
              <a:t>Grazie</a:t>
            </a:r>
            <a:r>
              <a:rPr lang="en-US" altLang="ko-KR" dirty="0"/>
              <a:t>!</a:t>
            </a:r>
            <a:endParaRPr lang="ko-KR" altLang="en-US" sz="3600" dirty="0"/>
          </a:p>
        </p:txBody>
      </p:sp>
      <p:sp>
        <p:nvSpPr>
          <p:cNvPr id="3" name="Text Placeholder 2"/>
          <p:cNvSpPr>
            <a:spLocks noGrp="1"/>
          </p:cNvSpPr>
          <p:nvPr>
            <p:ph type="body" sz="quarter" idx="11"/>
          </p:nvPr>
        </p:nvSpPr>
        <p:spPr>
          <a:xfrm>
            <a:off x="-148" y="3867894"/>
            <a:ext cx="9144000" cy="288032"/>
          </a:xfrm>
        </p:spPr>
        <p:txBody>
          <a:bodyPr/>
          <a:lstStyle/>
          <a:p>
            <a:pPr lvl="0"/>
            <a:r>
              <a:rPr lang="en-US" altLang="ko-KR" sz="1800" dirty="0"/>
              <a:t>Continua il </a:t>
            </a:r>
            <a:r>
              <a:rPr lang="en-US" altLang="ko-KR" sz="1800" dirty="0" err="1"/>
              <a:t>tuo</a:t>
            </a:r>
            <a:r>
              <a:rPr lang="en-US" altLang="ko-KR" sz="1800" dirty="0"/>
              <a:t> </a:t>
            </a:r>
            <a:r>
              <a:rPr lang="en-US" altLang="ko-KR" sz="1800" dirty="0" err="1"/>
              <a:t>percorso</a:t>
            </a:r>
            <a:r>
              <a:rPr lang="en-US" altLang="ko-KR" sz="1800" dirty="0"/>
              <a:t> </a:t>
            </a:r>
            <a:r>
              <a:rPr lang="en-US" altLang="ko-KR" sz="1800" dirty="0" err="1"/>
              <a:t>formativo</a:t>
            </a:r>
            <a:r>
              <a:rPr lang="en-US" altLang="ko-KR" sz="1800" dirty="0"/>
              <a:t> </a:t>
            </a:r>
            <a:r>
              <a:rPr lang="en-US" altLang="ko-KR" sz="1800" dirty="0" err="1"/>
              <a:t>su</a:t>
            </a:r>
            <a:r>
              <a:rPr lang="en-US" altLang="ko-KR" sz="1800" dirty="0"/>
              <a:t> </a:t>
            </a:r>
            <a:r>
              <a:rPr lang="en-US" altLang="ko-KR" sz="1800" dirty="0">
                <a:hlinkClick r:id="rId2"/>
              </a:rPr>
              <a:t>www.projectspecial.eu</a:t>
            </a:r>
            <a:r>
              <a:rPr lang="en-US" altLang="ko-KR" sz="1800" dirty="0"/>
              <a:t>! </a:t>
            </a:r>
          </a:p>
        </p:txBody>
      </p:sp>
    </p:spTree>
    <p:extLst>
      <p:ext uri="{BB962C8B-B14F-4D97-AF65-F5344CB8AC3E}">
        <p14:creationId xmlns:p14="http://schemas.microsoft.com/office/powerpoint/2010/main" val="61455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Definizione</a:t>
            </a:r>
            <a:endParaRPr lang="es-ES" sz="1800" dirty="0"/>
          </a:p>
        </p:txBody>
      </p:sp>
      <p:sp>
        <p:nvSpPr>
          <p:cNvPr id="4" name="TextBox 15">
            <a:extLst>
              <a:ext uri="{FF2B5EF4-FFF2-40B4-BE49-F238E27FC236}">
                <a16:creationId xmlns:a16="http://schemas.microsoft.com/office/drawing/2014/main" id="{A4EC8DF6-3118-6A03-CDDF-70A85F135774}"/>
              </a:ext>
            </a:extLst>
          </p:cNvPr>
          <p:cNvSpPr txBox="1"/>
          <p:nvPr/>
        </p:nvSpPr>
        <p:spPr>
          <a:xfrm>
            <a:off x="395536" y="1563638"/>
            <a:ext cx="5256584" cy="2376676"/>
          </a:xfrm>
          <a:prstGeom prst="rect">
            <a:avLst/>
          </a:prstGeom>
          <a:noFill/>
        </p:spPr>
        <p:txBody>
          <a:bodyPr wrap="square" rtlCol="0">
            <a:spAutoFit/>
          </a:bodyPr>
          <a:lstStyle/>
          <a:p>
            <a:pPr algn="just" latinLnBrk="0">
              <a:lnSpc>
                <a:spcPct val="150000"/>
              </a:lnSpc>
              <a:spcAft>
                <a:spcPts val="800"/>
              </a:spcAft>
            </a:pP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Esempi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include:</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buFont typeface="Symbol" panose="05050102010706020507" pitchFamily="18" charset="2"/>
              <a:buChar char=""/>
            </a:pP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Blog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tematici</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Ad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esempio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sulla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cura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personale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videogiochi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sport 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nutrizione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 blog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fornisce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contenuti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ottiene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rilevanza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può</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guadagnare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entrate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attraverso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Influencer / Youtuber / Streamer</a:t>
            </a:r>
            <a:r>
              <a:rPr lang="en-GB"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Sebbene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probabilità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essere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grado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guadagnarsi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da vivere con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queste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professioni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sia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inferiore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bisogna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dimenticare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queste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figure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imprenditori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ko-KR" altLang="en-US" sz="1200" dirty="0">
              <a:solidFill>
                <a:schemeClr val="tx1">
                  <a:lumMod val="75000"/>
                  <a:lumOff val="25000"/>
                </a:schemeClr>
              </a:solidFill>
              <a:cs typeface="Arial" pitchFamily="34" charset="0"/>
            </a:endParaRPr>
          </a:p>
        </p:txBody>
      </p:sp>
      <p:pic>
        <p:nvPicPr>
          <p:cNvPr id="6" name="Imagen 5" descr="Imagen que contiene Diagrama&#10;&#10;Descripción generada automáticamente">
            <a:extLst>
              <a:ext uri="{FF2B5EF4-FFF2-40B4-BE49-F238E27FC236}">
                <a16:creationId xmlns:a16="http://schemas.microsoft.com/office/drawing/2014/main" id="{2035E07C-9534-8681-FD5C-E74D641E354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28184" y="1707654"/>
            <a:ext cx="2139702" cy="2139702"/>
          </a:xfrm>
          <a:prstGeom prst="rect">
            <a:avLst/>
          </a:prstGeom>
        </p:spPr>
      </p:pic>
    </p:spTree>
    <p:extLst>
      <p:ext uri="{BB962C8B-B14F-4D97-AF65-F5344CB8AC3E}">
        <p14:creationId xmlns:p14="http://schemas.microsoft.com/office/powerpoint/2010/main" val="1247491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Vantaggi</a:t>
            </a:r>
            <a:r>
              <a:rPr lang="es-ES" sz="1800" dirty="0"/>
              <a:t> e </a:t>
            </a:r>
            <a:r>
              <a:rPr lang="es-ES" sz="1800" dirty="0" err="1"/>
              <a:t>opportunità</a:t>
            </a:r>
            <a:endParaRPr lang="es-ES" sz="1800" dirty="0"/>
          </a:p>
        </p:txBody>
      </p:sp>
      <p:sp>
        <p:nvSpPr>
          <p:cNvPr id="4" name="TextBox 15">
            <a:extLst>
              <a:ext uri="{FF2B5EF4-FFF2-40B4-BE49-F238E27FC236}">
                <a16:creationId xmlns:a16="http://schemas.microsoft.com/office/drawing/2014/main" id="{A4EC8DF6-3118-6A03-CDDF-70A85F135774}"/>
              </a:ext>
            </a:extLst>
          </p:cNvPr>
          <p:cNvSpPr txBox="1"/>
          <p:nvPr/>
        </p:nvSpPr>
        <p:spPr>
          <a:xfrm>
            <a:off x="3995936" y="1795391"/>
            <a:ext cx="4500500" cy="2099677"/>
          </a:xfrm>
          <a:prstGeom prst="rect">
            <a:avLst/>
          </a:prstGeom>
          <a:noFill/>
        </p:spPr>
        <p:txBody>
          <a:bodyPr wrap="square" rtlCol="0">
            <a:spAutoFit/>
          </a:bodyPr>
          <a:lstStyle/>
          <a:p>
            <a:pPr algn="just" latinLnBrk="0">
              <a:lnSpc>
                <a:spcPct val="150000"/>
              </a:lnSpc>
              <a:spcAft>
                <a:spcPts val="800"/>
              </a:spcAft>
            </a:pP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Durante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pandemia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COVID-19,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sicuramente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visto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intorno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te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hanno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scelto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avere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una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presenza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Internet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altre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scomparse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perché</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hanno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effettuato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transizione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verso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Sappiamo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già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l’ambiente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è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futuro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gran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parte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delle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aziende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sapete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vantaggi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dell’imprenditoria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ko-KR" altLang="en-US" sz="1200" dirty="0">
              <a:solidFill>
                <a:schemeClr val="tx1">
                  <a:lumMod val="75000"/>
                  <a:lumOff val="25000"/>
                </a:schemeClr>
              </a:solidFill>
              <a:cs typeface="Arial" pitchFamily="34" charset="0"/>
            </a:endParaRPr>
          </a:p>
        </p:txBody>
      </p:sp>
      <p:pic>
        <p:nvPicPr>
          <p:cNvPr id="7" name="Imagen 6" descr="Interfaz de usuario gráfica, Aplicación&#10;&#10;Descripción generada automáticamente">
            <a:extLst>
              <a:ext uri="{FF2B5EF4-FFF2-40B4-BE49-F238E27FC236}">
                <a16:creationId xmlns:a16="http://schemas.microsoft.com/office/drawing/2014/main" id="{5ECE4B41-1528-BE3F-C2F1-605E347C7A6D}"/>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15652" y="1671622"/>
            <a:ext cx="2952328" cy="2175373"/>
          </a:xfrm>
          <a:prstGeom prst="rect">
            <a:avLst/>
          </a:prstGeom>
        </p:spPr>
      </p:pic>
    </p:spTree>
    <p:extLst>
      <p:ext uri="{BB962C8B-B14F-4D97-AF65-F5344CB8AC3E}">
        <p14:creationId xmlns:p14="http://schemas.microsoft.com/office/powerpoint/2010/main" val="858401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Vantaggi</a:t>
            </a:r>
            <a:r>
              <a:rPr lang="es-ES" sz="1800" dirty="0"/>
              <a:t> e </a:t>
            </a:r>
            <a:r>
              <a:rPr lang="es-ES" sz="1800" dirty="0" err="1"/>
              <a:t>opportunità</a:t>
            </a:r>
            <a:endParaRPr lang="es-ES" sz="1800" dirty="0"/>
          </a:p>
        </p:txBody>
      </p:sp>
      <p:sp>
        <p:nvSpPr>
          <p:cNvPr id="5" name="TextBox 15">
            <a:extLst>
              <a:ext uri="{FF2B5EF4-FFF2-40B4-BE49-F238E27FC236}">
                <a16:creationId xmlns:a16="http://schemas.microsoft.com/office/drawing/2014/main" id="{ED810CDD-8734-3259-0C29-8B7217BCF9F5}"/>
              </a:ext>
            </a:extLst>
          </p:cNvPr>
          <p:cNvSpPr txBox="1"/>
          <p:nvPr/>
        </p:nvSpPr>
        <p:spPr>
          <a:xfrm>
            <a:off x="323528" y="1398316"/>
            <a:ext cx="5202324" cy="1166153"/>
          </a:xfrm>
          <a:prstGeom prst="rect">
            <a:avLst/>
          </a:prstGeom>
          <a:noFill/>
        </p:spPr>
        <p:txBody>
          <a:bodyPr wrap="square" rtlCol="0">
            <a:spAutoFit/>
          </a:bodyPr>
          <a:lstStyle/>
          <a:p>
            <a:pPr marL="342900" lvl="0" indent="-342900" algn="just" latinLnBrk="0">
              <a:lnSpc>
                <a:spcPct val="150000"/>
              </a:lnSpc>
              <a:buFont typeface="Symbol" panose="05050102010706020507" pitchFamily="18" charset="2"/>
              <a:buChar char=""/>
            </a:pP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Nuove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opportunità</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esigenze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consumatori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stanno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cambiando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e al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giorno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d’oggi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molte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esse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sono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legate al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quindi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trovare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numerose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opportunità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business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vendendo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prodotti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servizi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su</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Internet.</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B9D2AF18-5733-9722-51AB-4E089559680A}"/>
              </a:ext>
            </a:extLst>
          </p:cNvPr>
          <p:cNvSpPr txBox="1"/>
          <p:nvPr/>
        </p:nvSpPr>
        <p:spPr>
          <a:xfrm>
            <a:off x="323528" y="2593123"/>
            <a:ext cx="5202324" cy="1170513"/>
          </a:xfrm>
          <a:prstGeom prst="rect">
            <a:avLst/>
          </a:prstGeom>
          <a:noFill/>
        </p:spPr>
        <p:txBody>
          <a:bodyPr wrap="square">
            <a:spAutoFit/>
          </a:bodyPr>
          <a:lstStyle/>
          <a:p>
            <a:pPr marL="342900" lvl="0" indent="-342900" algn="just" latinLnBrk="0">
              <a:lnSpc>
                <a:spcPct val="150000"/>
              </a:lnSpc>
              <a:spcAft>
                <a:spcPts val="800"/>
              </a:spcAft>
              <a:buFont typeface="Symbol" panose="05050102010706020507" pitchFamily="18" charset="2"/>
              <a:buChar char=""/>
            </a:pP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Lavoro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flessibile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sei un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imprenditore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decidi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orario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lavoro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tratta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imprenditoria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non sei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limitato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stare sempre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nello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stesso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spazio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poiché</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solo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bisogno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che 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dispositivi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funzionino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qualsiasi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parte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del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Imagen 10" descr="Icono&#10;&#10;Descripción generada automáticamente">
            <a:extLst>
              <a:ext uri="{FF2B5EF4-FFF2-40B4-BE49-F238E27FC236}">
                <a16:creationId xmlns:a16="http://schemas.microsoft.com/office/drawing/2014/main" id="{5F87E7D0-B0D6-63CD-57E8-B4015CB2DF2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0152" y="1760576"/>
            <a:ext cx="2448272" cy="2042777"/>
          </a:xfrm>
          <a:prstGeom prst="rect">
            <a:avLst/>
          </a:prstGeom>
        </p:spPr>
      </p:pic>
    </p:spTree>
    <p:extLst>
      <p:ext uri="{BB962C8B-B14F-4D97-AF65-F5344CB8AC3E}">
        <p14:creationId xmlns:p14="http://schemas.microsoft.com/office/powerpoint/2010/main" val="224615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Dibujo de una persona&#10;&#10;Descripción generada automáticamente con confianza baja">
            <a:extLst>
              <a:ext uri="{FF2B5EF4-FFF2-40B4-BE49-F238E27FC236}">
                <a16:creationId xmlns:a16="http://schemas.microsoft.com/office/drawing/2014/main" id="{E3CCC83C-90C4-C152-6314-5DCF8D36DF5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64088" y="1785868"/>
            <a:ext cx="2850080" cy="2139786"/>
          </a:xfrm>
          <a:prstGeom prst="rect">
            <a:avLst/>
          </a:prstGeom>
        </p:spPr>
      </p:pic>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Vantaggi</a:t>
            </a:r>
            <a:r>
              <a:rPr lang="es-ES" sz="1800" dirty="0"/>
              <a:t> e </a:t>
            </a:r>
            <a:r>
              <a:rPr lang="es-ES" sz="1800" dirty="0" err="1"/>
              <a:t>opportunità</a:t>
            </a:r>
            <a:endParaRPr lang="es-ES" sz="1800" dirty="0"/>
          </a:p>
        </p:txBody>
      </p:sp>
      <p:sp>
        <p:nvSpPr>
          <p:cNvPr id="6" name="CuadroTexto 5">
            <a:extLst>
              <a:ext uri="{FF2B5EF4-FFF2-40B4-BE49-F238E27FC236}">
                <a16:creationId xmlns:a16="http://schemas.microsoft.com/office/drawing/2014/main" id="{2492C7E3-7782-AEEA-DCF8-14F77F5B32F8}"/>
              </a:ext>
            </a:extLst>
          </p:cNvPr>
          <p:cNvSpPr txBox="1"/>
          <p:nvPr/>
        </p:nvSpPr>
        <p:spPr>
          <a:xfrm>
            <a:off x="323528" y="1412609"/>
            <a:ext cx="4572000" cy="1170513"/>
          </a:xfrm>
          <a:prstGeom prst="rect">
            <a:avLst/>
          </a:prstGeom>
          <a:noFill/>
        </p:spPr>
        <p:txBody>
          <a:bodyPr wrap="square">
            <a:spAutoFit/>
          </a:bodyPr>
          <a:lstStyle/>
          <a:p>
            <a:pPr marL="342900" lvl="0" indent="-342900" algn="just" latinLnBrk="0">
              <a:lnSpc>
                <a:spcPct val="150000"/>
              </a:lnSpc>
              <a:spcAft>
                <a:spcPts val="800"/>
              </a:spcAft>
              <a:buFont typeface="Symbol" panose="05050102010706020507" pitchFamily="18" charset="2"/>
              <a:buChar char=""/>
            </a:pP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Basso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investimento</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iniziale</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Poiché</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bisogno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uno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spazio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fisico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svolgere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lavoro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l’investimento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iniziale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è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notevolmente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ridotto,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poiché</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hai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solo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bisogno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un computer e di una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connessione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Internet per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iniziare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D8071482-2A7D-1AA4-84D0-AFC1F01E6022}"/>
              </a:ext>
            </a:extLst>
          </p:cNvPr>
          <p:cNvSpPr txBox="1"/>
          <p:nvPr/>
        </p:nvSpPr>
        <p:spPr>
          <a:xfrm>
            <a:off x="323528" y="2612298"/>
            <a:ext cx="4572000" cy="1447512"/>
          </a:xfrm>
          <a:prstGeom prst="rect">
            <a:avLst/>
          </a:prstGeom>
          <a:noFill/>
        </p:spPr>
        <p:txBody>
          <a:bodyPr wrap="square">
            <a:spAutoFit/>
          </a:bodyPr>
          <a:lstStyle/>
          <a:p>
            <a:pPr marL="342900" lvl="0" indent="-342900" algn="just" latinLnBrk="0">
              <a:lnSpc>
                <a:spcPct val="150000"/>
              </a:lnSpc>
              <a:spcAft>
                <a:spcPts val="800"/>
              </a:spcAft>
              <a:buFont typeface="Symbol" panose="05050102010706020507" pitchFamily="18" charset="2"/>
              <a:buChar char=""/>
            </a:pP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Maggiore </a:t>
            </a:r>
            <a:r>
              <a:rPr lang="en-GB" sz="1200" b="1"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visibilità</a:t>
            </a:r>
            <a:r>
              <a:rPr lang="en-GB"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Sarai 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grado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raggiungere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chiunque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qualsiasi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parte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del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mondo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seconda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del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pubblico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 cui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vuoi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rivolgerti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Anche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tua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visibilità</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è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piccola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all’inizio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se ci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metti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la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testa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sarai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in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grado</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di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raggiungere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molte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più</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persone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rispetto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all’imprenditoria</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non </a:t>
            </a:r>
            <a:r>
              <a:rPr lang="en-GB" sz="1200" dirty="0" err="1">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digitale</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2324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es-ES" sz="2800" dirty="0"/>
              <a:t>Cos’è l’imprenditoria digitale?</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es-ES" sz="1800" dirty="0" err="1"/>
              <a:t>Vantaggi</a:t>
            </a:r>
            <a:r>
              <a:rPr lang="es-ES" sz="1800" dirty="0"/>
              <a:t> e </a:t>
            </a:r>
            <a:r>
              <a:rPr lang="es-ES" sz="1800" dirty="0" err="1"/>
              <a:t>opportunità</a:t>
            </a:r>
            <a:endParaRPr lang="es-ES" sz="1800" dirty="0"/>
          </a:p>
        </p:txBody>
      </p:sp>
      <p:sp>
        <p:nvSpPr>
          <p:cNvPr id="7" name="CuadroTexto 6">
            <a:extLst>
              <a:ext uri="{FF2B5EF4-FFF2-40B4-BE49-F238E27FC236}">
                <a16:creationId xmlns:a16="http://schemas.microsoft.com/office/drawing/2014/main" id="{9E72B4F5-7D7C-F7DE-2D21-314C6C52F0EC}"/>
              </a:ext>
            </a:extLst>
          </p:cNvPr>
          <p:cNvSpPr txBox="1"/>
          <p:nvPr/>
        </p:nvSpPr>
        <p:spPr>
          <a:xfrm>
            <a:off x="4564442" y="1851670"/>
            <a:ext cx="3204356" cy="2105320"/>
          </a:xfrm>
          <a:prstGeom prst="rect">
            <a:avLst/>
          </a:prstGeom>
          <a:noFill/>
        </p:spPr>
        <p:txBody>
          <a:bodyPr wrap="square">
            <a:spAutoFit/>
          </a:bodyPr>
          <a:lstStyle/>
          <a:p>
            <a:pPr algn="just" latinLnBrk="0">
              <a:lnSpc>
                <a:spcPct val="150000"/>
              </a:lnSpc>
              <a:spcAft>
                <a:spcPts val="800"/>
              </a:spcAft>
            </a:pPr>
            <a:r>
              <a:rPr lang="it-IT"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Nonostante i vantaggi dell’imprenditoria digitale, non bisogna perdere di vista i propri obiettivi, perché il successo non è garantito e la concorrenza è tanta, e si può perdere rapidamente la strada se non si persevera e non si rimane concentrati.</a:t>
            </a:r>
            <a:r>
              <a:rPr lang="en-GB"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Forma&#10;&#10;Descripción generada automáticamente">
            <a:extLst>
              <a:ext uri="{FF2B5EF4-FFF2-40B4-BE49-F238E27FC236}">
                <a16:creationId xmlns:a16="http://schemas.microsoft.com/office/drawing/2014/main" id="{7D38F8CE-701B-36A1-2D7C-3979BA48D95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71600" y="1635646"/>
            <a:ext cx="3204356" cy="2293118"/>
          </a:xfrm>
          <a:prstGeom prst="rect">
            <a:avLst/>
          </a:prstGeom>
        </p:spPr>
      </p:pic>
    </p:spTree>
    <p:extLst>
      <p:ext uri="{BB962C8B-B14F-4D97-AF65-F5344CB8AC3E}">
        <p14:creationId xmlns:p14="http://schemas.microsoft.com/office/powerpoint/2010/main" val="4155785563"/>
      </p:ext>
    </p:extLst>
  </p:cSld>
  <p:clrMapOvr>
    <a:masterClrMapping/>
  </p:clrMapOvr>
</p:sld>
</file>

<file path=ppt/theme/theme1.xml><?xml version="1.0" encoding="utf-8"?>
<a:theme xmlns:a="http://schemas.openxmlformats.org/drawingml/2006/main" name="Cover and End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2AEB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3766</Words>
  <Application>Microsoft Office PowerPoint</Application>
  <PresentationFormat>On-screen Show (16:9)</PresentationFormat>
  <Paragraphs>203</Paragraphs>
  <Slides>44</Slides>
  <Notes>0</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0</vt:i4>
      </vt:variant>
      <vt:variant>
        <vt:lpstr>Slide Titles</vt:lpstr>
      </vt:variant>
      <vt:variant>
        <vt:i4>44</vt:i4>
      </vt:variant>
    </vt:vector>
  </HeadingPairs>
  <TitlesOfParts>
    <vt:vector size="52" baseType="lpstr">
      <vt:lpstr>Arial</vt:lpstr>
      <vt:lpstr>Calibri</vt:lpstr>
      <vt:lpstr>Public Sans</vt:lpstr>
      <vt:lpstr>Segoe UI Emoji</vt:lpstr>
      <vt:lpstr>Symbol</vt: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gloria ridolfi</cp:lastModifiedBy>
  <cp:revision>196</cp:revision>
  <dcterms:created xsi:type="dcterms:W3CDTF">2016-12-05T23:26:54Z</dcterms:created>
  <dcterms:modified xsi:type="dcterms:W3CDTF">2023-05-03T13:46:22Z</dcterms:modified>
</cp:coreProperties>
</file>