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67"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Public Sans"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ffSbIbkc03rb15cefPdjhOL5H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93" y="62"/>
      </p:cViewPr>
      <p:guideLst>
        <p:guide orient="horz" pos="13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40"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0807fe73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20807fe734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807fe734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20807fe734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0807fe734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20807fe734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807fe734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20807fe734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0807fe734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20807fe734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8"/>
        <p:cNvGrpSpPr/>
        <p:nvPr/>
      </p:nvGrpSpPr>
      <p:grpSpPr>
        <a:xfrm>
          <a:off x="0" y="0"/>
          <a:ext cx="0" cy="0"/>
          <a:chOff x="0" y="0"/>
          <a:chExt cx="0" cy="0"/>
        </a:xfrm>
      </p:grpSpPr>
      <p:sp>
        <p:nvSpPr>
          <p:cNvPr id="9" name="Google Shape;9;p3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 name="Google Shape;10;p3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 name="Google Shape;11;p33"/>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33"/>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87B5BA"/>
        </a:solidFill>
        <a:effectLst/>
      </p:bgPr>
    </p:bg>
    <p:spTree>
      <p:nvGrpSpPr>
        <p:cNvPr id="1" name="Shape 58"/>
        <p:cNvGrpSpPr/>
        <p:nvPr/>
      </p:nvGrpSpPr>
      <p:grpSpPr>
        <a:xfrm>
          <a:off x="0" y="0"/>
          <a:ext cx="0" cy="0"/>
          <a:chOff x="0" y="0"/>
          <a:chExt cx="0" cy="0"/>
        </a:xfrm>
      </p:grpSpPr>
      <p:sp>
        <p:nvSpPr>
          <p:cNvPr id="59" name="Google Shape;59;p47"/>
          <p:cNvSpPr>
            <a:spLocks noGrp="1"/>
          </p:cNvSpPr>
          <p:nvPr>
            <p:ph type="pic" idx="2"/>
          </p:nvPr>
        </p:nvSpPr>
        <p:spPr>
          <a:xfrm>
            <a:off x="0" y="-1"/>
            <a:ext cx="9144000" cy="3076575"/>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60"/>
        <p:cNvGrpSpPr/>
        <p:nvPr/>
      </p:nvGrpSpPr>
      <p:grpSpPr>
        <a:xfrm>
          <a:off x="0" y="0"/>
          <a:ext cx="0" cy="0"/>
          <a:chOff x="0" y="0"/>
          <a:chExt cx="0" cy="0"/>
        </a:xfrm>
      </p:grpSpPr>
      <p:sp>
        <p:nvSpPr>
          <p:cNvPr id="61" name="Google Shape;61;p48"/>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48"/>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48"/>
          <p:cNvSpPr>
            <a:spLocks noGrp="1"/>
          </p:cNvSpPr>
          <p:nvPr>
            <p:ph type="pic" idx="3"/>
          </p:nvPr>
        </p:nvSpPr>
        <p:spPr>
          <a:xfrm>
            <a:off x="0" y="-1"/>
            <a:ext cx="3059832" cy="5143501"/>
          </a:xfrm>
          <a:prstGeom prst="rect">
            <a:avLst/>
          </a:prstGeom>
          <a:solidFill>
            <a:srgbClr val="F2F2F2"/>
          </a:solidFill>
          <a:ln>
            <a:noFill/>
          </a:ln>
        </p:spPr>
      </p:sp>
      <p:sp>
        <p:nvSpPr>
          <p:cNvPr id="64" name="Google Shape;64;p48"/>
          <p:cNvSpPr>
            <a:spLocks noGrp="1"/>
          </p:cNvSpPr>
          <p:nvPr>
            <p:ph type="pic" idx="4"/>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65"/>
        <p:cNvGrpSpPr/>
        <p:nvPr/>
      </p:nvGrpSpPr>
      <p:grpSpPr>
        <a:xfrm>
          <a:off x="0" y="0"/>
          <a:ext cx="0" cy="0"/>
          <a:chOff x="0" y="0"/>
          <a:chExt cx="0" cy="0"/>
        </a:xfrm>
      </p:grpSpPr>
      <p:sp>
        <p:nvSpPr>
          <p:cNvPr id="66" name="Google Shape;66;p49"/>
          <p:cNvSpPr/>
          <p:nvPr/>
        </p:nvSpPr>
        <p:spPr>
          <a:xfrm>
            <a:off x="0" y="411510"/>
            <a:ext cx="6444208" cy="432048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49"/>
          <p:cNvSpPr>
            <a:spLocks noGrp="1"/>
          </p:cNvSpPr>
          <p:nvPr>
            <p:ph type="pic" idx="2"/>
          </p:nvPr>
        </p:nvSpPr>
        <p:spPr>
          <a:xfrm>
            <a:off x="135622" y="195487"/>
            <a:ext cx="1944216" cy="4752526"/>
          </a:xfrm>
          <a:prstGeom prst="rect">
            <a:avLst/>
          </a:prstGeom>
          <a:solidFill>
            <a:srgbClr val="F2F2F2"/>
          </a:solidFill>
          <a:ln>
            <a:noFill/>
          </a:ln>
        </p:spPr>
      </p:sp>
      <p:sp>
        <p:nvSpPr>
          <p:cNvPr id="68" name="Google Shape;68;p49"/>
          <p:cNvSpPr>
            <a:spLocks noGrp="1"/>
          </p:cNvSpPr>
          <p:nvPr>
            <p:ph type="pic" idx="3"/>
          </p:nvPr>
        </p:nvSpPr>
        <p:spPr>
          <a:xfrm>
            <a:off x="2223854" y="195487"/>
            <a:ext cx="1944216" cy="4752526"/>
          </a:xfrm>
          <a:prstGeom prst="rect">
            <a:avLst/>
          </a:prstGeom>
          <a:solidFill>
            <a:srgbClr val="F2F2F2"/>
          </a:solidFill>
          <a:ln>
            <a:noFill/>
          </a:ln>
        </p:spPr>
      </p:sp>
      <p:sp>
        <p:nvSpPr>
          <p:cNvPr id="69" name="Google Shape;69;p49"/>
          <p:cNvSpPr>
            <a:spLocks noGrp="1"/>
          </p:cNvSpPr>
          <p:nvPr>
            <p:ph type="pic" idx="4"/>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87B5BA"/>
        </a:solidFill>
        <a:effectLst/>
      </p:bgPr>
    </p:bg>
    <p:spTree>
      <p:nvGrpSpPr>
        <p:cNvPr id="1" name="Shape 70"/>
        <p:cNvGrpSpPr/>
        <p:nvPr/>
      </p:nvGrpSpPr>
      <p:grpSpPr>
        <a:xfrm>
          <a:off x="0" y="0"/>
          <a:ext cx="0" cy="0"/>
          <a:chOff x="0" y="0"/>
          <a:chExt cx="0" cy="0"/>
        </a:xfrm>
      </p:grpSpPr>
      <p:sp>
        <p:nvSpPr>
          <p:cNvPr id="71" name="Google Shape;71;p50"/>
          <p:cNvSpPr>
            <a:spLocks noGrp="1"/>
          </p:cNvSpPr>
          <p:nvPr>
            <p:ph type="pic" idx="2"/>
          </p:nvPr>
        </p:nvSpPr>
        <p:spPr>
          <a:xfrm>
            <a:off x="6444208" y="267494"/>
            <a:ext cx="2160000" cy="2160000"/>
          </a:xfrm>
          <a:prstGeom prst="rect">
            <a:avLst/>
          </a:prstGeom>
          <a:solidFill>
            <a:srgbClr val="F2F2F2"/>
          </a:solidFill>
          <a:ln>
            <a:noFill/>
          </a:ln>
        </p:spPr>
      </p:sp>
      <p:sp>
        <p:nvSpPr>
          <p:cNvPr id="72" name="Google Shape;72;p50"/>
          <p:cNvSpPr>
            <a:spLocks noGrp="1"/>
          </p:cNvSpPr>
          <p:nvPr>
            <p:ph type="pic" idx="3"/>
          </p:nvPr>
        </p:nvSpPr>
        <p:spPr>
          <a:xfrm>
            <a:off x="6444208" y="2715766"/>
            <a:ext cx="2160000" cy="2160000"/>
          </a:xfrm>
          <a:prstGeom prst="rect">
            <a:avLst/>
          </a:prstGeom>
          <a:solidFill>
            <a:srgbClr val="F2F2F2"/>
          </a:solidFill>
          <a:ln>
            <a:noFill/>
          </a:ln>
        </p:spPr>
      </p:sp>
      <p:sp>
        <p:nvSpPr>
          <p:cNvPr id="73" name="Google Shape;73;p50"/>
          <p:cNvSpPr>
            <a:spLocks noGrp="1"/>
          </p:cNvSpPr>
          <p:nvPr>
            <p:ph type="pic" idx="4"/>
          </p:nvPr>
        </p:nvSpPr>
        <p:spPr>
          <a:xfrm>
            <a:off x="3986213" y="267494"/>
            <a:ext cx="2160000" cy="2160000"/>
          </a:xfrm>
          <a:prstGeom prst="rect">
            <a:avLst/>
          </a:prstGeom>
          <a:solidFill>
            <a:srgbClr val="F2F2F2"/>
          </a:solidFill>
          <a:ln>
            <a:noFill/>
          </a:ln>
        </p:spPr>
      </p:sp>
      <p:sp>
        <p:nvSpPr>
          <p:cNvPr id="74" name="Google Shape;74;p50"/>
          <p:cNvSpPr>
            <a:spLocks noGrp="1"/>
          </p:cNvSpPr>
          <p:nvPr>
            <p:ph type="pic" idx="5"/>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75"/>
        <p:cNvGrpSpPr/>
        <p:nvPr/>
      </p:nvGrpSpPr>
      <p:grpSpPr>
        <a:xfrm>
          <a:off x="0" y="0"/>
          <a:ext cx="0" cy="0"/>
          <a:chOff x="0" y="0"/>
          <a:chExt cx="0" cy="0"/>
        </a:xfrm>
      </p:grpSpPr>
      <p:sp>
        <p:nvSpPr>
          <p:cNvPr id="76" name="Google Shape;76;p51"/>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51"/>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51"/>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51"/>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51"/>
          <p:cNvSpPr>
            <a:spLocks noGrp="1"/>
          </p:cNvSpPr>
          <p:nvPr>
            <p:ph type="pic" idx="3"/>
          </p:nvPr>
        </p:nvSpPr>
        <p:spPr>
          <a:xfrm>
            <a:off x="467544" y="339502"/>
            <a:ext cx="3312128" cy="2808072"/>
          </a:xfrm>
          <a:prstGeom prst="rect">
            <a:avLst/>
          </a:prstGeom>
          <a:solidFill>
            <a:srgbClr val="F2F2F2"/>
          </a:solidFill>
          <a:ln>
            <a:noFill/>
          </a:ln>
        </p:spPr>
      </p:sp>
      <p:sp>
        <p:nvSpPr>
          <p:cNvPr id="81" name="Google Shape;81;p51"/>
          <p:cNvSpPr>
            <a:spLocks noGrp="1"/>
          </p:cNvSpPr>
          <p:nvPr>
            <p:ph type="pic" idx="4"/>
          </p:nvPr>
        </p:nvSpPr>
        <p:spPr>
          <a:xfrm>
            <a:off x="3995936" y="339502"/>
            <a:ext cx="4680520" cy="1332000"/>
          </a:xfrm>
          <a:prstGeom prst="rect">
            <a:avLst/>
          </a:prstGeom>
          <a:solidFill>
            <a:srgbClr val="F2F2F2"/>
          </a:solidFill>
          <a:ln>
            <a:noFill/>
          </a:ln>
        </p:spPr>
      </p:sp>
      <p:sp>
        <p:nvSpPr>
          <p:cNvPr id="82" name="Google Shape;82;p51"/>
          <p:cNvSpPr>
            <a:spLocks noGrp="1"/>
          </p:cNvSpPr>
          <p:nvPr>
            <p:ph type="pic" idx="5"/>
          </p:nvPr>
        </p:nvSpPr>
        <p:spPr>
          <a:xfrm>
            <a:off x="3995936" y="1815574"/>
            <a:ext cx="1440000" cy="1332000"/>
          </a:xfrm>
          <a:prstGeom prst="rect">
            <a:avLst/>
          </a:prstGeom>
          <a:solidFill>
            <a:srgbClr val="F2F2F2"/>
          </a:solidFill>
          <a:ln>
            <a:noFill/>
          </a:ln>
        </p:spPr>
      </p:sp>
      <p:sp>
        <p:nvSpPr>
          <p:cNvPr id="83" name="Google Shape;83;p51"/>
          <p:cNvSpPr>
            <a:spLocks noGrp="1"/>
          </p:cNvSpPr>
          <p:nvPr>
            <p:ph type="pic" idx="6"/>
          </p:nvPr>
        </p:nvSpPr>
        <p:spPr>
          <a:xfrm>
            <a:off x="5616196" y="1815574"/>
            <a:ext cx="1440000" cy="1332000"/>
          </a:xfrm>
          <a:prstGeom prst="rect">
            <a:avLst/>
          </a:prstGeom>
          <a:solidFill>
            <a:srgbClr val="F2F2F2"/>
          </a:solidFill>
          <a:ln>
            <a:noFill/>
          </a:ln>
        </p:spPr>
      </p:sp>
      <p:sp>
        <p:nvSpPr>
          <p:cNvPr id="84" name="Google Shape;84;p51"/>
          <p:cNvSpPr>
            <a:spLocks noGrp="1"/>
          </p:cNvSpPr>
          <p:nvPr>
            <p:ph type="pic" idx="7"/>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5"/>
        <p:cNvGrpSpPr/>
        <p:nvPr/>
      </p:nvGrpSpPr>
      <p:grpSpPr>
        <a:xfrm>
          <a:off x="0" y="0"/>
          <a:ext cx="0" cy="0"/>
          <a:chOff x="0" y="0"/>
          <a:chExt cx="0" cy="0"/>
        </a:xfrm>
      </p:grpSpPr>
      <p:sp>
        <p:nvSpPr>
          <p:cNvPr id="86" name="Google Shape;86;p52"/>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87"/>
        <p:cNvGrpSpPr/>
        <p:nvPr/>
      </p:nvGrpSpPr>
      <p:grpSpPr>
        <a:xfrm>
          <a:off x="0" y="0"/>
          <a:ext cx="0" cy="0"/>
          <a:chOff x="0" y="0"/>
          <a:chExt cx="0" cy="0"/>
        </a:xfrm>
      </p:grpSpPr>
      <p:sp>
        <p:nvSpPr>
          <p:cNvPr id="88" name="Google Shape;88;p5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53"/>
          <p:cNvSpPr/>
          <p:nvPr/>
        </p:nvSpPr>
        <p:spPr>
          <a:xfrm>
            <a:off x="354008" y="1131589"/>
            <a:ext cx="2849840" cy="3649171"/>
          </a:xfrm>
          <a:prstGeom prst="roundRect">
            <a:avLst>
              <a:gd name="adj" fmla="val 3968"/>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53"/>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53"/>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5"/>
        <p:cNvGrpSpPr/>
        <p:nvPr/>
      </p:nvGrpSpPr>
      <p:grpSpPr>
        <a:xfrm>
          <a:off x="0" y="0"/>
          <a:ext cx="0" cy="0"/>
          <a:chOff x="0" y="0"/>
          <a:chExt cx="0" cy="0"/>
        </a:xfrm>
      </p:grpSpPr>
      <p:sp>
        <p:nvSpPr>
          <p:cNvPr id="96" name="Google Shape;96;p35"/>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 name="Google Shape;97;p35"/>
          <p:cNvSpPr/>
          <p:nvPr/>
        </p:nvSpPr>
        <p:spPr>
          <a:xfrm>
            <a:off x="2116108" y="843558"/>
            <a:ext cx="4896544" cy="34563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35"/>
          <p:cNvSpPr/>
          <p:nvPr/>
        </p:nvSpPr>
        <p:spPr>
          <a:xfrm>
            <a:off x="2116108" y="0"/>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35"/>
          <p:cNvSpPr/>
          <p:nvPr/>
        </p:nvSpPr>
        <p:spPr>
          <a:xfrm>
            <a:off x="2116108" y="4948014"/>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35"/>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35"/>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2" name="Google Shape;102;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66214" y="896186"/>
            <a:ext cx="3678555" cy="18389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6"/>
        <p:cNvGrpSpPr/>
        <p:nvPr/>
      </p:nvGrpSpPr>
      <p:grpSpPr>
        <a:xfrm>
          <a:off x="0" y="0"/>
          <a:ext cx="0" cy="0"/>
          <a:chOff x="0" y="0"/>
          <a:chExt cx="0" cy="0"/>
        </a:xfrm>
      </p:grpSpPr>
      <p:sp>
        <p:nvSpPr>
          <p:cNvPr id="107" name="Google Shape;107;p40"/>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40"/>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109" name="Google Shape;109;p40"/>
          <p:cNvGraphicFramePr/>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125" imgH="2552700" progId="">
                  <p:embed/>
                </p:oleObj>
              </mc:Choice>
              <mc:Fallback>
                <p:oleObj r:id="rId2" imgW="4429125" imgH="2552700" progId="">
                  <p:embed/>
                  <p:pic>
                    <p:nvPicPr>
                      <p:cNvPr id="109" name="Google Shape;109;p40"/>
                      <p:cNvPicPr preferRelativeResize="0"/>
                      <p:nvPr/>
                    </p:nvPicPr>
                    <p:blipFill rotWithShape="1">
                      <a:blip r:embed="rId3">
                        <a:alphaModFix/>
                      </a:blip>
                      <a:srcRect/>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0"/>
        <p:cNvGrpSpPr/>
        <p:nvPr/>
      </p:nvGrpSpPr>
      <p:grpSpPr>
        <a:xfrm>
          <a:off x="0" y="0"/>
          <a:ext cx="0" cy="0"/>
          <a:chOff x="0" y="0"/>
          <a:chExt cx="0" cy="0"/>
        </a:xfrm>
      </p:grpSpPr>
      <p:pic>
        <p:nvPicPr>
          <p:cNvPr id="111" name="Google Shape;111;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9512" y="0"/>
            <a:ext cx="4320480" cy="4280401"/>
          </a:xfrm>
          <a:prstGeom prst="rect">
            <a:avLst/>
          </a:prstGeom>
          <a:noFill/>
          <a:ln>
            <a:noFill/>
          </a:ln>
        </p:spPr>
      </p:pic>
      <p:sp>
        <p:nvSpPr>
          <p:cNvPr id="112" name="Google Shape;112;p42"/>
          <p:cNvSpPr txBox="1">
            <a:spLocks noGrp="1"/>
          </p:cNvSpPr>
          <p:nvPr>
            <p:ph type="body" idx="1"/>
          </p:nvPr>
        </p:nvSpPr>
        <p:spPr>
          <a:xfrm>
            <a:off x="4788024" y="1794902"/>
            <a:ext cx="4355976"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42"/>
          <p:cNvSpPr txBox="1">
            <a:spLocks noGrp="1"/>
          </p:cNvSpPr>
          <p:nvPr>
            <p:ph type="body" idx="2"/>
          </p:nvPr>
        </p:nvSpPr>
        <p:spPr>
          <a:xfrm>
            <a:off x="4788024" y="2947030"/>
            <a:ext cx="4355828" cy="48881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4" name="Google Shape;114;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13"/>
        <p:cNvGrpSpPr/>
        <p:nvPr/>
      </p:nvGrpSpPr>
      <p:grpSpPr>
        <a:xfrm>
          <a:off x="0" y="0"/>
          <a:ext cx="0" cy="0"/>
          <a:chOff x="0" y="0"/>
          <a:chExt cx="0" cy="0"/>
        </a:xfrm>
      </p:grpSpPr>
      <p:sp>
        <p:nvSpPr>
          <p:cNvPr id="14" name="Google Shape;14;p36"/>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15" name="Google Shape;15;p36"/>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15" name="Google Shape;15;p36"/>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16"/>
        <p:cNvGrpSpPr/>
        <p:nvPr/>
      </p:nvGrpSpPr>
      <p:grpSpPr>
        <a:xfrm>
          <a:off x="0" y="0"/>
          <a:ext cx="0" cy="0"/>
          <a:chOff x="0" y="0"/>
          <a:chExt cx="0" cy="0"/>
        </a:xfrm>
      </p:grpSpPr>
      <p:sp>
        <p:nvSpPr>
          <p:cNvPr id="17" name="Google Shape;17;p3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3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19"/>
        <p:cNvGrpSpPr/>
        <p:nvPr/>
      </p:nvGrpSpPr>
      <p:grpSpPr>
        <a:xfrm>
          <a:off x="0" y="0"/>
          <a:ext cx="0" cy="0"/>
          <a:chOff x="0" y="0"/>
          <a:chExt cx="0" cy="0"/>
        </a:xfrm>
      </p:grpSpPr>
      <p:sp>
        <p:nvSpPr>
          <p:cNvPr id="20" name="Google Shape;20;p38"/>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38"/>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8"/>
          <p:cNvSpPr/>
          <p:nvPr/>
        </p:nvSpPr>
        <p:spPr>
          <a:xfrm>
            <a:off x="0" y="1759754"/>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 name="Google Shape;23;p38" descr="D:\Fullppt\PNG이미지\핸드폰2.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23208" y="1042230"/>
            <a:ext cx="2869272" cy="3474631"/>
          </a:xfrm>
          <a:prstGeom prst="rect">
            <a:avLst/>
          </a:prstGeom>
          <a:noFill/>
          <a:ln>
            <a:noFill/>
          </a:ln>
        </p:spPr>
      </p:pic>
      <p:sp>
        <p:nvSpPr>
          <p:cNvPr id="24" name="Google Shape;24;p38"/>
          <p:cNvSpPr>
            <a:spLocks noGrp="1"/>
          </p:cNvSpPr>
          <p:nvPr>
            <p:ph type="pic" idx="3"/>
          </p:nvPr>
        </p:nvSpPr>
        <p:spPr>
          <a:xfrm>
            <a:off x="7380312" y="1175233"/>
            <a:ext cx="1008112" cy="2556104"/>
          </a:xfrm>
          <a:prstGeom prst="rect">
            <a:avLst/>
          </a:prstGeom>
          <a:solidFill>
            <a:srgbClr val="F2F2F2"/>
          </a:solidFill>
          <a:ln>
            <a:noFill/>
          </a:ln>
        </p:spPr>
      </p:sp>
      <p:sp>
        <p:nvSpPr>
          <p:cNvPr id="25" name="Google Shape;25;p38"/>
          <p:cNvSpPr>
            <a:spLocks noGrp="1"/>
          </p:cNvSpPr>
          <p:nvPr>
            <p:ph type="pic" idx="4"/>
          </p:nvPr>
        </p:nvSpPr>
        <p:spPr>
          <a:xfrm>
            <a:off x="5643269" y="1261134"/>
            <a:ext cx="1654766" cy="2556104"/>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26"/>
        <p:cNvGrpSpPr/>
        <p:nvPr/>
      </p:nvGrpSpPr>
      <p:grpSpPr>
        <a:xfrm>
          <a:off x="0" y="0"/>
          <a:ext cx="0" cy="0"/>
          <a:chOff x="0" y="0"/>
          <a:chExt cx="0" cy="0"/>
        </a:xfrm>
      </p:grpSpPr>
      <p:sp>
        <p:nvSpPr>
          <p:cNvPr id="27" name="Google Shape;27;p41"/>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8" name="Google Shape;28;p41"/>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8" name="Google Shape;28;p41"/>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29"/>
        <p:cNvGrpSpPr/>
        <p:nvPr/>
      </p:nvGrpSpPr>
      <p:grpSpPr>
        <a:xfrm>
          <a:off x="0" y="0"/>
          <a:ext cx="0" cy="0"/>
          <a:chOff x="0" y="0"/>
          <a:chExt cx="0" cy="0"/>
        </a:xfrm>
      </p:grpSpPr>
      <p:sp>
        <p:nvSpPr>
          <p:cNvPr id="30" name="Google Shape;30;p43"/>
          <p:cNvSpPr/>
          <p:nvPr/>
        </p:nvSpPr>
        <p:spPr>
          <a:xfrm>
            <a:off x="0" y="3399842"/>
            <a:ext cx="9144000" cy="174365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4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3"/>
          <p:cNvSpPr/>
          <p:nvPr/>
        </p:nvSpPr>
        <p:spPr>
          <a:xfrm>
            <a:off x="4043561" y="2859782"/>
            <a:ext cx="1080120" cy="1080120"/>
          </a:xfrm>
          <a:prstGeom prst="ellipse">
            <a:avLst/>
          </a:prstGeom>
          <a:solidFill>
            <a:schemeClr val="l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34" name="Google Shape;34;p43"/>
          <p:cNvGraphicFramePr/>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706503" imgH="699542" progId="">
                  <p:embed/>
                </p:oleObj>
              </mc:Choice>
              <mc:Fallback>
                <p:oleObj r:id="rId2" imgW="706503" imgH="699542" progId="">
                  <p:embed/>
                  <p:pic>
                    <p:nvPicPr>
                      <p:cNvPr id="34" name="Google Shape;34;p43"/>
                      <p:cNvPicPr preferRelativeResize="0"/>
                      <p:nvPr/>
                    </p:nvPicPr>
                    <p:blipFill rotWithShape="1">
                      <a:blip r:embed="rId3">
                        <a:alphaModFix/>
                      </a:blip>
                      <a:srcRect/>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5"/>
        <p:cNvGrpSpPr/>
        <p:nvPr/>
      </p:nvGrpSpPr>
      <p:grpSpPr>
        <a:xfrm>
          <a:off x="0" y="0"/>
          <a:ext cx="0" cy="0"/>
          <a:chOff x="0" y="0"/>
          <a:chExt cx="0" cy="0"/>
        </a:xfrm>
      </p:grpSpPr>
      <p:sp>
        <p:nvSpPr>
          <p:cNvPr id="36" name="Google Shape;36;p44"/>
          <p:cNvSpPr/>
          <p:nvPr/>
        </p:nvSpPr>
        <p:spPr>
          <a:xfrm>
            <a:off x="143508" y="92609"/>
            <a:ext cx="8856984" cy="4958283"/>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44"/>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4"/>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4"/>
          <p:cNvSpPr>
            <a:spLocks noGrp="1"/>
          </p:cNvSpPr>
          <p:nvPr>
            <p:ph type="pic" idx="3"/>
          </p:nvPr>
        </p:nvSpPr>
        <p:spPr>
          <a:xfrm>
            <a:off x="0" y="1347774"/>
            <a:ext cx="2160240" cy="1872048"/>
          </a:xfrm>
          <a:prstGeom prst="rect">
            <a:avLst/>
          </a:prstGeom>
          <a:solidFill>
            <a:srgbClr val="F2F2F2"/>
          </a:solidFill>
          <a:ln>
            <a:noFill/>
          </a:ln>
        </p:spPr>
      </p:sp>
      <p:sp>
        <p:nvSpPr>
          <p:cNvPr id="40" name="Google Shape;40;p44"/>
          <p:cNvSpPr>
            <a:spLocks noGrp="1"/>
          </p:cNvSpPr>
          <p:nvPr>
            <p:ph type="pic" idx="4"/>
          </p:nvPr>
        </p:nvSpPr>
        <p:spPr>
          <a:xfrm>
            <a:off x="2327920" y="1347774"/>
            <a:ext cx="2160240" cy="1872048"/>
          </a:xfrm>
          <a:prstGeom prst="rect">
            <a:avLst/>
          </a:prstGeom>
          <a:solidFill>
            <a:srgbClr val="F2F2F2"/>
          </a:solidFill>
          <a:ln>
            <a:noFill/>
          </a:ln>
        </p:spPr>
      </p:sp>
      <p:sp>
        <p:nvSpPr>
          <p:cNvPr id="41" name="Google Shape;41;p44"/>
          <p:cNvSpPr>
            <a:spLocks noGrp="1"/>
          </p:cNvSpPr>
          <p:nvPr>
            <p:ph type="pic" idx="5"/>
          </p:nvPr>
        </p:nvSpPr>
        <p:spPr>
          <a:xfrm>
            <a:off x="4655840" y="1347774"/>
            <a:ext cx="2160240" cy="1872048"/>
          </a:xfrm>
          <a:prstGeom prst="rect">
            <a:avLst/>
          </a:prstGeom>
          <a:solidFill>
            <a:srgbClr val="F2F2F2"/>
          </a:solidFill>
          <a:ln>
            <a:noFill/>
          </a:ln>
        </p:spPr>
      </p:sp>
      <p:sp>
        <p:nvSpPr>
          <p:cNvPr id="42" name="Google Shape;42;p44"/>
          <p:cNvSpPr>
            <a:spLocks noGrp="1"/>
          </p:cNvSpPr>
          <p:nvPr>
            <p:ph type="pic" idx="6"/>
          </p:nvPr>
        </p:nvSpPr>
        <p:spPr>
          <a:xfrm>
            <a:off x="6983760" y="1347774"/>
            <a:ext cx="2160240" cy="1872048"/>
          </a:xfrm>
          <a:prstGeom prst="rect">
            <a:avLst/>
          </a:prstGeom>
          <a:solidFill>
            <a:srgbClr val="F2F2F2"/>
          </a:solidFill>
          <a:ln>
            <a:noFill/>
          </a:ln>
        </p:spPr>
      </p:sp>
      <p:sp>
        <p:nvSpPr>
          <p:cNvPr id="43" name="Google Shape;43;p44"/>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44"/>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44"/>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44"/>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47"/>
        <p:cNvGrpSpPr/>
        <p:nvPr/>
      </p:nvGrpSpPr>
      <p:grpSpPr>
        <a:xfrm>
          <a:off x="0" y="0"/>
          <a:ext cx="0" cy="0"/>
          <a:chOff x="0" y="0"/>
          <a:chExt cx="0" cy="0"/>
        </a:xfrm>
      </p:grpSpPr>
      <p:sp>
        <p:nvSpPr>
          <p:cNvPr id="48" name="Google Shape;48;p45"/>
          <p:cNvSpPr/>
          <p:nvPr/>
        </p:nvSpPr>
        <p:spPr>
          <a:xfrm>
            <a:off x="0" y="2932113"/>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45"/>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45"/>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1" name="Google Shape;51;p45"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52" name="Google Shape;52;p45"/>
          <p:cNvSpPr>
            <a:spLocks noGrp="1"/>
          </p:cNvSpPr>
          <p:nvPr>
            <p:ph type="pic" idx="3"/>
          </p:nvPr>
        </p:nvSpPr>
        <p:spPr>
          <a:xfrm>
            <a:off x="4513480" y="1626257"/>
            <a:ext cx="3465217" cy="2562605"/>
          </a:xfrm>
          <a:prstGeom prst="rect">
            <a:avLst/>
          </a:prstGeom>
          <a:solidFill>
            <a:srgbClr val="F2F2F2"/>
          </a:solidFill>
          <a:ln>
            <a:noFill/>
          </a:ln>
        </p:spPr>
      </p:sp>
      <p:sp>
        <p:nvSpPr>
          <p:cNvPr id="53" name="Google Shape;53;p45"/>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54"/>
        <p:cNvGrpSpPr/>
        <p:nvPr/>
      </p:nvGrpSpPr>
      <p:grpSpPr>
        <a:xfrm>
          <a:off x="0" y="0"/>
          <a:ext cx="0" cy="0"/>
          <a:chOff x="0" y="0"/>
          <a:chExt cx="0" cy="0"/>
        </a:xfrm>
      </p:grpSpPr>
      <p:sp>
        <p:nvSpPr>
          <p:cNvPr id="55" name="Google Shape;55;p46"/>
          <p:cNvSpPr>
            <a:spLocks noGrp="1"/>
          </p:cNvSpPr>
          <p:nvPr>
            <p:ph type="pic" idx="2"/>
          </p:nvPr>
        </p:nvSpPr>
        <p:spPr>
          <a:xfrm>
            <a:off x="0" y="-1"/>
            <a:ext cx="3059832" cy="5143501"/>
          </a:xfrm>
          <a:prstGeom prst="rect">
            <a:avLst/>
          </a:prstGeom>
          <a:solidFill>
            <a:srgbClr val="F2F2F2"/>
          </a:solidFill>
          <a:ln>
            <a:noFill/>
          </a:ln>
        </p:spPr>
      </p:sp>
      <p:sp>
        <p:nvSpPr>
          <p:cNvPr id="56" name="Google Shape;56;p46"/>
          <p:cNvSpPr/>
          <p:nvPr/>
        </p:nvSpPr>
        <p:spPr>
          <a:xfrm>
            <a:off x="4860032" y="0"/>
            <a:ext cx="360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 name="Google Shape;57;p46"/>
          <p:cNvSpPr/>
          <p:nvPr/>
        </p:nvSpPr>
        <p:spPr>
          <a:xfrm>
            <a:off x="4896032" y="1311750"/>
            <a:ext cx="180000" cy="252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7" name="Google Shape;7;p32"/>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94" name="Google Shape;94;p34"/>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05" name="Google Shape;105;p39"/>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US" sz="700">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dhb.com/blog/growth-mindset-quiz/"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berkeleywellbeing.com/resiliency-what-is-resiliency.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2394012" y="2689477"/>
            <a:ext cx="4355976" cy="10801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Mentalidad de crecimiento</a:t>
            </a:r>
            <a:endParaRPr sz="3600" b="0" i="0" u="none" strike="noStrike" cap="none">
              <a:solidFill>
                <a:schemeClr val="dk1"/>
              </a:solidFill>
              <a:latin typeface="Arial"/>
              <a:ea typeface="Arial"/>
              <a:cs typeface="Arial"/>
              <a:sym typeface="Arial"/>
            </a:endParaRPr>
          </a:p>
        </p:txBody>
      </p:sp>
      <p:sp>
        <p:nvSpPr>
          <p:cNvPr id="120" name="Google Shape;120;p2"/>
          <p:cNvSpPr txBox="1"/>
          <p:nvPr/>
        </p:nvSpPr>
        <p:spPr>
          <a:xfrm>
            <a:off x="2386466" y="3822128"/>
            <a:ext cx="4355828" cy="4888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r>
              <a:rPr lang="en-US" b="1">
                <a:solidFill>
                  <a:schemeClr val="dk1"/>
                </a:solidFill>
              </a:rPr>
              <a:t>Por</a:t>
            </a:r>
            <a:r>
              <a:rPr lang="en-US" sz="1400" b="1" i="0" u="none" strike="noStrike" cap="none">
                <a:solidFill>
                  <a:schemeClr val="dk1"/>
                </a:solidFill>
                <a:latin typeface="Arial"/>
                <a:ea typeface="Arial"/>
                <a:cs typeface="Arial"/>
                <a:sym typeface="Arial"/>
              </a:rPr>
              <a:t>: </a:t>
            </a:r>
            <a:r>
              <a:rPr lang="en-US" b="1">
                <a:solidFill>
                  <a:schemeClr val="dk1"/>
                </a:solidFill>
              </a:rPr>
              <a:t>ELDERBERRY</a:t>
            </a:r>
            <a:endParaRPr sz="1400" b="0" i="0" u="none" strike="noStrike" cap="none">
              <a:solidFill>
                <a:schemeClr val="dk1"/>
              </a:solidFill>
              <a:latin typeface="Arial"/>
              <a:ea typeface="Arial"/>
              <a:cs typeface="Arial"/>
              <a:sym typeface="Arial"/>
            </a:endParaRPr>
          </a:p>
        </p:txBody>
      </p:sp>
      <p:pic>
        <p:nvPicPr>
          <p:cNvPr id="121" name="Google Shape;12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30382" y="4470780"/>
            <a:ext cx="1512168" cy="317245"/>
          </a:xfrm>
          <a:prstGeom prst="rect">
            <a:avLst/>
          </a:prstGeom>
          <a:noFill/>
          <a:ln>
            <a:noFill/>
          </a:ln>
        </p:spPr>
      </p:pic>
      <p:sp>
        <p:nvSpPr>
          <p:cNvPr id="122" name="Google Shape;122;p2"/>
          <p:cNvSpPr txBox="1"/>
          <p:nvPr/>
        </p:nvSpPr>
        <p:spPr>
          <a:xfrm>
            <a:off x="3059831" y="4310944"/>
            <a:ext cx="4680521" cy="6275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Tarea 1: ¿Qué es la mentalidad de crecimiento?</a:t>
            </a:r>
            <a:endParaRPr/>
          </a:p>
        </p:txBody>
      </p:sp>
      <p:sp>
        <p:nvSpPr>
          <p:cNvPr id="224" name="Google Shape;224;p15"/>
          <p:cNvSpPr/>
          <p:nvPr/>
        </p:nvSpPr>
        <p:spPr>
          <a:xfrm>
            <a:off x="276575" y="1612775"/>
            <a:ext cx="3876600" cy="280458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just">
              <a:lnSpc>
                <a:spcPct val="150000"/>
              </a:lnSpc>
              <a:spcAft>
                <a:spcPts val="1000"/>
              </a:spcAft>
            </a:pPr>
            <a:r>
              <a:rPr lang="es-ES" sz="1100">
                <a:effectLst/>
                <a:highlight>
                  <a:srgbClr val="FFFFFF"/>
                </a:highlight>
                <a:latin typeface="+mj-lt"/>
                <a:ea typeface="Arial" panose="020B0604020202020204" pitchFamily="34" charset="0"/>
              </a:rPr>
              <a:t>Una </a:t>
            </a:r>
            <a:r>
              <a:rPr lang="es-ES" sz="1100" b="1">
                <a:effectLst/>
                <a:highlight>
                  <a:srgbClr val="FFFFFF"/>
                </a:highlight>
                <a:latin typeface="+mj-lt"/>
                <a:ea typeface="Arial" panose="020B0604020202020204" pitchFamily="34" charset="0"/>
              </a:rPr>
              <a:t>mentalidad de crecimiento</a:t>
            </a:r>
            <a:r>
              <a:rPr lang="es-ES" sz="1100">
                <a:effectLst/>
                <a:highlight>
                  <a:srgbClr val="FFFFFF"/>
                </a:highlight>
                <a:latin typeface="+mj-lt"/>
                <a:ea typeface="Arial" panose="020B0604020202020204" pitchFamily="34" charset="0"/>
              </a:rPr>
              <a:t>, tal como fue concebida por la psicóloga de Stanford Carol Dweck y sus colegas, es la creencia de que las capacidades y talentos de una persona pueden mejorarse con el tiempo.</a:t>
            </a:r>
          </a:p>
          <a:p>
            <a:pPr>
              <a:lnSpc>
                <a:spcPct val="150000"/>
              </a:lnSpc>
            </a:pPr>
            <a:r>
              <a:rPr lang="es-ES" sz="1100">
                <a:effectLst/>
                <a:latin typeface="+mj-lt"/>
                <a:ea typeface="Calibri" panose="020F0502020204030204" pitchFamily="34" charset="0"/>
              </a:rPr>
              <a:t>La mentalidad de crecimiento describe una</a:t>
            </a:r>
            <a:r>
              <a:rPr lang="es-ES" sz="1100" b="1">
                <a:effectLst/>
                <a:latin typeface="+mj-lt"/>
                <a:ea typeface="Calibri" panose="020F0502020204030204" pitchFamily="34" charset="0"/>
              </a:rPr>
              <a:t> forma de ver los desafíos y los contratiempos</a:t>
            </a:r>
            <a:r>
              <a:rPr lang="es-ES" sz="1100">
                <a:effectLst/>
                <a:latin typeface="+mj-lt"/>
                <a:ea typeface="Calibri" panose="020F0502020204030204" pitchFamily="34" charset="0"/>
              </a:rPr>
              <a:t>. Las personas que tienen mentalidad de crecimiento creen que incluso si luchan con ciertas habilidades, sus habilidades no están talladas en piedra. Piensan que con el trabajo, sus habilidades pueden mejorar con el tiempo</a:t>
            </a:r>
            <a:r>
              <a:rPr lang="es-ES" sz="1100">
                <a:solidFill>
                  <a:srgbClr val="111111"/>
                </a:solidFill>
                <a:highlight>
                  <a:srgbClr val="FFFFFF"/>
                </a:highlight>
                <a:latin typeface="+mj-lt"/>
              </a:rPr>
              <a:t>.</a:t>
            </a:r>
            <a:endParaRPr lang="es-ES" sz="1100">
              <a:latin typeface="+mj-lt"/>
            </a:endParaRPr>
          </a:p>
        </p:txBody>
      </p:sp>
      <p:sp>
        <p:nvSpPr>
          <p:cNvPr id="225" name="Google Shape;225;p15"/>
          <p:cNvSpPr/>
          <p:nvPr/>
        </p:nvSpPr>
        <p:spPr>
          <a:xfrm>
            <a:off x="4898237" y="3017509"/>
            <a:ext cx="3736800" cy="139985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just">
              <a:lnSpc>
                <a:spcPct val="150000"/>
              </a:lnSpc>
              <a:spcAft>
                <a:spcPts val="1800"/>
              </a:spcAft>
            </a:pPr>
            <a:r>
              <a:rPr lang="es-ES" sz="1100">
                <a:solidFill>
                  <a:srgbClr val="191D34"/>
                </a:solidFill>
                <a:effectLst/>
                <a:latin typeface="+mj-lt"/>
                <a:ea typeface="Arial" panose="020B0604020202020204" pitchFamily="34" charset="0"/>
              </a:rPr>
              <a:t>Debes realizar un breve cuestionario, sigue el enlace aquí para hacer la prueba: </a:t>
            </a:r>
            <a:r>
              <a:rPr lang="es-ES" sz="1100" u="sng">
                <a:solidFill>
                  <a:srgbClr val="1155CC"/>
                </a:solidFill>
                <a:effectLst/>
                <a:latin typeface="+mj-lt"/>
                <a:ea typeface="Arial" panose="020B0604020202020204" pitchFamily="34" charset="0"/>
                <a:hlinkClick r:id="rId3"/>
              </a:rPr>
              <a:t>Test de la mentalidad de crecimiento — ¿Tu mentalidad está fija o en crecimiento? (wdhb.com)</a:t>
            </a:r>
            <a:endParaRPr lang="en-GB" sz="1100">
              <a:effectLst/>
              <a:latin typeface="+mj-lt"/>
              <a:ea typeface="Arial" panose="020B0604020202020204" pitchFamily="34" charset="0"/>
            </a:endParaRPr>
          </a:p>
        </p:txBody>
      </p:sp>
      <p:sp>
        <p:nvSpPr>
          <p:cNvPr id="226" name="Google Shape;226;p15"/>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15"/>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28" name="Google Shape;228;p15"/>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Introducción: ¿De qué se trata todo esto?</a:t>
            </a:r>
            <a:endParaRPr sz="1800" b="1"/>
          </a:p>
        </p:txBody>
      </p:sp>
      <p:sp>
        <p:nvSpPr>
          <p:cNvPr id="229" name="Google Shape;229;p15"/>
          <p:cNvSpPr txBox="1"/>
          <p:nvPr/>
        </p:nvSpPr>
        <p:spPr>
          <a:xfrm>
            <a:off x="5244794" y="1165052"/>
            <a:ext cx="3630982"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US" sz="1800" b="1">
                <a:solidFill>
                  <a:srgbClr val="3F3F3F"/>
                </a:solidFill>
                <a:latin typeface="Arial"/>
                <a:ea typeface="Arial"/>
                <a:cs typeface="Arial"/>
                <a:sym typeface="Arial"/>
              </a:rPr>
              <a:t>Tarea: ¿Cuál es la actividad?</a:t>
            </a:r>
            <a:endParaRPr sz="1800" b="1">
              <a:solidFill>
                <a:srgbClr val="3F3F3F"/>
              </a:solidFill>
              <a:latin typeface="Arial"/>
              <a:ea typeface="Arial"/>
              <a:cs typeface="Arial"/>
              <a:sym typeface="Arial"/>
            </a:endParaRPr>
          </a:p>
        </p:txBody>
      </p:sp>
      <p:pic>
        <p:nvPicPr>
          <p:cNvPr id="230" name="Google Shape;230;p1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46037" y="1506112"/>
            <a:ext cx="2241200" cy="139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55100" y="21532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800"/>
              <a:t>Tarea 1: ¿Qué es la mentalidad de crecimiento?</a:t>
            </a:r>
          </a:p>
        </p:txBody>
      </p:sp>
      <p:sp>
        <p:nvSpPr>
          <p:cNvPr id="236" name="Google Shape;236;p16"/>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16"/>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16"/>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1800"/>
              </a:spcAft>
              <a:buClr>
                <a:schemeClr val="dk1"/>
              </a:buClr>
              <a:buSzPts val="1100"/>
              <a:buFont typeface="Arial"/>
              <a:buNone/>
            </a:pPr>
            <a:r>
              <a:rPr lang="es-ES" sz="1100">
                <a:effectLst/>
                <a:latin typeface="+mj-lt"/>
                <a:ea typeface="Calibri" panose="020F0502020204030204" pitchFamily="34" charset="0"/>
              </a:rPr>
              <a:t>Mira el concepto de la mentalidad de crecimiento de Carol Dweck (fundadora de la mentalidad de crecimiento), que te proporcionará una explicación visual de lo que es la mentalidad de crecimiento y lo que implica desarrollarla. Ese video te ayudará con las preguntas de seguimiento, recuerda que las preguntas de seguimiento son una adición y puedes completarlas por tu cuenta o con un amigo/compañero</a:t>
            </a:r>
            <a:r>
              <a:rPr lang="en-US" sz="1100">
                <a:solidFill>
                  <a:schemeClr val="dk1"/>
                </a:solidFill>
                <a:latin typeface="+mj-lt"/>
              </a:rPr>
              <a:t>.</a:t>
            </a:r>
            <a:endParaRPr sz="1100">
              <a:latin typeface="+mj-lt"/>
            </a:endParaRPr>
          </a:p>
        </p:txBody>
      </p:sp>
      <p:sp>
        <p:nvSpPr>
          <p:cNvPr id="239" name="Google Shape;239;p16"/>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lnSpc>
                <a:spcPct val="150000"/>
              </a:lnSpc>
              <a:spcBef>
                <a:spcPts val="0"/>
              </a:spcBef>
              <a:spcAft>
                <a:spcPts val="0"/>
              </a:spcAft>
              <a:buNone/>
            </a:pPr>
            <a:r>
              <a:rPr lang="es-ES" sz="1100">
                <a:solidFill>
                  <a:schemeClr val="dk1"/>
                </a:solidFill>
                <a:latin typeface="+mj-lt"/>
                <a:ea typeface="Calibri"/>
                <a:cs typeface="Calibri"/>
                <a:sym typeface="Calibri"/>
              </a:rPr>
              <a:t>Comprensión y gestión de interacciones y conversaciones en diferentes contextos socioculturales y situaciones específicas del ámbito.</a:t>
            </a:r>
          </a:p>
          <a:p>
            <a:pPr marL="0" lvl="0" indent="0" algn="l" rtl="0">
              <a:lnSpc>
                <a:spcPct val="150000"/>
              </a:lnSpc>
              <a:spcBef>
                <a:spcPts val="0"/>
              </a:spcBef>
              <a:spcAft>
                <a:spcPts val="0"/>
              </a:spcAft>
              <a:buNone/>
            </a:pPr>
            <a:r>
              <a:rPr lang="es-ES" sz="1100">
                <a:solidFill>
                  <a:schemeClr val="dk1"/>
                </a:solidFill>
                <a:latin typeface="+mj-lt"/>
                <a:ea typeface="Calibri"/>
                <a:cs typeface="Calibri"/>
                <a:sym typeface="Calibri"/>
              </a:rPr>
              <a:t>Planificar, organizar, supervisar y revisar el propio aprendizaje.</a:t>
            </a:r>
          </a:p>
          <a:p>
            <a:pPr marL="0" lvl="0" indent="0" algn="l" rtl="0">
              <a:lnSpc>
                <a:spcPct val="150000"/>
              </a:lnSpc>
              <a:spcBef>
                <a:spcPts val="0"/>
              </a:spcBef>
              <a:spcAft>
                <a:spcPts val="0"/>
              </a:spcAft>
              <a:buNone/>
            </a:pPr>
            <a:r>
              <a:rPr lang="es-ES" sz="1100">
                <a:solidFill>
                  <a:schemeClr val="dk1"/>
                </a:solidFill>
                <a:latin typeface="+mj-lt"/>
                <a:ea typeface="Calibri"/>
                <a:cs typeface="Calibri"/>
                <a:sym typeface="Calibri"/>
              </a:rPr>
              <a:t>Desarrollar ideas creativas, sintetizando y combinando conceptos e información de distintas fuentes con vistas a resolver problemas.</a:t>
            </a:r>
            <a:endParaRPr sz="1100">
              <a:solidFill>
                <a:schemeClr val="dk1"/>
              </a:solidFill>
              <a:latin typeface="+mj-lt"/>
              <a:ea typeface="Calibri"/>
              <a:cs typeface="Calibri"/>
              <a:sym typeface="Calibri"/>
            </a:endParaRPr>
          </a:p>
        </p:txBody>
      </p:sp>
      <p:sp>
        <p:nvSpPr>
          <p:cNvPr id="240" name="Google Shape;240;p16"/>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Proceso: ¿Qué voy a hacer?</a:t>
            </a:r>
            <a:endParaRPr sz="1800" b="1"/>
          </a:p>
        </p:txBody>
      </p:sp>
      <p:sp>
        <p:nvSpPr>
          <p:cNvPr id="241" name="Google Shape;241;p16"/>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US" sz="1800" b="1">
                <a:solidFill>
                  <a:srgbClr val="3F3F3F"/>
                </a:solidFill>
                <a:latin typeface="Arial"/>
                <a:ea typeface="Arial"/>
                <a:cs typeface="Arial"/>
                <a:sym typeface="Arial"/>
              </a:rPr>
              <a:t>Resultados de aprendizaje: ¿Qué voy a aprender?</a:t>
            </a:r>
            <a:endParaRPr sz="1800" b="1">
              <a:solidFill>
                <a:srgbClr val="3F3F3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800"/>
              <a:t>Tarea 1: ¿Qué es la mentalidad de crecimiento?</a:t>
            </a:r>
          </a:p>
        </p:txBody>
      </p:sp>
      <p:sp>
        <p:nvSpPr>
          <p:cNvPr id="247" name="Google Shape;247;p17"/>
          <p:cNvSpPr/>
          <p:nvPr/>
        </p:nvSpPr>
        <p:spPr>
          <a:xfrm>
            <a:off x="553025" y="1612773"/>
            <a:ext cx="7979400" cy="27531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just">
              <a:spcAft>
                <a:spcPts val="1800"/>
              </a:spcAft>
            </a:pPr>
            <a:r>
              <a:rPr lang="es-ES" sz="1100">
                <a:solidFill>
                  <a:srgbClr val="000000"/>
                </a:solidFill>
                <a:effectLst/>
                <a:latin typeface="+mj-lt"/>
                <a:ea typeface="Arial" panose="020B0604020202020204" pitchFamily="34" charset="0"/>
              </a:rPr>
              <a:t>Tener una mentalidad de crecimiento significa reconocer nuestra capacidad de cambiar quiénes somos, lo que sabemos y cómo pensamos. Nuestras cualidades y habilidades personales no son estáticas; permanecen abiertos al cambio desde fuera y desde dentro.</a:t>
            </a:r>
            <a:endParaRPr lang="en-GB" sz="1100">
              <a:effectLst/>
              <a:latin typeface="+mj-lt"/>
              <a:ea typeface="Arial" panose="020B0604020202020204" pitchFamily="34" charset="0"/>
            </a:endParaRPr>
          </a:p>
          <a:p>
            <a:pPr algn="just">
              <a:spcAft>
                <a:spcPts val="1800"/>
              </a:spcAft>
            </a:pPr>
            <a:r>
              <a:rPr lang="es-ES" sz="1100">
                <a:solidFill>
                  <a:srgbClr val="000000"/>
                </a:solidFill>
                <a:effectLst/>
                <a:latin typeface="+mj-lt"/>
                <a:ea typeface="Arial" panose="020B0604020202020204" pitchFamily="34" charset="0"/>
              </a:rPr>
              <a:t>Para muchos, esto puede ofrecer un cambio significativo en su perspectiva de quiénes son y pueden convertirse. Reconocer nuestra capacidad de crecimiento y desarrollo nos impone la responsabilidad de asumir el control y desarrollarnos en la dirección de nuestra elección.</a:t>
            </a:r>
            <a:endParaRPr lang="en-GB" sz="1100">
              <a:effectLst/>
              <a:latin typeface="+mj-lt"/>
              <a:ea typeface="Arial" panose="020B0604020202020204" pitchFamily="34" charset="0"/>
            </a:endParaRPr>
          </a:p>
          <a:p>
            <a:r>
              <a:rPr lang="es-ES" sz="1100">
                <a:effectLst/>
                <a:latin typeface="+mj-lt"/>
                <a:ea typeface="Calibri" panose="020F0502020204030204" pitchFamily="34" charset="0"/>
              </a:rPr>
              <a:t>Cuando trabajemos en nosotros mismos, debemos revisar la teoría y probar las preguntas y ejercicios para entender en qué mentalidad confías. A continuación, identifica qué cambios deseas hacer para entrar en la zona de crecimiento. La elección es en última instancia tuya, pero una mentalidad de crecimiento puede abrir nuevas oportunidades para ti que anteriormente parecían imposibles</a:t>
            </a:r>
            <a:r>
              <a:rPr lang="en-US" sz="1100">
                <a:solidFill>
                  <a:schemeClr val="dk1"/>
                </a:solidFill>
                <a:latin typeface="+mj-lt"/>
              </a:rPr>
              <a:t>.</a:t>
            </a:r>
            <a:endParaRPr sz="1100">
              <a:latin typeface="+mj-lt"/>
            </a:endParaRPr>
          </a:p>
        </p:txBody>
      </p:sp>
      <p:sp>
        <p:nvSpPr>
          <p:cNvPr id="248" name="Google Shape;248;p17"/>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Conclusiones: ¿Qué me llevaré a casa?</a:t>
            </a:r>
            <a:endParaRPr sz="1800" b="1"/>
          </a:p>
        </p:txBody>
      </p:sp>
      <p:sp>
        <p:nvSpPr>
          <p:cNvPr id="249" name="Google Shape;249;p17"/>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400"/>
              <a:t>Tarea 2: Maneras de nutrir una mentalidad de crecimiento</a:t>
            </a:r>
            <a:endParaRPr sz="3200"/>
          </a:p>
        </p:txBody>
      </p:sp>
      <p:sp>
        <p:nvSpPr>
          <p:cNvPr id="255" name="Google Shape;255;p18"/>
          <p:cNvSpPr/>
          <p:nvPr/>
        </p:nvSpPr>
        <p:spPr>
          <a:xfrm>
            <a:off x="553025" y="1612772"/>
            <a:ext cx="3600300" cy="27438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spcAft>
                <a:spcPts val="1000"/>
              </a:spcAft>
            </a:pPr>
            <a:r>
              <a:rPr lang="es-ES" sz="1100">
                <a:solidFill>
                  <a:srgbClr val="2D3748"/>
                </a:solidFill>
                <a:effectLst/>
                <a:highlight>
                  <a:srgbClr val="FFFFFF"/>
                </a:highlight>
                <a:latin typeface="+mj-lt"/>
                <a:ea typeface="Arial" panose="020B0604020202020204" pitchFamily="34" charset="0"/>
              </a:rPr>
              <a:t>Nuestras mentes pueden ser nuestros mayores activos o nuestros mayores obstáculos en la vida. Puedes cultivar creencias que funcionan para ti y conducen a tu éxito, o pueden trabajar en tu contra y en tus mejores intereses sin siquiera darte cuenta.</a:t>
            </a:r>
            <a:endParaRPr lang="en-GB" sz="1100">
              <a:solidFill>
                <a:srgbClr val="2D3748"/>
              </a:solidFill>
              <a:effectLst/>
              <a:highlight>
                <a:srgbClr val="FFFFFF"/>
              </a:highlight>
              <a:latin typeface="+mj-lt"/>
              <a:ea typeface="Arial" panose="020B0604020202020204" pitchFamily="34" charset="0"/>
            </a:endParaRPr>
          </a:p>
          <a:p>
            <a:r>
              <a:rPr lang="es-ES" sz="1100">
                <a:effectLst/>
                <a:latin typeface="+mj-lt"/>
                <a:ea typeface="Calibri" panose="020F0502020204030204" pitchFamily="34" charset="0"/>
              </a:rPr>
              <a:t>Cuando crees que tu potencial es ilimitado y que las cosas buenas siempre vienen en tu camino, estás practicando la mentalidad de crecimiento</a:t>
            </a:r>
            <a:r>
              <a:rPr lang="en-US" sz="1100">
                <a:solidFill>
                  <a:srgbClr val="2D3748"/>
                </a:solidFill>
                <a:highlight>
                  <a:srgbClr val="FFFFFF"/>
                </a:highlight>
                <a:latin typeface="+mj-lt"/>
              </a:rPr>
              <a:t>.</a:t>
            </a:r>
            <a:endParaRPr sz="1100">
              <a:latin typeface="+mj-lt"/>
            </a:endParaRPr>
          </a:p>
        </p:txBody>
      </p:sp>
      <p:sp>
        <p:nvSpPr>
          <p:cNvPr id="256" name="Google Shape;256;p18"/>
          <p:cNvSpPr/>
          <p:nvPr/>
        </p:nvSpPr>
        <p:spPr>
          <a:xfrm>
            <a:off x="4657424" y="1612772"/>
            <a:ext cx="4056269" cy="27438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nSpc>
                <a:spcPct val="107000"/>
              </a:lnSpc>
              <a:spcAft>
                <a:spcPts val="1400"/>
              </a:spcAft>
            </a:pPr>
            <a:r>
              <a:rPr lang="es-ES" sz="1100">
                <a:solidFill>
                  <a:srgbClr val="000000"/>
                </a:solidFill>
                <a:effectLst/>
                <a:latin typeface="+mj-lt"/>
                <a:ea typeface="Arial" panose="020B0604020202020204" pitchFamily="34" charset="0"/>
              </a:rPr>
              <a:t>Has ido a una entrevista de trabajo en una empresa de diseño rápido de productos que ha establecido las siguientes actividades: </a:t>
            </a:r>
            <a:endParaRPr lang="en-GB" sz="1100">
              <a:solidFill>
                <a:srgbClr val="000000"/>
              </a:solidFill>
              <a:effectLst/>
              <a:latin typeface="+mj-lt"/>
              <a:ea typeface="Arial" panose="020B0604020202020204" pitchFamily="34" charset="0"/>
            </a:endParaRPr>
          </a:p>
          <a:p>
            <a:pPr>
              <a:lnSpc>
                <a:spcPct val="107000"/>
              </a:lnSpc>
              <a:spcAft>
                <a:spcPts val="1400"/>
              </a:spcAft>
            </a:pPr>
            <a:r>
              <a:rPr lang="es-ES" sz="1100" i="1">
                <a:solidFill>
                  <a:srgbClr val="191D34"/>
                </a:solidFill>
                <a:effectLst/>
                <a:latin typeface="+mj-lt"/>
                <a:ea typeface="Arial" panose="020B0604020202020204" pitchFamily="34" charset="0"/>
              </a:rPr>
              <a:t>La actividad de recordatorio</a:t>
            </a:r>
            <a:r>
              <a:rPr lang="es-ES" sz="1100">
                <a:solidFill>
                  <a:srgbClr val="191D34"/>
                </a:solidFill>
                <a:effectLst/>
                <a:latin typeface="+mj-lt"/>
                <a:ea typeface="Arial" panose="020B0604020202020204" pitchFamily="34" charset="0"/>
              </a:rPr>
              <a:t> </a:t>
            </a:r>
            <a:r>
              <a:rPr lang="es-ES" sz="1100" i="1">
                <a:solidFill>
                  <a:srgbClr val="191D34"/>
                </a:solidFill>
                <a:effectLst/>
                <a:latin typeface="+mj-lt"/>
                <a:ea typeface="Arial" panose="020B0604020202020204" pitchFamily="34" charset="0"/>
              </a:rPr>
              <a:t>arrugado</a:t>
            </a:r>
            <a:r>
              <a:rPr lang="es-ES" sz="1100">
                <a:solidFill>
                  <a:srgbClr val="191D34"/>
                </a:solidFill>
                <a:effectLst/>
                <a:latin typeface="+mj-lt"/>
                <a:ea typeface="Arial" panose="020B0604020202020204" pitchFamily="34" charset="0"/>
              </a:rPr>
              <a:t>: este breve ejercicio te invita a anotar un revés reciente que hayas experimentado y luego reevaluar tu comprensión del fracaso.</a:t>
            </a:r>
            <a:endParaRPr lang="en-GB" sz="1100">
              <a:solidFill>
                <a:srgbClr val="191D34"/>
              </a:solidFill>
              <a:effectLst/>
              <a:latin typeface="+mj-lt"/>
              <a:ea typeface="Arial" panose="020B0604020202020204" pitchFamily="34" charset="0"/>
            </a:endParaRPr>
          </a:p>
          <a:p>
            <a:pPr>
              <a:lnSpc>
                <a:spcPct val="107000"/>
              </a:lnSpc>
              <a:spcAft>
                <a:spcPts val="1400"/>
              </a:spcAft>
            </a:pPr>
            <a:r>
              <a:rPr lang="es-ES" sz="1100" i="1">
                <a:solidFill>
                  <a:srgbClr val="191D34"/>
                </a:solidFill>
                <a:effectLst/>
                <a:latin typeface="+mj-lt"/>
                <a:ea typeface="Arial" panose="020B0604020202020204" pitchFamily="34" charset="0"/>
              </a:rPr>
              <a:t>Una tarea de debate en</a:t>
            </a:r>
            <a:r>
              <a:rPr lang="es-ES" sz="1100">
                <a:solidFill>
                  <a:srgbClr val="191D34"/>
                </a:solidFill>
                <a:effectLst/>
                <a:latin typeface="+mj-lt"/>
                <a:ea typeface="Arial" panose="020B0604020202020204" pitchFamily="34" charset="0"/>
              </a:rPr>
              <a:t> </a:t>
            </a:r>
            <a:r>
              <a:rPr lang="es-ES" sz="1100" i="1">
                <a:solidFill>
                  <a:srgbClr val="191D34"/>
                </a:solidFill>
                <a:effectLst/>
                <a:latin typeface="+mj-lt"/>
                <a:ea typeface="Arial" panose="020B0604020202020204" pitchFamily="34" charset="0"/>
              </a:rPr>
              <a:t>el café</a:t>
            </a:r>
            <a:r>
              <a:rPr lang="es-ES" sz="1100">
                <a:solidFill>
                  <a:srgbClr val="191D34"/>
                </a:solidFill>
                <a:effectLst/>
                <a:latin typeface="+mj-lt"/>
                <a:ea typeface="Arial" panose="020B0604020202020204" pitchFamily="34" charset="0"/>
              </a:rPr>
              <a:t>: Estos impulsos fomentan una discusión sobre las oportunidades que surgen del fracaso.</a:t>
            </a:r>
            <a:endParaRPr lang="en-GB" sz="1100">
              <a:solidFill>
                <a:srgbClr val="191D34"/>
              </a:solidFill>
              <a:effectLst/>
              <a:latin typeface="+mj-lt"/>
              <a:ea typeface="Arial" panose="020B0604020202020204" pitchFamily="34" charset="0"/>
            </a:endParaRPr>
          </a:p>
          <a:p>
            <a:r>
              <a:rPr lang="es-ES" sz="1100" i="1">
                <a:effectLst/>
                <a:latin typeface="+mj-lt"/>
                <a:ea typeface="Calibri" panose="020F0502020204030204" pitchFamily="34" charset="0"/>
              </a:rPr>
              <a:t>El juego</a:t>
            </a:r>
            <a:r>
              <a:rPr lang="es-ES" sz="1100">
                <a:effectLst/>
                <a:latin typeface="+mj-lt"/>
                <a:ea typeface="Calibri" panose="020F0502020204030204" pitchFamily="34" charset="0"/>
              </a:rPr>
              <a:t> </a:t>
            </a:r>
            <a:r>
              <a:rPr lang="es-ES" sz="1100" i="1">
                <a:effectLst/>
                <a:latin typeface="+mj-lt"/>
                <a:ea typeface="Calibri" panose="020F0502020204030204" pitchFamily="34" charset="0"/>
              </a:rPr>
              <a:t>del error</a:t>
            </a:r>
            <a:r>
              <a:rPr lang="es-ES" sz="1100">
                <a:effectLst/>
                <a:latin typeface="+mj-lt"/>
                <a:ea typeface="Calibri" panose="020F0502020204030204" pitchFamily="34" charset="0"/>
              </a:rPr>
              <a:t>: este ejercicio está diseñado para ayudar a los jóvenes a hablar abiertamente sobre los errores, ayudándoles a abrazarlos y usarlos para aprender</a:t>
            </a:r>
            <a:r>
              <a:rPr lang="en-US" sz="1100">
                <a:solidFill>
                  <a:srgbClr val="191D34"/>
                </a:solidFill>
                <a:latin typeface="+mj-lt"/>
              </a:rPr>
              <a:t>.</a:t>
            </a:r>
            <a:endParaRPr sz="1100">
              <a:latin typeface="+mj-lt"/>
            </a:endParaRPr>
          </a:p>
        </p:txBody>
      </p:sp>
      <p:sp>
        <p:nvSpPr>
          <p:cNvPr id="257" name="Google Shape;257;p18"/>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18"/>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18"/>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Introducción: ¿De qué se trata todo esto?</a:t>
            </a:r>
          </a:p>
        </p:txBody>
      </p:sp>
      <p:sp>
        <p:nvSpPr>
          <p:cNvPr id="260" name="Google Shape;260;p18"/>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s-ES" sz="1800" b="1">
                <a:solidFill>
                  <a:srgbClr val="3F3F3F"/>
                </a:solidFill>
                <a:latin typeface="Arial"/>
                <a:ea typeface="Arial"/>
                <a:cs typeface="Arial"/>
                <a:sym typeface="Arial"/>
              </a:rPr>
              <a:t>Tarea: ¿Cuál es la actividad?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400"/>
              <a:t>Tarea 2: Maneras de nutrir una mentalidad de crecimiento</a:t>
            </a:r>
            <a:endParaRPr lang="es-ES" sz="3200"/>
          </a:p>
        </p:txBody>
      </p:sp>
      <p:sp>
        <p:nvSpPr>
          <p:cNvPr id="266" name="Google Shape;266;p19"/>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 name="Google Shape;267;p19"/>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8" name="Google Shape;268;p19"/>
          <p:cNvSpPr/>
          <p:nvPr/>
        </p:nvSpPr>
        <p:spPr>
          <a:xfrm>
            <a:off x="553025" y="1612773"/>
            <a:ext cx="3600300" cy="25602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None/>
            </a:pPr>
            <a:endParaRPr sz="1100">
              <a:solidFill>
                <a:schemeClr val="dk1"/>
              </a:solidFill>
            </a:endParaRPr>
          </a:p>
          <a:p>
            <a:pPr marL="0" lvl="0" indent="0" algn="just" rtl="0">
              <a:lnSpc>
                <a:spcPct val="150000"/>
              </a:lnSpc>
              <a:spcBef>
                <a:spcPts val="1000"/>
              </a:spcBef>
              <a:spcAft>
                <a:spcPts val="0"/>
              </a:spcAft>
              <a:buNone/>
            </a:pPr>
            <a:endParaRPr sz="1100">
              <a:solidFill>
                <a:schemeClr val="dk1"/>
              </a:solidFill>
            </a:endParaRPr>
          </a:p>
          <a:p>
            <a:pPr marL="0" lvl="0" indent="0" algn="just" rtl="0">
              <a:lnSpc>
                <a:spcPct val="150000"/>
              </a:lnSpc>
              <a:spcBef>
                <a:spcPts val="1000"/>
              </a:spcBef>
              <a:spcAft>
                <a:spcPts val="0"/>
              </a:spcAft>
              <a:buNone/>
            </a:pPr>
            <a:endParaRPr sz="1100">
              <a:solidFill>
                <a:schemeClr val="dk1"/>
              </a:solidFill>
            </a:endParaRPr>
          </a:p>
          <a:p>
            <a:pPr marL="0" lvl="0" indent="0" algn="just" rtl="0">
              <a:lnSpc>
                <a:spcPct val="150000"/>
              </a:lnSpc>
              <a:spcBef>
                <a:spcPts val="1000"/>
              </a:spcBef>
              <a:spcAft>
                <a:spcPts val="0"/>
              </a:spcAft>
              <a:buNone/>
            </a:pPr>
            <a:endParaRPr sz="1100">
              <a:solidFill>
                <a:schemeClr val="dk1"/>
              </a:solidFill>
            </a:endParaRPr>
          </a:p>
          <a:p>
            <a:pPr marL="0" lvl="0" indent="0" algn="just" rtl="0">
              <a:lnSpc>
                <a:spcPct val="150000"/>
              </a:lnSpc>
              <a:spcBef>
                <a:spcPts val="1000"/>
              </a:spcBef>
              <a:spcAft>
                <a:spcPts val="1000"/>
              </a:spcAft>
              <a:buClr>
                <a:schemeClr val="dk1"/>
              </a:buClr>
              <a:buSzPts val="1100"/>
              <a:buFont typeface="Arial"/>
              <a:buNone/>
            </a:pPr>
            <a:r>
              <a:rPr lang="es-ES" sz="1100">
                <a:solidFill>
                  <a:schemeClr val="dk1"/>
                </a:solidFill>
              </a:rPr>
              <a:t>Puedes trabajar en un pequeño grupo o por tu cuenta y repasar las formas de alimentar tu mentalidad.</a:t>
            </a:r>
            <a:endParaRPr/>
          </a:p>
        </p:txBody>
      </p:sp>
      <p:sp>
        <p:nvSpPr>
          <p:cNvPr id="269" name="Google Shape;269;p19"/>
          <p:cNvSpPr/>
          <p:nvPr/>
        </p:nvSpPr>
        <p:spPr>
          <a:xfrm>
            <a:off x="4886025" y="1612774"/>
            <a:ext cx="3600300" cy="25602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None/>
            </a:pPr>
            <a:r>
              <a:rPr lang="es-ES" sz="1100">
                <a:solidFill>
                  <a:schemeClr val="dk1"/>
                </a:solidFill>
              </a:rPr>
              <a:t>Conciencia de los posibles sesgos en los datos y de las propias limitaciones personales, al tiempo que se recopila información e ideas válidas y fiables de fuentes diversas y acreditadas.</a:t>
            </a:r>
          </a:p>
          <a:p>
            <a:pPr marL="0" lvl="0" indent="0" algn="just" rtl="0">
              <a:lnSpc>
                <a:spcPct val="150000"/>
              </a:lnSpc>
              <a:spcBef>
                <a:spcPts val="0"/>
              </a:spcBef>
              <a:spcAft>
                <a:spcPts val="0"/>
              </a:spcAft>
              <a:buNone/>
            </a:pPr>
            <a:r>
              <a:rPr lang="es-ES" sz="1100">
                <a:solidFill>
                  <a:schemeClr val="dk1"/>
                </a:solidFill>
              </a:rPr>
              <a:t>Conciencia y confianza en las capacidades propias y ajenas para aprender, mejorar y alcanzar logros con trabajo y dedicación.</a:t>
            </a:r>
          </a:p>
          <a:p>
            <a:pPr marL="0" lvl="0" indent="0" algn="just" rtl="0">
              <a:lnSpc>
                <a:spcPct val="150000"/>
              </a:lnSpc>
              <a:spcBef>
                <a:spcPts val="0"/>
              </a:spcBef>
              <a:spcAft>
                <a:spcPts val="0"/>
              </a:spcAft>
              <a:buNone/>
            </a:pPr>
            <a:r>
              <a:rPr lang="es-ES" sz="1100">
                <a:solidFill>
                  <a:schemeClr val="dk1"/>
                </a:solidFill>
              </a:rPr>
              <a:t>Comprensión de que el aprendizaje es un proceso permanente que requiere apertura, curiosidad y determinación.</a:t>
            </a:r>
            <a:endParaRPr sz="1100">
              <a:solidFill>
                <a:schemeClr val="dk1"/>
              </a:solidFill>
            </a:endParaRPr>
          </a:p>
        </p:txBody>
      </p:sp>
      <p:sp>
        <p:nvSpPr>
          <p:cNvPr id="270" name="Google Shape;270;p19"/>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Proceso: ¿Qué voy a hacer?</a:t>
            </a:r>
          </a:p>
        </p:txBody>
      </p:sp>
      <p:sp>
        <p:nvSpPr>
          <p:cNvPr id="271" name="Google Shape;271;p19"/>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s-ES" sz="1800" b="1">
                <a:solidFill>
                  <a:srgbClr val="3F3F3F"/>
                </a:solidFill>
                <a:latin typeface="Arial"/>
                <a:ea typeface="Arial"/>
                <a:cs typeface="Arial"/>
                <a:sym typeface="Arial"/>
              </a:rPr>
              <a:t>Resultados de aprendizaje: ¿Qué voy a aprender?</a:t>
            </a:r>
          </a:p>
        </p:txBody>
      </p:sp>
      <p:pic>
        <p:nvPicPr>
          <p:cNvPr id="272" name="Google Shape;272;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01063" y="1609573"/>
            <a:ext cx="2504223" cy="166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400"/>
              <a:t>Tarea 2: Maneras de nutrir una mentalidad de crecimiento</a:t>
            </a:r>
            <a:endParaRPr lang="es-ES" sz="3200"/>
          </a:p>
        </p:txBody>
      </p:sp>
      <p:sp>
        <p:nvSpPr>
          <p:cNvPr id="278" name="Google Shape;278;p20"/>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nSpc>
                <a:spcPct val="107000"/>
              </a:lnSpc>
              <a:spcAft>
                <a:spcPts val="1400"/>
              </a:spcAft>
            </a:pPr>
            <a:r>
              <a:rPr lang="es-ES">
                <a:solidFill>
                  <a:srgbClr val="000000"/>
                </a:solidFill>
                <a:effectLst/>
                <a:latin typeface="+mj-lt"/>
                <a:ea typeface="Arial" panose="020B0604020202020204" pitchFamily="34" charset="0"/>
              </a:rPr>
              <a:t>Entonces, ¿puedes desarrollar una mentalidad de crecimiento? Si probaste una de las actividades, te sugerimos que veas que te vuelves más resistente cuando tratas con problemas. </a:t>
            </a:r>
            <a:endParaRPr lang="en-GB">
              <a:solidFill>
                <a:srgbClr val="000000"/>
              </a:solidFill>
              <a:effectLst/>
              <a:latin typeface="+mj-lt"/>
              <a:ea typeface="Arial" panose="020B0604020202020204" pitchFamily="34" charset="0"/>
            </a:endParaRPr>
          </a:p>
          <a:p>
            <a:r>
              <a:rPr lang="es-ES">
                <a:effectLst/>
                <a:latin typeface="+mj-lt"/>
                <a:ea typeface="Calibri" panose="020F0502020204030204" pitchFamily="34" charset="0"/>
              </a:rPr>
              <a:t>La investigación sugiere que con la actitud correcta, podemos mejorar la forma en que lidiamos con las dificultades de la vida</a:t>
            </a:r>
            <a:r>
              <a:rPr lang="en-US">
                <a:solidFill>
                  <a:schemeClr val="dk1"/>
                </a:solidFill>
                <a:latin typeface="+mj-lt"/>
              </a:rPr>
              <a:t>. </a:t>
            </a:r>
            <a:endParaRPr>
              <a:solidFill>
                <a:srgbClr val="3F3F3F"/>
              </a:solidFill>
              <a:latin typeface="+mj-lt"/>
            </a:endParaRPr>
          </a:p>
        </p:txBody>
      </p:sp>
      <p:sp>
        <p:nvSpPr>
          <p:cNvPr id="279" name="Google Shape;279;p20"/>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Conclusiones: ¿Qué me llevaré a casa?</a:t>
            </a:r>
          </a:p>
        </p:txBody>
      </p:sp>
      <p:sp>
        <p:nvSpPr>
          <p:cNvPr id="280" name="Google Shape;280;p20"/>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000"/>
              <a:t>Tarea 3: Por qué los jóvenes necesitan mentalidades de crecimiento</a:t>
            </a:r>
            <a:endParaRPr sz="2800"/>
          </a:p>
        </p:txBody>
      </p:sp>
      <p:sp>
        <p:nvSpPr>
          <p:cNvPr id="286" name="Google Shape;286;p21"/>
          <p:cNvSpPr/>
          <p:nvPr/>
        </p:nvSpPr>
        <p:spPr>
          <a:xfrm>
            <a:off x="553025" y="1612775"/>
            <a:ext cx="3600300" cy="289199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None/>
            </a:pPr>
            <a:endParaRPr sz="1100">
              <a:solidFill>
                <a:schemeClr val="dk1"/>
              </a:solidFill>
              <a:highlight>
                <a:srgbClr val="FFFFFF"/>
              </a:highlight>
            </a:endParaRPr>
          </a:p>
          <a:p>
            <a:pPr marL="0" lvl="0" indent="0" algn="just" rtl="0">
              <a:lnSpc>
                <a:spcPct val="150000"/>
              </a:lnSpc>
              <a:spcBef>
                <a:spcPts val="1000"/>
              </a:spcBef>
              <a:spcAft>
                <a:spcPts val="0"/>
              </a:spcAft>
              <a:buNone/>
            </a:pPr>
            <a:endParaRPr sz="1100">
              <a:solidFill>
                <a:schemeClr val="dk1"/>
              </a:solidFill>
              <a:highlight>
                <a:srgbClr val="FFFFFF"/>
              </a:highlight>
            </a:endParaRPr>
          </a:p>
          <a:p>
            <a:pPr marL="0" lvl="0" indent="0" algn="just" rtl="0">
              <a:lnSpc>
                <a:spcPct val="150000"/>
              </a:lnSpc>
              <a:spcBef>
                <a:spcPts val="1000"/>
              </a:spcBef>
              <a:spcAft>
                <a:spcPts val="0"/>
              </a:spcAft>
              <a:buNone/>
            </a:pPr>
            <a:endParaRPr sz="1100">
              <a:solidFill>
                <a:schemeClr val="dk1"/>
              </a:solidFill>
              <a:highlight>
                <a:srgbClr val="FFFFFF"/>
              </a:highlight>
            </a:endParaRPr>
          </a:p>
          <a:p>
            <a:pPr marL="0" lvl="0" indent="0" algn="just" rtl="0">
              <a:lnSpc>
                <a:spcPct val="150000"/>
              </a:lnSpc>
              <a:spcBef>
                <a:spcPts val="1000"/>
              </a:spcBef>
              <a:spcAft>
                <a:spcPts val="0"/>
              </a:spcAft>
              <a:buNone/>
            </a:pPr>
            <a:endParaRPr sz="1100">
              <a:solidFill>
                <a:schemeClr val="dk1"/>
              </a:solidFill>
              <a:highlight>
                <a:srgbClr val="FFFFFF"/>
              </a:highlight>
            </a:endParaRPr>
          </a:p>
          <a:p>
            <a:pPr marL="0" lvl="0" indent="0" algn="just" rtl="0">
              <a:spcBef>
                <a:spcPts val="1000"/>
              </a:spcBef>
              <a:spcAft>
                <a:spcPts val="1000"/>
              </a:spcAft>
              <a:buClr>
                <a:schemeClr val="dk1"/>
              </a:buClr>
              <a:buSzPts val="1100"/>
              <a:buFont typeface="Arial"/>
              <a:buNone/>
            </a:pPr>
            <a:r>
              <a:rPr lang="es-ES" sz="1100">
                <a:effectLst/>
                <a:latin typeface="+mj-lt"/>
                <a:ea typeface="Calibri" panose="020F0502020204030204" pitchFamily="34" charset="0"/>
              </a:rPr>
              <a:t>Tener una mentalidad de crecimiento puede tener beneficios reales. Ayuda a las personas a replantear su enfoque de los desafíos y mantenerse motivados para trabajar para mejorar las habilidades. En lugar de pensar «No puedo hacer esto», piensan «todavía no puedo hacerlo». </a:t>
            </a:r>
            <a:endParaRPr sz="1100">
              <a:latin typeface="+mj-lt"/>
            </a:endParaRPr>
          </a:p>
        </p:txBody>
      </p:sp>
      <p:sp>
        <p:nvSpPr>
          <p:cNvPr id="287" name="Google Shape;287;p21"/>
          <p:cNvSpPr/>
          <p:nvPr/>
        </p:nvSpPr>
        <p:spPr>
          <a:xfrm>
            <a:off x="4823050" y="1612775"/>
            <a:ext cx="3967800" cy="2771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spcAft>
                <a:spcPts val="1800"/>
              </a:spcAft>
            </a:pPr>
            <a:r>
              <a:rPr lang="es-ES" sz="1100">
                <a:solidFill>
                  <a:srgbClr val="000000"/>
                </a:solidFill>
                <a:effectLst/>
                <a:highlight>
                  <a:srgbClr val="FFFFFF"/>
                </a:highlight>
                <a:latin typeface="+mj-lt"/>
                <a:ea typeface="Arial" panose="020B0604020202020204" pitchFamily="34" charset="0"/>
              </a:rPr>
              <a:t>Tener una mentalidad de crecimiento significa creer que el aprendizaje es un proceso de por vida, que el éxito no se limita a nuestra vida académica y que siempre podemos aprender algo nuevo. </a:t>
            </a:r>
            <a:r>
              <a:rPr lang="es-ES" sz="1100">
                <a:solidFill>
                  <a:srgbClr val="000000"/>
                </a:solidFill>
                <a:effectLst/>
                <a:latin typeface="+mj-lt"/>
                <a:ea typeface="Arial" panose="020B0604020202020204" pitchFamily="34" charset="0"/>
              </a:rPr>
              <a:t>Sin embargo, si constantemente te cuestionas a ti mismo y ya estás convencido de que nunca puedes crecer más en tu carrera o vida personal, entonces debes entender por qué es esencial tener una mentalidad de crecimiento.</a:t>
            </a:r>
            <a:endParaRPr lang="en-GB" sz="1100">
              <a:solidFill>
                <a:srgbClr val="000000"/>
              </a:solidFill>
              <a:effectLst/>
              <a:latin typeface="+mj-lt"/>
              <a:ea typeface="Arial" panose="020B0604020202020204" pitchFamily="34" charset="0"/>
            </a:endParaRPr>
          </a:p>
          <a:p>
            <a:r>
              <a:rPr lang="es-ES" sz="1100">
                <a:solidFill>
                  <a:srgbClr val="000000"/>
                </a:solidFill>
                <a:effectLst/>
                <a:latin typeface="+mj-lt"/>
                <a:ea typeface="Calibri" panose="020F0502020204030204" pitchFamily="34" charset="0"/>
              </a:rPr>
              <a:t>Has venido para una entrevista en una empresa de desarrollo de productos de ritmo rápido, y se te pregunta «¿por qué es importante tener una mentalidad de crecimiento?» Se requiere hacer una presentación de 15 minutos ya sea en </a:t>
            </a:r>
            <a:r>
              <a:rPr lang="es-ES" sz="1100">
                <a:effectLst/>
                <a:latin typeface="+mj-lt"/>
                <a:ea typeface="Calibri" panose="020F0502020204030204" pitchFamily="34" charset="0"/>
              </a:rPr>
              <a:t>Powerpoint</a:t>
            </a:r>
            <a:r>
              <a:rPr lang="es-ES" sz="1100">
                <a:solidFill>
                  <a:srgbClr val="000000"/>
                </a:solidFill>
                <a:effectLst/>
                <a:latin typeface="+mj-lt"/>
                <a:ea typeface="Calibri" panose="020F0502020204030204" pitchFamily="34" charset="0"/>
              </a:rPr>
              <a:t> o utilizar un papelógrafo</a:t>
            </a:r>
            <a:r>
              <a:rPr lang="en-US" sz="1100">
                <a:solidFill>
                  <a:schemeClr val="dk1"/>
                </a:solidFill>
                <a:latin typeface="+mj-lt"/>
              </a:rPr>
              <a:t>.</a:t>
            </a:r>
            <a:endParaRPr sz="1100">
              <a:latin typeface="+mj-lt"/>
            </a:endParaRPr>
          </a:p>
        </p:txBody>
      </p:sp>
      <p:sp>
        <p:nvSpPr>
          <p:cNvPr id="288" name="Google Shape;288;p21"/>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 name="Google Shape;289;p21"/>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90" name="Google Shape;290;p21"/>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Introducción: ¿De qué se trata todo esto?</a:t>
            </a:r>
          </a:p>
        </p:txBody>
      </p:sp>
      <p:sp>
        <p:nvSpPr>
          <p:cNvPr id="291" name="Google Shape;291;p21"/>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s-ES" sz="1800" b="1">
                <a:solidFill>
                  <a:srgbClr val="3F3F3F"/>
                </a:solidFill>
                <a:latin typeface="Arial"/>
                <a:ea typeface="Arial"/>
                <a:cs typeface="Arial"/>
                <a:sym typeface="Arial"/>
              </a:rPr>
              <a:t>Tarea: ¿Cuál es la actividad?</a:t>
            </a:r>
          </a:p>
        </p:txBody>
      </p:sp>
      <p:pic>
        <p:nvPicPr>
          <p:cNvPr id="292" name="Google Shape;292;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27348" y="1712488"/>
            <a:ext cx="2241994" cy="14677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000"/>
              <a:t>Tarea 3: Por qué los jóvenes necesitan mentalidades de crecimiento</a:t>
            </a:r>
            <a:endParaRPr lang="es-ES" sz="2800"/>
          </a:p>
        </p:txBody>
      </p:sp>
      <p:sp>
        <p:nvSpPr>
          <p:cNvPr id="298" name="Google Shape;298;p22"/>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22"/>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00" name="Google Shape;300;p22"/>
          <p:cNvSpPr/>
          <p:nvPr/>
        </p:nvSpPr>
        <p:spPr>
          <a:xfrm>
            <a:off x="322500" y="1612775"/>
            <a:ext cx="4068900" cy="2762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spcAft>
                <a:spcPts val="1000"/>
              </a:spcAft>
            </a:pPr>
            <a:r>
              <a:rPr lang="es-ES" sz="1100">
                <a:effectLst/>
                <a:latin typeface="+mj-lt"/>
                <a:ea typeface="Arial" panose="020B0604020202020204" pitchFamily="34" charset="0"/>
              </a:rPr>
              <a:t>Para hacer tu presentación de 15 minutos primero tendrás que:</a:t>
            </a:r>
            <a:endParaRPr lang="en-GB" sz="1100">
              <a:effectLst/>
              <a:latin typeface="+mj-lt"/>
              <a:ea typeface="Arial" panose="020B0604020202020204" pitchFamily="34" charset="0"/>
            </a:endParaRPr>
          </a:p>
          <a:p>
            <a:pPr lvl="0">
              <a:spcAft>
                <a:spcPts val="800"/>
              </a:spcAft>
              <a:buSzPts val="1000"/>
            </a:pPr>
            <a:r>
              <a:rPr lang="es-ES" sz="1100" b="1" i="1">
                <a:solidFill>
                  <a:srgbClr val="000000"/>
                </a:solidFill>
                <a:effectLst/>
                <a:latin typeface="+mj-lt"/>
                <a:ea typeface="Noto Sans Symbols" panose="020B0502040504020204" pitchFamily="34" charset="0"/>
                <a:cs typeface="Noto Sans Symbols" panose="020B0502040504020204" pitchFamily="34" charset="0"/>
              </a:rPr>
              <a:t>Paso 1- </a:t>
            </a:r>
            <a:r>
              <a:rPr lang="es-ES" sz="1100">
                <a:solidFill>
                  <a:srgbClr val="000000"/>
                </a:solidFill>
                <a:effectLst/>
                <a:latin typeface="+mj-lt"/>
                <a:ea typeface="Noto Sans Symbols" panose="020B0502040504020204" pitchFamily="34" charset="0"/>
                <a:cs typeface="Noto Sans Symbols" panose="020B0502040504020204" pitchFamily="34" charset="0"/>
              </a:rPr>
              <a:t>explicar qué es la mentalidad de crecimiento, la actividad 1 en este módulo te proporcionará una visión valiosa (3 minutos)</a:t>
            </a:r>
            <a:endParaRPr lang="en-GB" sz="1100">
              <a:solidFill>
                <a:srgbClr val="000000"/>
              </a:solidFill>
              <a:effectLst/>
              <a:latin typeface="+mj-lt"/>
              <a:ea typeface="Noto Sans Symbols" panose="020B0502040504020204" pitchFamily="34" charset="0"/>
              <a:cs typeface="Noto Sans Symbols" panose="020B0502040504020204" pitchFamily="34" charset="0"/>
            </a:endParaRPr>
          </a:p>
          <a:p>
            <a:pPr lvl="0">
              <a:spcAft>
                <a:spcPts val="800"/>
              </a:spcAft>
              <a:buSzPts val="1000"/>
            </a:pPr>
            <a:r>
              <a:rPr lang="es-ES" sz="1100" b="1" i="1">
                <a:solidFill>
                  <a:srgbClr val="000000"/>
                </a:solidFill>
                <a:effectLst/>
                <a:latin typeface="+mj-lt"/>
                <a:ea typeface="Noto Sans Symbols" panose="020B0502040504020204" pitchFamily="34" charset="0"/>
                <a:cs typeface="Noto Sans Symbols" panose="020B0502040504020204" pitchFamily="34" charset="0"/>
              </a:rPr>
              <a:t>Paso 2 </a:t>
            </a:r>
            <a:r>
              <a:rPr lang="es-ES" sz="1100">
                <a:solidFill>
                  <a:srgbClr val="000000"/>
                </a:solidFill>
                <a:effectLst/>
                <a:latin typeface="+mj-lt"/>
                <a:ea typeface="Noto Sans Symbols" panose="020B0502040504020204" pitchFamily="34" charset="0"/>
                <a:cs typeface="Noto Sans Symbols" panose="020B0502040504020204" pitchFamily="34" charset="0"/>
              </a:rPr>
              <a:t>— mirar la tarea 2 en este módulo que proporciona detalles sobre cómo desarrollar la mentalidad de crecimiento; resume esto en tu presentación (2 minutos)</a:t>
            </a:r>
            <a:endParaRPr lang="en-GB" sz="1100">
              <a:solidFill>
                <a:srgbClr val="000000"/>
              </a:solidFill>
              <a:effectLst/>
              <a:latin typeface="+mj-lt"/>
              <a:ea typeface="Noto Sans Symbols" panose="020B0502040504020204" pitchFamily="34" charset="0"/>
              <a:cs typeface="Noto Sans Symbols" panose="020B0502040504020204" pitchFamily="34" charset="0"/>
            </a:endParaRPr>
          </a:p>
          <a:p>
            <a:pPr lvl="0">
              <a:spcAft>
                <a:spcPts val="1000"/>
              </a:spcAft>
              <a:buSzPts val="1000"/>
            </a:pPr>
            <a:r>
              <a:rPr lang="es-ES" sz="1100" b="1" i="1">
                <a:solidFill>
                  <a:srgbClr val="000000"/>
                </a:solidFill>
                <a:effectLst/>
                <a:latin typeface="+mj-lt"/>
                <a:ea typeface="Arial" panose="020B0604020202020204" pitchFamily="34" charset="0"/>
                <a:cs typeface="Noto Sans Symbols" panose="020B0502040504020204" pitchFamily="34" charset="0"/>
              </a:rPr>
              <a:t>Paso 3 </a:t>
            </a:r>
            <a:r>
              <a:rPr lang="es-ES" sz="1100">
                <a:solidFill>
                  <a:srgbClr val="000000"/>
                </a:solidFill>
                <a:effectLst/>
                <a:latin typeface="+mj-lt"/>
                <a:ea typeface="Arial" panose="020B0604020202020204" pitchFamily="34" charset="0"/>
                <a:cs typeface="Noto Sans Symbols" panose="020B0502040504020204" pitchFamily="34" charset="0"/>
              </a:rPr>
              <a:t>— pasar el tiempo restante en tu presentación explicando por qué es importante tener una mentalidad de crecimiento (10 minutos)</a:t>
            </a:r>
            <a:r>
              <a:rPr lang="es-ES" sz="1100">
                <a:solidFill>
                  <a:srgbClr val="444444"/>
                </a:solidFill>
                <a:effectLst/>
                <a:latin typeface="+mj-lt"/>
                <a:ea typeface="Helvetica Neue" panose="020B0604020202020204" charset="0"/>
                <a:cs typeface="Helvetica Neue" panose="020B0604020202020204" charset="0"/>
              </a:rPr>
              <a:t> </a:t>
            </a:r>
            <a:endParaRPr lang="en-GB" sz="1100">
              <a:effectLst/>
              <a:latin typeface="+mj-lt"/>
              <a:ea typeface="Noto Sans Symbols" panose="020B0502040504020204" pitchFamily="34" charset="0"/>
              <a:cs typeface="Noto Sans Symbols" panose="020B0502040504020204" pitchFamily="34" charset="0"/>
            </a:endParaRPr>
          </a:p>
        </p:txBody>
      </p:sp>
      <p:sp>
        <p:nvSpPr>
          <p:cNvPr id="301" name="Google Shape;301;p22"/>
          <p:cNvSpPr/>
          <p:nvPr/>
        </p:nvSpPr>
        <p:spPr>
          <a:xfrm>
            <a:off x="4886025" y="1612773"/>
            <a:ext cx="3600300" cy="2762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spcBef>
                <a:spcPts val="0"/>
              </a:spcBef>
              <a:spcAft>
                <a:spcPts val="0"/>
              </a:spcAft>
              <a:buNone/>
            </a:pPr>
            <a:r>
              <a:rPr lang="es-ES" sz="1100">
                <a:solidFill>
                  <a:schemeClr val="dk1"/>
                </a:solidFill>
                <a:highlight>
                  <a:srgbClr val="FFFFFF"/>
                </a:highlight>
              </a:rPr>
              <a:t>Puedo juzgar mis puntos fuertes y débiles y los de los demás en relación con las oportunidades de crear valor.</a:t>
            </a:r>
          </a:p>
          <a:p>
            <a:pPr marL="0" lvl="0" indent="0" algn="just" rtl="0">
              <a:spcBef>
                <a:spcPts val="0"/>
              </a:spcBef>
              <a:spcAft>
                <a:spcPts val="0"/>
              </a:spcAft>
              <a:buNone/>
            </a:pPr>
            <a:endParaRPr lang="es-ES" sz="1100">
              <a:solidFill>
                <a:schemeClr val="dk1"/>
              </a:solidFill>
              <a:highlight>
                <a:srgbClr val="FFFFFF"/>
              </a:highlight>
            </a:endParaRPr>
          </a:p>
          <a:p>
            <a:pPr marL="0" lvl="0" indent="0" algn="just" rtl="0">
              <a:spcBef>
                <a:spcPts val="0"/>
              </a:spcBef>
              <a:spcAft>
                <a:spcPts val="0"/>
              </a:spcAft>
              <a:buNone/>
            </a:pPr>
            <a:r>
              <a:rPr lang="es-ES" sz="1100">
                <a:solidFill>
                  <a:schemeClr val="dk1"/>
                </a:solidFill>
                <a:highlight>
                  <a:srgbClr val="FFFFFF"/>
                </a:highlight>
              </a:rPr>
              <a:t>Puedo evaluar críticamente los riesgos asociados a una idea que crea valor, teniendo en cuenta diversos factores.</a:t>
            </a:r>
          </a:p>
          <a:p>
            <a:pPr marL="0" lvl="0" indent="0" algn="just" rtl="0">
              <a:spcBef>
                <a:spcPts val="0"/>
              </a:spcBef>
              <a:spcAft>
                <a:spcPts val="0"/>
              </a:spcAft>
              <a:buNone/>
            </a:pPr>
            <a:endParaRPr lang="es-ES" sz="1100">
              <a:solidFill>
                <a:schemeClr val="dk1"/>
              </a:solidFill>
              <a:highlight>
                <a:srgbClr val="FFFFFF"/>
              </a:highlight>
            </a:endParaRPr>
          </a:p>
          <a:p>
            <a:pPr marL="0" lvl="0" indent="0" algn="just" rtl="0">
              <a:spcBef>
                <a:spcPts val="0"/>
              </a:spcBef>
              <a:spcAft>
                <a:spcPts val="0"/>
              </a:spcAft>
              <a:buNone/>
            </a:pPr>
            <a:r>
              <a:rPr lang="es-ES" sz="1100">
                <a:solidFill>
                  <a:schemeClr val="dk1"/>
                </a:solidFill>
                <a:highlight>
                  <a:srgbClr val="FFFFFF"/>
                </a:highlight>
              </a:rPr>
              <a:t>Afronto activamente los retos, resuelvo los problemas y aprovecho las oportunidades para crear valor.</a:t>
            </a:r>
            <a:endParaRPr sz="1100">
              <a:solidFill>
                <a:schemeClr val="dk1"/>
              </a:solidFill>
              <a:highlight>
                <a:srgbClr val="FFFFFF"/>
              </a:highlight>
            </a:endParaRPr>
          </a:p>
        </p:txBody>
      </p:sp>
      <p:sp>
        <p:nvSpPr>
          <p:cNvPr id="302" name="Google Shape;302;p22"/>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Proceso: ¿Qué voy a hacer?</a:t>
            </a:r>
          </a:p>
        </p:txBody>
      </p:sp>
      <p:sp>
        <p:nvSpPr>
          <p:cNvPr id="303" name="Google Shape;303;p22"/>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s-ES" sz="1800" b="1">
                <a:solidFill>
                  <a:srgbClr val="3F3F3F"/>
                </a:solidFill>
                <a:latin typeface="Arial"/>
                <a:ea typeface="Arial"/>
                <a:cs typeface="Arial"/>
                <a:sym typeface="Arial"/>
              </a:rPr>
              <a:t>Resultados de aprendizaje: ¿Qué voy a aprender?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000"/>
              <a:t>Tarea 3: Por qué los jóvenes necesitan mentalidades de crecimiento</a:t>
            </a:r>
            <a:endParaRPr lang="es-ES" sz="2800"/>
          </a:p>
        </p:txBody>
      </p:sp>
      <p:sp>
        <p:nvSpPr>
          <p:cNvPr id="309" name="Google Shape;309;p23"/>
          <p:cNvSpPr/>
          <p:nvPr/>
        </p:nvSpPr>
        <p:spPr>
          <a:xfrm>
            <a:off x="553025" y="1612774"/>
            <a:ext cx="7979400" cy="2468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nSpc>
                <a:spcPct val="107000"/>
              </a:lnSpc>
              <a:spcAft>
                <a:spcPts val="1800"/>
              </a:spcAft>
            </a:pPr>
            <a:r>
              <a:rPr lang="es-ES" sz="1100">
                <a:solidFill>
                  <a:schemeClr val="tx1"/>
                </a:solidFill>
                <a:effectLst/>
                <a:latin typeface="+mj-lt"/>
                <a:ea typeface="Arial" panose="020B0604020202020204" pitchFamily="34" charset="0"/>
              </a:rPr>
              <a:t>Tener una mentalidad de crecimiento puede ser altamente beneficioso para individuos, organizaciones y comunidades. </a:t>
            </a:r>
            <a:endParaRPr lang="en-GB" sz="1100">
              <a:solidFill>
                <a:schemeClr val="tx1"/>
              </a:solidFill>
              <a:effectLst/>
              <a:latin typeface="+mj-lt"/>
              <a:ea typeface="Arial" panose="020B0604020202020204" pitchFamily="34" charset="0"/>
            </a:endParaRPr>
          </a:p>
          <a:p>
            <a:pPr>
              <a:lnSpc>
                <a:spcPct val="107000"/>
              </a:lnSpc>
              <a:spcAft>
                <a:spcPts val="1800"/>
              </a:spcAft>
            </a:pPr>
            <a:r>
              <a:rPr lang="es-ES" sz="1100">
                <a:solidFill>
                  <a:schemeClr val="tx1"/>
                </a:solidFill>
                <a:effectLst/>
                <a:latin typeface="+mj-lt"/>
                <a:ea typeface="Arial" panose="020B0604020202020204" pitchFamily="34" charset="0"/>
              </a:rPr>
              <a:t>Como aprendiste anteriormente, hay muchas razones por las que es importante tener una mentalidad de crecimiento. La primera razón es que esta mentalidad te permite tomar riesgos calculados y hacer cambios, lo que te da más confianza en tus decisiones y acciones para que nunca tengas que preocuparte por los errores pasados ​​que te frenan.</a:t>
            </a:r>
            <a:endParaRPr lang="en-GB" sz="1100">
              <a:solidFill>
                <a:schemeClr val="tx1"/>
              </a:solidFill>
              <a:effectLst/>
              <a:latin typeface="+mj-lt"/>
              <a:ea typeface="Arial" panose="020B0604020202020204" pitchFamily="34" charset="0"/>
            </a:endParaRPr>
          </a:p>
          <a:p>
            <a:pPr>
              <a:lnSpc>
                <a:spcPct val="107000"/>
              </a:lnSpc>
              <a:spcAft>
                <a:spcPts val="1800"/>
              </a:spcAft>
            </a:pPr>
            <a:r>
              <a:rPr lang="es-ES" sz="1100">
                <a:solidFill>
                  <a:schemeClr val="tx1"/>
                </a:solidFill>
                <a:effectLst/>
                <a:latin typeface="+mj-lt"/>
                <a:ea typeface="Arial" panose="020B0604020202020204" pitchFamily="34" charset="0"/>
              </a:rPr>
              <a:t>En segundo lugar, una mentalidad de crecimiento te ayuda a mejorar todas las áreas de tu vida. Te permite convertirte en un mejor estudiante, un mejor padre, un mejor empleado, e incluso un mejor ciudadano. </a:t>
            </a:r>
            <a:endParaRPr lang="en-GB" sz="1100">
              <a:solidFill>
                <a:schemeClr val="tx1"/>
              </a:solidFill>
              <a:effectLst/>
              <a:latin typeface="+mj-lt"/>
              <a:ea typeface="Arial" panose="020B0604020202020204" pitchFamily="34" charset="0"/>
            </a:endParaRPr>
          </a:p>
          <a:p>
            <a:r>
              <a:rPr lang="es-ES" sz="1100">
                <a:solidFill>
                  <a:schemeClr val="tx1"/>
                </a:solidFill>
                <a:effectLst/>
                <a:latin typeface="+mj-lt"/>
                <a:ea typeface="Calibri" panose="020F0502020204030204" pitchFamily="34" charset="0"/>
              </a:rPr>
              <a:t>La razón final por la que tener una mentalidad de crecimiento es esencial es porque te ayuda a realizar todo tu potencial y a vivir una vida más feliz y satisfactoria. ¡Con una mentalidad de crecimiento, podrás ver tus debilidades como fortalezas y usarlas como un trampolín hacia tus objetivos!</a:t>
            </a:r>
            <a:endParaRPr sz="1100">
              <a:solidFill>
                <a:schemeClr val="tx1"/>
              </a:solidFill>
              <a:latin typeface="+mj-lt"/>
            </a:endParaRPr>
          </a:p>
        </p:txBody>
      </p:sp>
      <p:sp>
        <p:nvSpPr>
          <p:cNvPr id="310" name="Google Shape;310;p23"/>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Conclusiones: ¿Qué me llevaré a casa?</a:t>
            </a:r>
          </a:p>
        </p:txBody>
      </p:sp>
      <p:sp>
        <p:nvSpPr>
          <p:cNvPr id="311" name="Google Shape;311;p23"/>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Autoevaluación</a:t>
            </a:r>
            <a:endParaRPr/>
          </a:p>
        </p:txBody>
      </p:sp>
      <p:sp>
        <p:nvSpPr>
          <p:cNvPr id="317" name="Google Shape;317;p24"/>
          <p:cNvSpPr txBox="1">
            <a:spLocks noGrp="1"/>
          </p:cNvSpPr>
          <p:nvPr>
            <p:ph type="body" idx="2"/>
          </p:nvPr>
        </p:nvSpPr>
        <p:spPr>
          <a:xfrm>
            <a:off x="899592" y="1170913"/>
            <a:ext cx="6647256" cy="28279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Preguntas de elección múltiple: </a:t>
            </a:r>
            <a:r>
              <a:rPr lang="en-US" sz="1800"/>
              <a:t>consolida tu aprendizaje</a:t>
            </a:r>
            <a:endParaRPr sz="1800"/>
          </a:p>
        </p:txBody>
      </p:sp>
      <p:sp>
        <p:nvSpPr>
          <p:cNvPr id="318" name="Google Shape;318;p24"/>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24"/>
          <p:cNvSpPr txBox="1"/>
          <p:nvPr/>
        </p:nvSpPr>
        <p:spPr>
          <a:xfrm>
            <a:off x="251520"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1: </a:t>
            </a:r>
            <a:r>
              <a:rPr lang="es-ES" sz="1300" b="1">
                <a:solidFill>
                  <a:schemeClr val="dk1"/>
                </a:solidFill>
              </a:rPr>
              <a:t>A las personas con mentalidad de crecimiento les gusta pensar en formas originales de hacer las cosas.</a:t>
            </a:r>
            <a:endParaRPr sz="1300" b="1">
              <a:solidFill>
                <a:schemeClr val="dk1"/>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Verdadero</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Falso</a:t>
            </a:r>
            <a:endParaRPr/>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320" name="Google Shape;320;p24"/>
          <p:cNvSpPr txBox="1"/>
          <p:nvPr/>
        </p:nvSpPr>
        <p:spPr>
          <a:xfrm>
            <a:off x="3167844"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300" b="1">
                <a:solidFill>
                  <a:schemeClr val="dk1"/>
                </a:solidFill>
              </a:rPr>
              <a:t>Pregunta 2: </a:t>
            </a:r>
            <a:r>
              <a:rPr lang="es-ES" sz="1300" b="1">
                <a:solidFill>
                  <a:schemeClr val="dk1"/>
                </a:solidFill>
              </a:rPr>
              <a:t>Las personas con mentalidad de crecimiento cuando cometen un error, tratan de aprender algo</a:t>
            </a:r>
            <a:r>
              <a:rPr lang="en-US" sz="1300" b="1">
                <a:solidFill>
                  <a:schemeClr val="dk1"/>
                </a:solidFill>
              </a:rPr>
              <a:t>.</a:t>
            </a:r>
            <a:endParaRPr sz="1300" b="1">
              <a:solidFill>
                <a:schemeClr val="dk1"/>
              </a:solidFill>
            </a:endParaRPr>
          </a:p>
          <a:p>
            <a:pPr marL="0" marR="0" lvl="0" indent="0" algn="l" rtl="0">
              <a:spcBef>
                <a:spcPts val="0"/>
              </a:spcBef>
              <a:spcAft>
                <a:spcPts val="0"/>
              </a:spcAft>
              <a:buClr>
                <a:srgbClr val="3F3F3F"/>
              </a:buClr>
              <a:buSzPts val="1400"/>
              <a:buFont typeface="Arial"/>
              <a:buNone/>
            </a:pPr>
            <a:endParaRPr sz="1600" b="1">
              <a:solidFill>
                <a:srgbClr val="3F3F3F"/>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Verdadero</a:t>
            </a:r>
            <a:endParaRPr lang="en-US"/>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Falso</a:t>
            </a:r>
            <a:endParaRPr lang="en-US"/>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321" name="Google Shape;321;p24"/>
          <p:cNvSpPr txBox="1"/>
          <p:nvPr/>
        </p:nvSpPr>
        <p:spPr>
          <a:xfrm>
            <a:off x="6084168"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a:buClr>
                <a:srgbClr val="3F3F3F"/>
              </a:buClr>
              <a:buSzPts val="1400"/>
            </a:pPr>
            <a:r>
              <a:rPr lang="en-US" sz="1300" b="1">
                <a:solidFill>
                  <a:schemeClr val="dk1"/>
                </a:solidFill>
              </a:rPr>
              <a:t>Pregunta 3: </a:t>
            </a:r>
            <a:r>
              <a:rPr lang="es-ES" sz="1300" b="1">
                <a:solidFill>
                  <a:schemeClr val="dk1"/>
                </a:solidFill>
              </a:rPr>
              <a:t>Las personas con mentalidad de crecimiento ven los errores como valiosas oportunidades de aprendizaje</a:t>
            </a:r>
            <a:r>
              <a:rPr lang="en-US" sz="1300" b="1">
                <a:solidFill>
                  <a:schemeClr val="dk1"/>
                </a:solidFill>
              </a:rPr>
              <a:t>.</a:t>
            </a:r>
            <a:endParaRPr sz="1300" b="1">
              <a:solidFill>
                <a:schemeClr val="dk1"/>
              </a:solidFill>
            </a:endParaRPr>
          </a:p>
          <a:p>
            <a:pPr marL="0" marR="0" lvl="0" indent="0" algn="l" rtl="0">
              <a:spcBef>
                <a:spcPts val="0"/>
              </a:spcBef>
              <a:spcAft>
                <a:spcPts val="0"/>
              </a:spcAft>
              <a:buClr>
                <a:srgbClr val="3F3F3F"/>
              </a:buClr>
              <a:buSzPts val="1400"/>
              <a:buFont typeface="Arial"/>
              <a:buNone/>
            </a:pPr>
            <a:endParaRPr b="1">
              <a:solidFill>
                <a:srgbClr val="3F3F3F"/>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Verdadero</a:t>
            </a:r>
            <a:endParaRPr lang="en-US"/>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Falso</a:t>
            </a:r>
            <a:endParaRPr lang="en-US"/>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p:nvPr/>
        </p:nvSpPr>
        <p:spPr>
          <a:xfrm>
            <a:off x="1691680" y="339502"/>
            <a:ext cx="6588224" cy="576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Índice</a:t>
            </a:r>
            <a:endParaRPr sz="3600" b="0" i="0" u="none" strike="noStrike" cap="none">
              <a:solidFill>
                <a:schemeClr val="dk1"/>
              </a:solidFill>
              <a:latin typeface="Arial"/>
              <a:ea typeface="Arial"/>
              <a:cs typeface="Arial"/>
              <a:sym typeface="Arial"/>
            </a:endParaRPr>
          </a:p>
        </p:txBody>
      </p:sp>
      <p:grpSp>
        <p:nvGrpSpPr>
          <p:cNvPr id="128" name="Google Shape;128;p3"/>
          <p:cNvGrpSpPr/>
          <p:nvPr/>
        </p:nvGrpSpPr>
        <p:grpSpPr>
          <a:xfrm>
            <a:off x="2267744" y="1275606"/>
            <a:ext cx="5256584" cy="720000"/>
            <a:chOff x="3131840" y="1491630"/>
            <a:chExt cx="5256584" cy="576064"/>
          </a:xfrm>
        </p:grpSpPr>
        <p:sp>
          <p:nvSpPr>
            <p:cNvPr id="129" name="Google Shape;129;p3"/>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0" name="Google Shape;130;p3"/>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1" name="Google Shape;131;p3"/>
          <p:cNvGrpSpPr/>
          <p:nvPr/>
        </p:nvGrpSpPr>
        <p:grpSpPr>
          <a:xfrm>
            <a:off x="2261989" y="2163705"/>
            <a:ext cx="5256584" cy="720000"/>
            <a:chOff x="3131840" y="1491630"/>
            <a:chExt cx="5256584" cy="576064"/>
          </a:xfrm>
        </p:grpSpPr>
        <p:sp>
          <p:nvSpPr>
            <p:cNvPr id="132" name="Google Shape;132;p3"/>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3" name="Google Shape;133;p3"/>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4" name="Google Shape;134;p3"/>
          <p:cNvGrpSpPr/>
          <p:nvPr/>
        </p:nvGrpSpPr>
        <p:grpSpPr>
          <a:xfrm>
            <a:off x="2252001" y="3051724"/>
            <a:ext cx="5256584" cy="720000"/>
            <a:chOff x="3131840" y="1491630"/>
            <a:chExt cx="5256584" cy="576064"/>
          </a:xfrm>
        </p:grpSpPr>
        <p:sp>
          <p:nvSpPr>
            <p:cNvPr id="135" name="Google Shape;135;p3"/>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6" name="Google Shape;136;p3"/>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7" name="Google Shape;137;p3"/>
          <p:cNvSpPr txBox="1"/>
          <p:nvPr/>
        </p:nvSpPr>
        <p:spPr>
          <a:xfrm>
            <a:off x="2267744" y="1275606"/>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lt1"/>
                </a:solidFill>
                <a:latin typeface="Arial"/>
                <a:ea typeface="Arial"/>
                <a:cs typeface="Arial"/>
                <a:sym typeface="Arial"/>
              </a:rPr>
              <a:t>01</a:t>
            </a:r>
            <a:endParaRPr sz="2000" b="1">
              <a:solidFill>
                <a:schemeClr val="lt1"/>
              </a:solidFill>
              <a:latin typeface="Arial"/>
              <a:ea typeface="Arial"/>
              <a:cs typeface="Arial"/>
              <a:sym typeface="Arial"/>
            </a:endParaRPr>
          </a:p>
        </p:txBody>
      </p:sp>
      <p:sp>
        <p:nvSpPr>
          <p:cNvPr id="138" name="Google Shape;138;p3"/>
          <p:cNvSpPr txBox="1"/>
          <p:nvPr/>
        </p:nvSpPr>
        <p:spPr>
          <a:xfrm>
            <a:off x="2256234" y="2163705"/>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02</a:t>
            </a:r>
            <a:endParaRPr sz="2000" b="1">
              <a:solidFill>
                <a:schemeClr val="lt1"/>
              </a:solidFill>
              <a:latin typeface="Arial"/>
              <a:ea typeface="Arial"/>
              <a:cs typeface="Arial"/>
              <a:sym typeface="Arial"/>
            </a:endParaRPr>
          </a:p>
        </p:txBody>
      </p:sp>
      <p:sp>
        <p:nvSpPr>
          <p:cNvPr id="139" name="Google Shape;139;p3"/>
          <p:cNvSpPr txBox="1"/>
          <p:nvPr/>
        </p:nvSpPr>
        <p:spPr>
          <a:xfrm>
            <a:off x="2240491" y="3051724"/>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03</a:t>
            </a:r>
            <a:endParaRPr sz="2000" b="1">
              <a:solidFill>
                <a:schemeClr val="lt1"/>
              </a:solidFill>
              <a:latin typeface="Arial"/>
              <a:ea typeface="Arial"/>
              <a:cs typeface="Arial"/>
              <a:sym typeface="Arial"/>
            </a:endParaRPr>
          </a:p>
        </p:txBody>
      </p:sp>
      <p:sp>
        <p:nvSpPr>
          <p:cNvPr id="140" name="Google Shape;140;p3"/>
          <p:cNvSpPr txBox="1"/>
          <p:nvPr/>
        </p:nvSpPr>
        <p:spPr>
          <a:xfrm>
            <a:off x="2987750" y="1538013"/>
            <a:ext cx="43926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b="1">
                <a:solidFill>
                  <a:srgbClr val="0070C0"/>
                </a:solidFill>
              </a:rPr>
              <a:t>Qué es la mentalidad de crecimiento</a:t>
            </a:r>
            <a:endParaRPr sz="1500">
              <a:solidFill>
                <a:srgbClr val="3F3F3F"/>
              </a:solidFill>
              <a:latin typeface="Arial"/>
              <a:ea typeface="Arial"/>
              <a:cs typeface="Arial"/>
              <a:sym typeface="Arial"/>
            </a:endParaRPr>
          </a:p>
        </p:txBody>
      </p:sp>
      <p:sp>
        <p:nvSpPr>
          <p:cNvPr id="141" name="Google Shape;141;p3"/>
          <p:cNvSpPr txBox="1"/>
          <p:nvPr/>
        </p:nvSpPr>
        <p:spPr>
          <a:xfrm>
            <a:off x="2987750" y="2392922"/>
            <a:ext cx="43926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b="1">
                <a:solidFill>
                  <a:srgbClr val="0070C0"/>
                </a:solidFill>
              </a:rPr>
              <a:t>Maneras de nutrir una mentalidad de crecimiento</a:t>
            </a:r>
            <a:endParaRPr sz="1500">
              <a:solidFill>
                <a:srgbClr val="3F3F3F"/>
              </a:solidFill>
              <a:latin typeface="Arial"/>
              <a:ea typeface="Arial"/>
              <a:cs typeface="Arial"/>
              <a:sym typeface="Arial"/>
            </a:endParaRPr>
          </a:p>
        </p:txBody>
      </p:sp>
      <p:sp>
        <p:nvSpPr>
          <p:cNvPr id="142" name="Google Shape;142;p3"/>
          <p:cNvSpPr txBox="1"/>
          <p:nvPr/>
        </p:nvSpPr>
        <p:spPr>
          <a:xfrm>
            <a:off x="2933221" y="3190244"/>
            <a:ext cx="3970288" cy="52318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b="1">
                <a:solidFill>
                  <a:srgbClr val="0070C0"/>
                </a:solidFill>
              </a:rPr>
              <a:t>Por qué los jóvenes necesitan una mentalidad de crecimiento</a:t>
            </a:r>
            <a:endParaRPr sz="1500">
              <a:solidFill>
                <a:srgbClr val="3F3F3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Autoevaluación</a:t>
            </a:r>
            <a:endParaRPr/>
          </a:p>
        </p:txBody>
      </p:sp>
      <p:sp>
        <p:nvSpPr>
          <p:cNvPr id="327" name="Google Shape;327;p25"/>
          <p:cNvSpPr txBox="1">
            <a:spLocks noGrp="1"/>
          </p:cNvSpPr>
          <p:nvPr>
            <p:ph type="body" idx="2"/>
          </p:nvPr>
        </p:nvSpPr>
        <p:spPr>
          <a:xfrm>
            <a:off x="899592" y="1170912"/>
            <a:ext cx="6624736" cy="44187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Preguntas de elección múltiple: </a:t>
            </a:r>
            <a:r>
              <a:rPr lang="es-ES" sz="1800"/>
              <a:t>consolida tu aprendizaje</a:t>
            </a:r>
          </a:p>
        </p:txBody>
      </p:sp>
      <p:sp>
        <p:nvSpPr>
          <p:cNvPr id="328" name="Google Shape;328;p25"/>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25"/>
          <p:cNvSpPr txBox="1"/>
          <p:nvPr/>
        </p:nvSpPr>
        <p:spPr>
          <a:xfrm>
            <a:off x="1619673" y="1771394"/>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b="1">
                <a:solidFill>
                  <a:schemeClr val="dk1"/>
                </a:solidFill>
              </a:rPr>
              <a:t>Pregunta 4: </a:t>
            </a:r>
            <a:r>
              <a:rPr lang="es-ES" b="1">
                <a:solidFill>
                  <a:schemeClr val="dk1"/>
                </a:solidFill>
              </a:rPr>
              <a:t>Tu personalidad está casi tallada en piedra y no hay mucho que puedas hacer para cambiarla</a:t>
            </a:r>
            <a:r>
              <a:rPr lang="en-US" b="1">
                <a:solidFill>
                  <a:schemeClr val="dk1"/>
                </a:solidFill>
              </a:rPr>
              <a:t>.</a:t>
            </a:r>
            <a:endParaRPr b="1">
              <a:solidFill>
                <a:schemeClr val="dk1"/>
              </a:solidFill>
            </a:endParaRPr>
          </a:p>
          <a:p>
            <a:pPr marL="0" marR="0" lvl="0" indent="0" algn="l" rtl="0">
              <a:spcBef>
                <a:spcPts val="0"/>
              </a:spcBef>
              <a:spcAft>
                <a:spcPts val="0"/>
              </a:spcAft>
              <a:buClr>
                <a:srgbClr val="3F3F3F"/>
              </a:buClr>
              <a:buSzPts val="1400"/>
              <a:buFont typeface="Arial"/>
              <a:buNone/>
            </a:pPr>
            <a:endParaRPr b="1">
              <a:solidFill>
                <a:schemeClr val="dk1"/>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Verdadero</a:t>
            </a:r>
            <a:endParaRPr lang="en-US"/>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Falso</a:t>
            </a:r>
            <a:endParaRPr lang="en-US"/>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330" name="Google Shape;330;p25"/>
          <p:cNvSpPr txBox="1"/>
          <p:nvPr/>
        </p:nvSpPr>
        <p:spPr>
          <a:xfrm>
            <a:off x="4716016"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b="1">
                <a:solidFill>
                  <a:schemeClr val="dk1"/>
                </a:solidFill>
              </a:rPr>
              <a:t>Pregunta 5: </a:t>
            </a:r>
            <a:r>
              <a:rPr lang="es-ES" b="1">
                <a:solidFill>
                  <a:schemeClr val="dk1"/>
                </a:solidFill>
              </a:rPr>
              <a:t>A las personas con mentalidad de crecimiento les gusta probar cosas nuevas, incluso si no las hacen bien</a:t>
            </a:r>
            <a:r>
              <a:rPr lang="en-US" b="1">
                <a:solidFill>
                  <a:schemeClr val="dk1"/>
                </a:solidFill>
              </a:rPr>
              <a:t>.</a:t>
            </a:r>
            <a:endParaRPr b="1">
              <a:solidFill>
                <a:schemeClr val="dk1"/>
              </a:solidFill>
            </a:endParaRPr>
          </a:p>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  </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Verdadero</a:t>
            </a:r>
            <a:endParaRPr lang="en-US"/>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Falso</a:t>
            </a:r>
            <a:endParaRPr lang="en-US"/>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Autoevaluación</a:t>
            </a:r>
            <a:endParaRPr/>
          </a:p>
        </p:txBody>
      </p:sp>
      <p:sp>
        <p:nvSpPr>
          <p:cNvPr id="336" name="Google Shape;336;p26"/>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Preguntas de elección múltiple: </a:t>
            </a:r>
            <a:r>
              <a:rPr lang="es-ES" sz="1800"/>
              <a:t>soluciones</a:t>
            </a:r>
          </a:p>
        </p:txBody>
      </p:sp>
      <p:sp>
        <p:nvSpPr>
          <p:cNvPr id="337" name="Google Shape;337;p26"/>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8" name="Google Shape;338;p26"/>
          <p:cNvSpPr txBox="1"/>
          <p:nvPr/>
        </p:nvSpPr>
        <p:spPr>
          <a:xfrm>
            <a:off x="251520"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1: </a:t>
            </a:r>
            <a:endParaRPr>
              <a:solidFill>
                <a:srgbClr val="3F3F3F"/>
              </a:solidFill>
            </a:endParaRPr>
          </a:p>
          <a:p>
            <a:pPr marL="0" marR="0" lvl="0" indent="0" algn="l" rtl="0">
              <a:spcBef>
                <a:spcPts val="0"/>
              </a:spcBef>
              <a:spcAft>
                <a:spcPts val="0"/>
              </a:spcAft>
              <a:buClr>
                <a:srgbClr val="3F3F3F"/>
              </a:buClr>
              <a:buSzPts val="1400"/>
              <a:buFont typeface="Arial"/>
              <a:buNone/>
            </a:pPr>
            <a:endParaRPr>
              <a:solidFill>
                <a:srgbClr val="3F3F3F"/>
              </a:solidFill>
            </a:endParaRPr>
          </a:p>
          <a:p>
            <a:pPr marL="0" lvl="0" indent="0" algn="l" rtl="0">
              <a:spcBef>
                <a:spcPts val="0"/>
              </a:spcBef>
              <a:spcAft>
                <a:spcPts val="0"/>
              </a:spcAft>
              <a:buClr>
                <a:schemeClr val="hlink"/>
              </a:buClr>
              <a:buSzPts val="1400"/>
              <a:buFont typeface="Arial"/>
              <a:buNone/>
            </a:pPr>
            <a:r>
              <a:rPr lang="es-ES" sz="1400" b="1">
                <a:solidFill>
                  <a:schemeClr val="dk1"/>
                </a:solidFill>
              </a:rPr>
              <a:t>A las personas con mentalidad de crecimiento les gusta pensar en formas originales de hacer las cosas.</a:t>
            </a:r>
          </a:p>
          <a:p>
            <a:pPr marL="0" lvl="0" indent="0" algn="l" rtl="0">
              <a:spcBef>
                <a:spcPts val="0"/>
              </a:spcBef>
              <a:spcAft>
                <a:spcPts val="0"/>
              </a:spcAft>
              <a:buClr>
                <a:schemeClr val="hlink"/>
              </a:buClr>
              <a:buSzPts val="1400"/>
              <a:buFont typeface="Arial"/>
              <a:buNone/>
            </a:pPr>
            <a:endParaRPr b="1">
              <a:solidFill>
                <a:schemeClr val="dk1"/>
              </a:solidFill>
            </a:endParaRPr>
          </a:p>
          <a:p>
            <a:pPr marL="0" lvl="0" indent="0" algn="l" rtl="0">
              <a:spcBef>
                <a:spcPts val="280"/>
              </a:spcBef>
              <a:spcAft>
                <a:spcPts val="0"/>
              </a:spcAft>
              <a:buClr>
                <a:schemeClr val="hlink"/>
              </a:buClr>
              <a:buSzPts val="1400"/>
              <a:buFont typeface="Arial"/>
              <a:buNone/>
            </a:pPr>
            <a:r>
              <a:rPr lang="en-US" b="1">
                <a:solidFill>
                  <a:schemeClr val="hlink"/>
                </a:solidFill>
              </a:rPr>
              <a:t>Verdadero</a:t>
            </a:r>
            <a:endParaRPr b="1">
              <a:solidFill>
                <a:schemeClr val="dk1"/>
              </a:solidFill>
            </a:endParaRPr>
          </a:p>
          <a:p>
            <a:pPr marL="0" lvl="0" indent="0" algn="l" rtl="0">
              <a:spcBef>
                <a:spcPts val="280"/>
              </a:spcBef>
              <a:spcAft>
                <a:spcPts val="0"/>
              </a:spcAft>
              <a:buClr>
                <a:schemeClr val="hlink"/>
              </a:buClr>
              <a:buSzPts val="1400"/>
              <a:buFont typeface="Arial"/>
              <a:buNone/>
            </a:pPr>
            <a:endParaRPr>
              <a:solidFill>
                <a:schemeClr val="dk1"/>
              </a:solidFill>
            </a:endParaRPr>
          </a:p>
          <a:p>
            <a:pPr marL="0" marR="0" lvl="0" indent="0" algn="l" rtl="0">
              <a:spcBef>
                <a:spcPts val="0"/>
              </a:spcBef>
              <a:spcAft>
                <a:spcPts val="0"/>
              </a:spcAft>
              <a:buClr>
                <a:srgbClr val="3F3F3F"/>
              </a:buClr>
              <a:buSzPts val="1400"/>
              <a:buFont typeface="Arial"/>
              <a:buNone/>
            </a:pPr>
            <a:endParaRPr>
              <a:solidFill>
                <a:srgbClr val="3F3F3F"/>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339" name="Google Shape;339;p26"/>
          <p:cNvSpPr txBox="1"/>
          <p:nvPr/>
        </p:nvSpPr>
        <p:spPr>
          <a:xfrm>
            <a:off x="3167844"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2: </a:t>
            </a:r>
            <a:endParaRPr sz="1400" b="1">
              <a:solidFill>
                <a:srgbClr val="3F3F3F"/>
              </a:solidFill>
              <a:latin typeface="Arial"/>
              <a:ea typeface="Arial"/>
              <a:cs typeface="Arial"/>
              <a:sym typeface="Arial"/>
            </a:endParaRPr>
          </a:p>
          <a:p>
            <a:pPr marL="0" marR="0" lvl="0" indent="0" algn="l" rtl="0">
              <a:spcBef>
                <a:spcPts val="0"/>
              </a:spcBef>
              <a:spcAft>
                <a:spcPts val="0"/>
              </a:spcAft>
              <a:buClr>
                <a:srgbClr val="3F3F3F"/>
              </a:buClr>
              <a:buSzPts val="1400"/>
              <a:buFont typeface="Arial"/>
              <a:buNone/>
            </a:pPr>
            <a:endParaRPr b="1">
              <a:solidFill>
                <a:srgbClr val="3F3F3F"/>
              </a:solidFill>
            </a:endParaRPr>
          </a:p>
          <a:p>
            <a:pPr marL="0" lvl="0" indent="0" algn="l" rtl="0">
              <a:spcBef>
                <a:spcPts val="0"/>
              </a:spcBef>
              <a:spcAft>
                <a:spcPts val="0"/>
              </a:spcAft>
              <a:buClr>
                <a:schemeClr val="hlink"/>
              </a:buClr>
              <a:buSzPts val="1400"/>
              <a:buFont typeface="Arial"/>
              <a:buNone/>
            </a:pPr>
            <a:r>
              <a:rPr lang="es-ES" sz="1300" b="1">
                <a:solidFill>
                  <a:schemeClr val="dk1"/>
                </a:solidFill>
              </a:rPr>
              <a:t>Las personas con mentalidad de crecimiento cuando cometen un error, tratan de aprender algo</a:t>
            </a:r>
            <a:r>
              <a:rPr lang="en-US" sz="1300" b="1">
                <a:solidFill>
                  <a:schemeClr val="dk1"/>
                </a:solidFill>
              </a:rPr>
              <a:t>.</a:t>
            </a:r>
            <a:endParaRPr sz="1300" b="1">
              <a:solidFill>
                <a:schemeClr val="dk1"/>
              </a:solidFill>
            </a:endParaRPr>
          </a:p>
          <a:p>
            <a:pPr marL="0" lvl="0" indent="0" algn="l" rtl="0">
              <a:spcBef>
                <a:spcPts val="0"/>
              </a:spcBef>
              <a:spcAft>
                <a:spcPts val="0"/>
              </a:spcAft>
              <a:buClr>
                <a:schemeClr val="hlink"/>
              </a:buClr>
              <a:buSzPts val="1400"/>
              <a:buFont typeface="Arial"/>
              <a:buNone/>
            </a:pPr>
            <a:endParaRPr sz="1600" b="1">
              <a:solidFill>
                <a:schemeClr val="hlink"/>
              </a:solidFill>
            </a:endParaRPr>
          </a:p>
          <a:p>
            <a:pPr marL="0" lvl="0" indent="0" algn="l" rtl="0">
              <a:spcBef>
                <a:spcPts val="280"/>
              </a:spcBef>
              <a:spcAft>
                <a:spcPts val="0"/>
              </a:spcAft>
              <a:buClr>
                <a:schemeClr val="hlink"/>
              </a:buClr>
              <a:buSzPts val="1400"/>
              <a:buFont typeface="Arial"/>
              <a:buNone/>
            </a:pPr>
            <a:r>
              <a:rPr lang="en-US" b="1">
                <a:solidFill>
                  <a:schemeClr val="hlink"/>
                </a:solidFill>
              </a:rPr>
              <a:t>Verdadero</a:t>
            </a:r>
            <a:endParaRPr b="1">
              <a:solidFill>
                <a:schemeClr val="dk1"/>
              </a:solidFill>
            </a:endParaRPr>
          </a:p>
          <a:p>
            <a:pPr marL="0" marR="0" lvl="0" indent="0" algn="l" rtl="0">
              <a:spcBef>
                <a:spcPts val="0"/>
              </a:spcBef>
              <a:spcAft>
                <a:spcPts val="0"/>
              </a:spcAft>
              <a:buClr>
                <a:srgbClr val="3F3F3F"/>
              </a:buClr>
              <a:buSzPts val="1400"/>
              <a:buFont typeface="Arial"/>
              <a:buNone/>
            </a:pPr>
            <a:endParaRPr b="1">
              <a:solidFill>
                <a:srgbClr val="3F3F3F"/>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340" name="Google Shape;340;p26"/>
          <p:cNvSpPr txBox="1"/>
          <p:nvPr/>
        </p:nvSpPr>
        <p:spPr>
          <a:xfrm>
            <a:off x="6084168"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3: </a:t>
            </a:r>
            <a:endParaRPr>
              <a:solidFill>
                <a:srgbClr val="3F3F3F"/>
              </a:solidFill>
            </a:endParaRPr>
          </a:p>
          <a:p>
            <a:pPr marL="0" marR="0" lvl="0" indent="0" algn="l" rtl="0">
              <a:spcBef>
                <a:spcPts val="0"/>
              </a:spcBef>
              <a:spcAft>
                <a:spcPts val="0"/>
              </a:spcAft>
              <a:buClr>
                <a:srgbClr val="3F3F3F"/>
              </a:buClr>
              <a:buSzPts val="1400"/>
              <a:buFont typeface="Arial"/>
              <a:buNone/>
            </a:pPr>
            <a:endParaRPr>
              <a:solidFill>
                <a:srgbClr val="3F3F3F"/>
              </a:solidFill>
            </a:endParaRPr>
          </a:p>
          <a:p>
            <a:pPr marL="0" marR="0" lvl="0" indent="0" algn="l" rtl="0">
              <a:spcBef>
                <a:spcPts val="0"/>
              </a:spcBef>
              <a:spcAft>
                <a:spcPts val="0"/>
              </a:spcAft>
              <a:buClr>
                <a:srgbClr val="3F3F3F"/>
              </a:buClr>
              <a:buSzPts val="1400"/>
              <a:buFont typeface="Arial"/>
              <a:buNone/>
            </a:pPr>
            <a:r>
              <a:rPr lang="es-ES" sz="1400" b="1">
                <a:solidFill>
                  <a:schemeClr val="dk1"/>
                </a:solidFill>
              </a:rPr>
              <a:t>Las personas con mentalidad de crecimiento ven los errores como valiosas oportunidades de aprendizaje</a:t>
            </a:r>
            <a:r>
              <a:rPr lang="en-US" b="1">
                <a:solidFill>
                  <a:schemeClr val="dk1"/>
                </a:solidFill>
              </a:rPr>
              <a:t>.</a:t>
            </a:r>
            <a:endParaRPr sz="1100">
              <a:solidFill>
                <a:schemeClr val="dk1"/>
              </a:solidFill>
            </a:endParaRPr>
          </a:p>
          <a:p>
            <a:pPr marL="0" lvl="0" indent="0" algn="l" rtl="0">
              <a:spcBef>
                <a:spcPts val="0"/>
              </a:spcBef>
              <a:spcAft>
                <a:spcPts val="0"/>
              </a:spcAft>
              <a:buClr>
                <a:schemeClr val="hlink"/>
              </a:buClr>
              <a:buSzPts val="1400"/>
              <a:buFont typeface="Arial"/>
              <a:buNone/>
            </a:pPr>
            <a:endParaRPr b="1">
              <a:solidFill>
                <a:schemeClr val="hlink"/>
              </a:solidFill>
            </a:endParaRPr>
          </a:p>
          <a:p>
            <a:pPr marL="0" lvl="0" indent="0" algn="l" rtl="0">
              <a:spcBef>
                <a:spcPts val="280"/>
              </a:spcBef>
              <a:spcAft>
                <a:spcPts val="0"/>
              </a:spcAft>
              <a:buClr>
                <a:schemeClr val="hlink"/>
              </a:buClr>
              <a:buSzPts val="1400"/>
              <a:buFont typeface="Arial"/>
              <a:buNone/>
            </a:pPr>
            <a:r>
              <a:rPr lang="en-US" b="1">
                <a:solidFill>
                  <a:schemeClr val="hlink"/>
                </a:solidFill>
              </a:rPr>
              <a:t>Verdadero</a:t>
            </a:r>
            <a:endParaRPr b="1">
              <a:solidFill>
                <a:schemeClr val="dk1"/>
              </a:solidFill>
            </a:endParaRPr>
          </a:p>
          <a:p>
            <a:pPr marL="0" marR="0" lvl="0" indent="0" algn="l" rtl="0">
              <a:spcBef>
                <a:spcPts val="0"/>
              </a:spcBef>
              <a:spcAft>
                <a:spcPts val="0"/>
              </a:spcAft>
              <a:buClr>
                <a:srgbClr val="3F3F3F"/>
              </a:buClr>
              <a:buSzPts val="1400"/>
              <a:buFont typeface="Arial"/>
              <a:buNone/>
            </a:pPr>
            <a:endParaRPr>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Autoevaluación</a:t>
            </a:r>
            <a:endParaRPr/>
          </a:p>
        </p:txBody>
      </p:sp>
      <p:sp>
        <p:nvSpPr>
          <p:cNvPr id="346" name="Google Shape;346;p27"/>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Preguntas de elección múltiple: </a:t>
            </a:r>
            <a:r>
              <a:rPr lang="es-ES" sz="1800"/>
              <a:t>soluciones</a:t>
            </a:r>
          </a:p>
        </p:txBody>
      </p:sp>
      <p:sp>
        <p:nvSpPr>
          <p:cNvPr id="347" name="Google Shape;347;p27"/>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8" name="Google Shape;348;p27"/>
          <p:cNvSpPr txBox="1"/>
          <p:nvPr/>
        </p:nvSpPr>
        <p:spPr>
          <a:xfrm>
            <a:off x="1619673" y="1771394"/>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4: </a:t>
            </a:r>
            <a:endParaRPr/>
          </a:p>
          <a:p>
            <a:pPr marL="0" lvl="0" indent="0" algn="l" rtl="0">
              <a:spcBef>
                <a:spcPts val="0"/>
              </a:spcBef>
              <a:spcAft>
                <a:spcPts val="0"/>
              </a:spcAft>
              <a:buClr>
                <a:schemeClr val="dk1"/>
              </a:buClr>
              <a:buSzPts val="1100"/>
              <a:buFont typeface="Arial"/>
              <a:buNone/>
            </a:pPr>
            <a:endParaRPr sz="1100" b="1">
              <a:solidFill>
                <a:schemeClr val="dk1"/>
              </a:solidFill>
            </a:endParaRPr>
          </a:p>
          <a:p>
            <a:pPr marL="0" lvl="0" indent="0" algn="l" rtl="0">
              <a:spcBef>
                <a:spcPts val="0"/>
              </a:spcBef>
              <a:spcAft>
                <a:spcPts val="0"/>
              </a:spcAft>
              <a:buClr>
                <a:schemeClr val="dk1"/>
              </a:buClr>
              <a:buSzPts val="1100"/>
              <a:buFont typeface="Arial"/>
              <a:buNone/>
            </a:pPr>
            <a:r>
              <a:rPr lang="es-ES" sz="1200" b="1">
                <a:solidFill>
                  <a:schemeClr val="dk1"/>
                </a:solidFill>
              </a:rPr>
              <a:t>Tu personalidad está casi tallada en piedra y no hay mucho que puedas hacer para cambiarla</a:t>
            </a:r>
            <a:r>
              <a:rPr lang="en-US" sz="1300" b="1">
                <a:solidFill>
                  <a:schemeClr val="dk1"/>
                </a:solidFill>
              </a:rPr>
              <a:t>.</a:t>
            </a:r>
            <a:endParaRPr sz="1300" b="1">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sz="1300" b="1">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US" sz="1300" b="1">
                <a:solidFill>
                  <a:schemeClr val="dk1"/>
                </a:solidFill>
              </a:rPr>
              <a:t>Falso</a:t>
            </a:r>
            <a:endParaRPr sz="1600"/>
          </a:p>
          <a:p>
            <a:pPr marL="0" marR="0" lvl="0" indent="0" algn="l" rtl="0">
              <a:spcBef>
                <a:spcPts val="80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349" name="Google Shape;349;p27"/>
          <p:cNvSpPr txBox="1"/>
          <p:nvPr/>
        </p:nvSpPr>
        <p:spPr>
          <a:xfrm>
            <a:off x="4716016"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5: </a:t>
            </a:r>
            <a:endParaRPr/>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r>
              <a:rPr lang="es-ES" sz="1200" b="1">
                <a:solidFill>
                  <a:schemeClr val="dk1"/>
                </a:solidFill>
              </a:rPr>
              <a:t>A las personas con mentalidad de crecimiento les gusta probar cosas nuevas, incluso si no las hacen bien</a:t>
            </a:r>
            <a:r>
              <a:rPr lang="en-US" sz="1300" b="1">
                <a:solidFill>
                  <a:schemeClr val="dk1"/>
                </a:solidFill>
              </a:rPr>
              <a:t>.</a:t>
            </a:r>
            <a:endParaRPr sz="1300" b="1">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sz="1300">
              <a:solidFill>
                <a:schemeClr val="dk1"/>
              </a:solidFill>
            </a:endParaRPr>
          </a:p>
          <a:p>
            <a:pPr marL="0" lvl="0" indent="0" algn="l" rtl="0">
              <a:spcBef>
                <a:spcPts val="800"/>
              </a:spcBef>
              <a:spcAft>
                <a:spcPts val="0"/>
              </a:spcAft>
              <a:buClr>
                <a:schemeClr val="dk1"/>
              </a:buClr>
              <a:buSzPts val="1100"/>
              <a:buFont typeface="Arial"/>
              <a:buNone/>
            </a:pPr>
            <a:r>
              <a:rPr lang="en-US" sz="1200" b="1">
                <a:solidFill>
                  <a:schemeClr val="hlink"/>
                </a:solidFill>
              </a:rPr>
              <a:t>Verdadero</a:t>
            </a:r>
            <a:endParaRPr sz="1300">
              <a:solidFill>
                <a:schemeClr val="dk1"/>
              </a:solidFill>
            </a:endParaRPr>
          </a:p>
          <a:p>
            <a:pPr marL="0" marR="0" lvl="0" indent="0" algn="l" rtl="0">
              <a:spcBef>
                <a:spcPts val="280"/>
              </a:spcBef>
              <a:spcAft>
                <a:spcPts val="0"/>
              </a:spcAft>
              <a:buClr>
                <a:srgbClr val="3F3F3F"/>
              </a:buClr>
              <a:buSzPts val="1400"/>
              <a:buFont typeface="Arial"/>
              <a:buNone/>
            </a:pPr>
            <a:endParaRPr>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body" idx="1"/>
          </p:nvPr>
        </p:nvSpPr>
        <p:spPr>
          <a:xfrm>
            <a:off x="0" y="446003"/>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200"/>
              <a:buNone/>
            </a:pPr>
            <a:r>
              <a:rPr lang="en-US" sz="3200"/>
              <a:t>Resumen</a:t>
            </a:r>
            <a:endParaRPr sz="3200"/>
          </a:p>
        </p:txBody>
      </p:sp>
      <p:grpSp>
        <p:nvGrpSpPr>
          <p:cNvPr id="355" name="Google Shape;355;p28"/>
          <p:cNvGrpSpPr/>
          <p:nvPr/>
        </p:nvGrpSpPr>
        <p:grpSpPr>
          <a:xfrm>
            <a:off x="3583892" y="1752851"/>
            <a:ext cx="900000" cy="900000"/>
            <a:chOff x="3563888" y="1923678"/>
            <a:chExt cx="900000" cy="900000"/>
          </a:xfrm>
        </p:grpSpPr>
        <p:sp>
          <p:nvSpPr>
            <p:cNvPr id="356" name="Google Shape;356;p28"/>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7" name="Google Shape;357;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58" name="Google Shape;358;p28"/>
          <p:cNvGrpSpPr/>
          <p:nvPr/>
        </p:nvGrpSpPr>
        <p:grpSpPr>
          <a:xfrm rot="5400000">
            <a:off x="4594682" y="1500851"/>
            <a:ext cx="1152000" cy="1152000"/>
            <a:chOff x="3563888" y="1923678"/>
            <a:chExt cx="900000" cy="900000"/>
          </a:xfrm>
        </p:grpSpPr>
        <p:sp>
          <p:nvSpPr>
            <p:cNvPr id="359" name="Google Shape;359;p28"/>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 name="Google Shape;360;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61" name="Google Shape;361;p28"/>
          <p:cNvGrpSpPr/>
          <p:nvPr/>
        </p:nvGrpSpPr>
        <p:grpSpPr>
          <a:xfrm rot="10800000">
            <a:off x="4594682" y="2765140"/>
            <a:ext cx="720000" cy="720000"/>
            <a:chOff x="3563888" y="1923678"/>
            <a:chExt cx="900000" cy="900000"/>
          </a:xfrm>
        </p:grpSpPr>
        <p:sp>
          <p:nvSpPr>
            <p:cNvPr id="362" name="Google Shape;362;p28"/>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 name="Google Shape;363;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64" name="Google Shape;364;p28"/>
          <p:cNvGrpSpPr/>
          <p:nvPr/>
        </p:nvGrpSpPr>
        <p:grpSpPr>
          <a:xfrm rot="-5400000">
            <a:off x="3475859" y="2765141"/>
            <a:ext cx="1008033" cy="1008033"/>
            <a:chOff x="3563888" y="1923678"/>
            <a:chExt cx="900000" cy="900000"/>
          </a:xfrm>
        </p:grpSpPr>
        <p:sp>
          <p:nvSpPr>
            <p:cNvPr id="365" name="Google Shape;365;p28"/>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6" name="Google Shape;366;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7" name="Google Shape;367;p28"/>
          <p:cNvSpPr txBox="1"/>
          <p:nvPr/>
        </p:nvSpPr>
        <p:spPr>
          <a:xfrm>
            <a:off x="3993095" y="2171366"/>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7B5BA"/>
                </a:solidFill>
                <a:latin typeface="Arial"/>
                <a:ea typeface="Arial"/>
                <a:cs typeface="Arial"/>
                <a:sym typeface="Arial"/>
              </a:rPr>
              <a:t>A</a:t>
            </a:r>
            <a:endParaRPr sz="2000" b="1">
              <a:solidFill>
                <a:srgbClr val="87B5BA"/>
              </a:solidFill>
              <a:latin typeface="Arial"/>
              <a:ea typeface="Arial"/>
              <a:cs typeface="Arial"/>
              <a:sym typeface="Arial"/>
            </a:endParaRPr>
          </a:p>
        </p:txBody>
      </p:sp>
      <p:sp>
        <p:nvSpPr>
          <p:cNvPr id="368" name="Google Shape;368;p28"/>
          <p:cNvSpPr txBox="1"/>
          <p:nvPr/>
        </p:nvSpPr>
        <p:spPr>
          <a:xfrm>
            <a:off x="4701297" y="2131662"/>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6BD70"/>
                </a:solidFill>
                <a:latin typeface="Arial"/>
                <a:ea typeface="Arial"/>
                <a:cs typeface="Arial"/>
                <a:sym typeface="Arial"/>
              </a:rPr>
              <a:t>B</a:t>
            </a:r>
            <a:endParaRPr sz="2000" b="1">
              <a:solidFill>
                <a:srgbClr val="86BD70"/>
              </a:solidFill>
              <a:latin typeface="Arial"/>
              <a:ea typeface="Arial"/>
              <a:cs typeface="Arial"/>
              <a:sym typeface="Arial"/>
            </a:endParaRPr>
          </a:p>
        </p:txBody>
      </p:sp>
      <p:sp>
        <p:nvSpPr>
          <p:cNvPr id="369" name="Google Shape;369;p28"/>
          <p:cNvSpPr txBox="1"/>
          <p:nvPr/>
        </p:nvSpPr>
        <p:spPr>
          <a:xfrm>
            <a:off x="3993095" y="2859371"/>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7B5BA"/>
                </a:solidFill>
                <a:latin typeface="Arial"/>
                <a:ea typeface="Arial"/>
                <a:cs typeface="Arial"/>
                <a:sym typeface="Arial"/>
              </a:rPr>
              <a:t>C</a:t>
            </a:r>
            <a:endParaRPr sz="2000" b="1">
              <a:solidFill>
                <a:srgbClr val="87B5BA"/>
              </a:solidFill>
              <a:latin typeface="Arial"/>
              <a:ea typeface="Arial"/>
              <a:cs typeface="Arial"/>
              <a:sym typeface="Arial"/>
            </a:endParaRPr>
          </a:p>
        </p:txBody>
      </p:sp>
      <p:sp>
        <p:nvSpPr>
          <p:cNvPr id="370" name="Google Shape;370;p28"/>
          <p:cNvSpPr txBox="1"/>
          <p:nvPr/>
        </p:nvSpPr>
        <p:spPr>
          <a:xfrm>
            <a:off x="4606330" y="2781099"/>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39E5A"/>
                </a:solidFill>
                <a:latin typeface="Arial"/>
                <a:ea typeface="Arial"/>
                <a:cs typeface="Arial"/>
                <a:sym typeface="Arial"/>
              </a:rPr>
              <a:t>D</a:t>
            </a:r>
            <a:endParaRPr sz="2000" b="1">
              <a:solidFill>
                <a:srgbClr val="F39E5A"/>
              </a:solidFill>
              <a:latin typeface="Arial"/>
              <a:ea typeface="Arial"/>
              <a:cs typeface="Arial"/>
              <a:sym typeface="Arial"/>
            </a:endParaRPr>
          </a:p>
        </p:txBody>
      </p:sp>
      <p:sp>
        <p:nvSpPr>
          <p:cNvPr id="371" name="Google Shape;371;p28"/>
          <p:cNvSpPr/>
          <p:nvPr/>
        </p:nvSpPr>
        <p:spPr>
          <a:xfrm>
            <a:off x="3698714" y="1863598"/>
            <a:ext cx="322655" cy="3020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2" name="Google Shape;372;p28"/>
          <p:cNvSpPr/>
          <p:nvPr/>
        </p:nvSpPr>
        <p:spPr>
          <a:xfrm rot="2700000">
            <a:off x="3674803" y="3244507"/>
            <a:ext cx="244448" cy="438249"/>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3" name="Google Shape;373;p28"/>
          <p:cNvSpPr/>
          <p:nvPr/>
        </p:nvSpPr>
        <p:spPr>
          <a:xfrm>
            <a:off x="5201489" y="1682116"/>
            <a:ext cx="391466" cy="394735"/>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4" name="Google Shape;374;p28"/>
          <p:cNvSpPr/>
          <p:nvPr/>
        </p:nvSpPr>
        <p:spPr>
          <a:xfrm>
            <a:off x="4914910" y="3155788"/>
            <a:ext cx="295178" cy="226737"/>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75" name="Google Shape;375;p28"/>
          <p:cNvGrpSpPr/>
          <p:nvPr/>
        </p:nvGrpSpPr>
        <p:grpSpPr>
          <a:xfrm>
            <a:off x="510146" y="1017055"/>
            <a:ext cx="2810176" cy="1615787"/>
            <a:chOff x="803636" y="2816252"/>
            <a:chExt cx="2059804" cy="1615787"/>
          </a:xfrm>
        </p:grpSpPr>
        <p:sp>
          <p:nvSpPr>
            <p:cNvPr id="376" name="Google Shape;376;p28"/>
            <p:cNvSpPr txBox="1"/>
            <p:nvPr/>
          </p:nvSpPr>
          <p:spPr>
            <a:xfrm>
              <a:off x="803640" y="3579862"/>
              <a:ext cx="20598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377" name="Google Shape;377;p28"/>
            <p:cNvSpPr txBox="1"/>
            <p:nvPr/>
          </p:nvSpPr>
          <p:spPr>
            <a:xfrm>
              <a:off x="803636" y="2816252"/>
              <a:ext cx="2059800" cy="161578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ES" sz="1100">
                  <a:solidFill>
                    <a:schemeClr val="dk1"/>
                  </a:solidFill>
                </a:rPr>
                <a:t>Una mentalidad de crecimiento significa que uno acepta los retos, persiste ante los contratiempos, asume la responsabilidad de sus palabras y acciones y reconoce que el esfuerzo es el camino hacia la maestría. Es básicamente la razón por la que "la práctica hace al maestro".</a:t>
              </a:r>
              <a:endParaRPr/>
            </a:p>
          </p:txBody>
        </p:sp>
      </p:grpSp>
      <p:grpSp>
        <p:nvGrpSpPr>
          <p:cNvPr id="378" name="Google Shape;378;p28"/>
          <p:cNvGrpSpPr/>
          <p:nvPr/>
        </p:nvGrpSpPr>
        <p:grpSpPr>
          <a:xfrm>
            <a:off x="510146" y="2355887"/>
            <a:ext cx="2753547" cy="2400506"/>
            <a:chOff x="803636" y="2354884"/>
            <a:chExt cx="2059800" cy="2400506"/>
          </a:xfrm>
        </p:grpSpPr>
        <p:sp>
          <p:nvSpPr>
            <p:cNvPr id="379" name="Google Shape;379;p28"/>
            <p:cNvSpPr txBox="1"/>
            <p:nvPr/>
          </p:nvSpPr>
          <p:spPr>
            <a:xfrm>
              <a:off x="803636" y="2631772"/>
              <a:ext cx="2059800"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highlight>
                    <a:srgbClr val="FFFFFF"/>
                  </a:highlight>
                </a:rPr>
                <a:t>La definición de mentalidad de crecimiento es mucho más sencilla de lo que parece. En pocas palabras, es la </a:t>
              </a:r>
              <a:r>
                <a:rPr lang="es-ES" sz="1100" b="1">
                  <a:solidFill>
                    <a:schemeClr val="dk1"/>
                  </a:solidFill>
                  <a:highlight>
                    <a:srgbClr val="FFFFFF"/>
                  </a:highlight>
                </a:rPr>
                <a:t>creencia de que las habilidades y la inteligencia pueden mejorarse con esfuerzo y persistencia</a:t>
              </a:r>
              <a:r>
                <a:rPr lang="es-ES" sz="1100">
                  <a:solidFill>
                    <a:schemeClr val="dk1"/>
                  </a:solidFill>
                  <a:highlight>
                    <a:srgbClr val="FFFFFF"/>
                  </a:highlight>
                </a:rPr>
                <a:t>. Las personas con una mentalidad de crecimiento aceptan los retos, son resilientes ante las dificultades, aprenden de las críticas constructivas y buscan inspiración en el éxito de los demás.</a:t>
              </a:r>
              <a:endParaRPr sz="1200">
                <a:solidFill>
                  <a:srgbClr val="3F3F3F"/>
                </a:solidFill>
                <a:latin typeface="Arial"/>
                <a:ea typeface="Arial"/>
                <a:cs typeface="Arial"/>
                <a:sym typeface="Arial"/>
              </a:endParaRPr>
            </a:p>
          </p:txBody>
        </p:sp>
        <p:sp>
          <p:nvSpPr>
            <p:cNvPr id="380" name="Google Shape;380;p28"/>
            <p:cNvSpPr txBox="1"/>
            <p:nvPr/>
          </p:nvSpPr>
          <p:spPr>
            <a:xfrm rot="10800000" flipH="1">
              <a:off x="803636" y="2354884"/>
              <a:ext cx="20598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200" b="1">
                <a:solidFill>
                  <a:srgbClr val="3F3F3F"/>
                </a:solidFill>
                <a:latin typeface="Arial"/>
                <a:ea typeface="Arial"/>
                <a:cs typeface="Arial"/>
                <a:sym typeface="Arial"/>
              </a:endParaRPr>
            </a:p>
          </p:txBody>
        </p:sp>
      </p:grpSp>
      <p:grpSp>
        <p:nvGrpSpPr>
          <p:cNvPr id="381" name="Google Shape;381;p28"/>
          <p:cNvGrpSpPr/>
          <p:nvPr/>
        </p:nvGrpSpPr>
        <p:grpSpPr>
          <a:xfrm>
            <a:off x="6084200" y="1068345"/>
            <a:ext cx="2539737" cy="1665940"/>
            <a:chOff x="803637" y="3362835"/>
            <a:chExt cx="2059803" cy="853016"/>
          </a:xfrm>
        </p:grpSpPr>
        <p:sp>
          <p:nvSpPr>
            <p:cNvPr id="382" name="Google Shape;382;p28"/>
            <p:cNvSpPr txBox="1"/>
            <p:nvPr/>
          </p:nvSpPr>
          <p:spPr>
            <a:xfrm>
              <a:off x="803637" y="3388515"/>
              <a:ext cx="2059800" cy="8273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rPr>
                <a:t>Aunque tener una mentalidad de crecimiento puede ser útil para todos en general, es especialmente importante para los jóvenes que aún están en las primeras etapas de su educación y sus carreras, para construir los hábitos y actitudes que les servirán de base para los años venideros.</a:t>
              </a:r>
              <a:endParaRPr sz="1200">
                <a:solidFill>
                  <a:srgbClr val="3F3F3F"/>
                </a:solidFill>
                <a:latin typeface="Arial"/>
                <a:ea typeface="Arial"/>
                <a:cs typeface="Arial"/>
                <a:sym typeface="Arial"/>
              </a:endParaRPr>
            </a:p>
          </p:txBody>
        </p:sp>
        <p:sp>
          <p:nvSpPr>
            <p:cNvPr id="383" name="Google Shape;383;p28"/>
            <p:cNvSpPr txBox="1"/>
            <p:nvPr/>
          </p:nvSpPr>
          <p:spPr>
            <a:xfrm>
              <a:off x="803640" y="3362835"/>
              <a:ext cx="2059800" cy="14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3F3F3F"/>
                </a:solidFill>
                <a:latin typeface="Arial"/>
                <a:ea typeface="Arial"/>
                <a:cs typeface="Arial"/>
                <a:sym typeface="Arial"/>
              </a:endParaRPr>
            </a:p>
          </p:txBody>
        </p:sp>
      </p:grpSp>
      <p:grpSp>
        <p:nvGrpSpPr>
          <p:cNvPr id="384" name="Google Shape;384;p28"/>
          <p:cNvGrpSpPr/>
          <p:nvPr/>
        </p:nvGrpSpPr>
        <p:grpSpPr>
          <a:xfrm>
            <a:off x="6084171" y="2777450"/>
            <a:ext cx="2539659" cy="1276786"/>
            <a:chOff x="803643" y="2776447"/>
            <a:chExt cx="2059800" cy="1276786"/>
          </a:xfrm>
        </p:grpSpPr>
        <p:sp>
          <p:nvSpPr>
            <p:cNvPr id="385" name="Google Shape;385;p28"/>
            <p:cNvSpPr txBox="1"/>
            <p:nvPr/>
          </p:nvSpPr>
          <p:spPr>
            <a:xfrm>
              <a:off x="803643" y="2945278"/>
              <a:ext cx="205980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rgbClr val="3F3F3F"/>
                  </a:solidFill>
                  <a:latin typeface="Arial"/>
                  <a:ea typeface="Arial"/>
                  <a:cs typeface="Arial"/>
                  <a:sym typeface="Arial"/>
                </a:rPr>
                <a:t>Tener una mentalidad de crecimiento significa creer que el aprendizaje es un proceso permanente, que el éxito no se limita a nuestra vida académica y que siempre podemos aprender algo nuevo.</a:t>
              </a:r>
              <a:r>
                <a:rPr lang="en-US" sz="1100">
                  <a:solidFill>
                    <a:srgbClr val="3F3F3F"/>
                  </a:solidFill>
                  <a:latin typeface="Arial"/>
                  <a:ea typeface="Arial"/>
                  <a:cs typeface="Arial"/>
                  <a:sym typeface="Arial"/>
                </a:rPr>
                <a:t> </a:t>
              </a:r>
              <a:endParaRPr sz="1100">
                <a:solidFill>
                  <a:srgbClr val="3F3F3F"/>
                </a:solidFill>
                <a:latin typeface="Arial"/>
                <a:ea typeface="Arial"/>
                <a:cs typeface="Arial"/>
                <a:sym typeface="Arial"/>
              </a:endParaRPr>
            </a:p>
          </p:txBody>
        </p:sp>
        <p:sp>
          <p:nvSpPr>
            <p:cNvPr id="386" name="Google Shape;386;p28"/>
            <p:cNvSpPr txBox="1"/>
            <p:nvPr/>
          </p:nvSpPr>
          <p:spPr>
            <a:xfrm>
              <a:off x="803643" y="2776447"/>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3F3F3F"/>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9"/>
          <p:cNvSpPr txBox="1">
            <a:spLocks noGrp="1"/>
          </p:cNvSpPr>
          <p:nvPr>
            <p:ph type="body" idx="1"/>
          </p:nvPr>
        </p:nvSpPr>
        <p:spPr>
          <a:xfrm>
            <a:off x="-148" y="3003798"/>
            <a:ext cx="9144000"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r>
              <a:rPr lang="en-US" sz="3600"/>
              <a:t>¡Gracias!</a:t>
            </a:r>
            <a:endParaRPr sz="3600"/>
          </a:p>
        </p:txBody>
      </p:sp>
      <p:sp>
        <p:nvSpPr>
          <p:cNvPr id="392" name="Google Shape;392;p29"/>
          <p:cNvSpPr txBox="1">
            <a:spLocks noGrp="1"/>
          </p:cNvSpPr>
          <p:nvPr>
            <p:ph type="body" idx="2"/>
          </p:nvPr>
        </p:nvSpPr>
        <p:spPr>
          <a:xfrm>
            <a:off x="-148" y="3867894"/>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¡Continúa tu formación en </a:t>
            </a:r>
            <a:r>
              <a:rPr lang="en-US" sz="1800" u="sng">
                <a:solidFill>
                  <a:schemeClr val="hlink"/>
                </a:solidFill>
                <a:hlinkClick r:id="rId3"/>
              </a:rPr>
              <a:t>www.projectspecial.eu</a:t>
            </a:r>
            <a:r>
              <a:rPr lang="en-US" sz="1800"/>
              <a:t>!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p:nvPr/>
        </p:nvSpPr>
        <p:spPr>
          <a:xfrm>
            <a:off x="215516" y="231278"/>
            <a:ext cx="8712968" cy="4788744"/>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10"/>
          <p:cNvSpPr/>
          <p:nvPr/>
        </p:nvSpPr>
        <p:spPr>
          <a:xfrm>
            <a:off x="6651775" y="0"/>
            <a:ext cx="2016224"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10"/>
          <p:cNvSpPr txBox="1"/>
          <p:nvPr/>
        </p:nvSpPr>
        <p:spPr>
          <a:xfrm>
            <a:off x="6547868" y="771302"/>
            <a:ext cx="2016224" cy="144040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n-US" sz="2000" b="1">
                <a:solidFill>
                  <a:schemeClr val="lt1"/>
                </a:solidFill>
              </a:rPr>
              <a:t>Qué es una mentalidad de crecimiento</a:t>
            </a:r>
            <a:endParaRPr>
              <a:solidFill>
                <a:schemeClr val="lt1"/>
              </a:solidFill>
              <a:latin typeface="Arial"/>
              <a:ea typeface="Arial"/>
              <a:cs typeface="Arial"/>
              <a:sym typeface="Arial"/>
            </a:endParaRPr>
          </a:p>
        </p:txBody>
      </p:sp>
      <p:grpSp>
        <p:nvGrpSpPr>
          <p:cNvPr id="150" name="Google Shape;150;p10"/>
          <p:cNvGrpSpPr/>
          <p:nvPr/>
        </p:nvGrpSpPr>
        <p:grpSpPr>
          <a:xfrm>
            <a:off x="292396" y="350207"/>
            <a:ext cx="6359379" cy="4626867"/>
            <a:chOff x="3687665" y="895789"/>
            <a:chExt cx="2252400" cy="4626867"/>
          </a:xfrm>
        </p:grpSpPr>
        <p:sp>
          <p:nvSpPr>
            <p:cNvPr id="151" name="Google Shape;151;p10"/>
            <p:cNvSpPr txBox="1"/>
            <p:nvPr/>
          </p:nvSpPr>
          <p:spPr>
            <a:xfrm>
              <a:off x="3687665" y="895789"/>
              <a:ext cx="2252400" cy="462686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s-ES" sz="1200">
                  <a:solidFill>
                    <a:schemeClr val="dk1"/>
                  </a:solidFill>
                  <a:latin typeface="+mj-lt"/>
                </a:rPr>
                <a:t>Una mentalidad es la serie de creencias que las personas tienen sobre sí mismas, su autopercepción. Una mentalidad de crecimiento es la creencia de que puedes desarrollar tus habilidades y talentos a través del trabajo duro, las estrategias correctas y la orientación de los demás</a:t>
              </a:r>
              <a:r>
                <a:rPr lang="en-US" sz="1200" b="1">
                  <a:solidFill>
                    <a:schemeClr val="dk1"/>
                  </a:solidFill>
                  <a:latin typeface="+mj-lt"/>
                </a:rPr>
                <a:t>. </a:t>
              </a:r>
              <a:endParaRPr sz="1200" b="1">
                <a:solidFill>
                  <a:schemeClr val="dk1"/>
                </a:solidFill>
                <a:latin typeface="+mj-lt"/>
              </a:endParaRPr>
            </a:p>
            <a:p>
              <a:pPr marL="0" lvl="0" indent="0" algn="l" rtl="0">
                <a:spcBef>
                  <a:spcPts val="2250"/>
                </a:spcBef>
                <a:spcAft>
                  <a:spcPts val="0"/>
                </a:spcAft>
                <a:buClr>
                  <a:schemeClr val="dk1"/>
                </a:buClr>
                <a:buSzPts val="1100"/>
                <a:buFont typeface="Arial"/>
                <a:buNone/>
              </a:pPr>
              <a:r>
                <a:rPr lang="es-ES" sz="1200">
                  <a:effectLst/>
                  <a:latin typeface="+mj-lt"/>
                  <a:ea typeface="Calibri" panose="020F0502020204030204" pitchFamily="34" charset="0"/>
                </a:rPr>
                <a:t>El término mentalidad de crecimiento fue acuñado por la psicóloga estadounidense, la profesora Carol Dweck, en su libro de 2006 </a:t>
              </a:r>
              <a:r>
                <a:rPr lang="es-ES" sz="1200" i="1">
                  <a:effectLst/>
                  <a:latin typeface="+mj-lt"/>
                  <a:ea typeface="Calibri" panose="020F0502020204030204" pitchFamily="34" charset="0"/>
                </a:rPr>
                <a:t>Mindset: La Nueva Psicología del Éxito</a:t>
              </a:r>
              <a:r>
                <a:rPr lang="es-ES" sz="1200">
                  <a:effectLst/>
                  <a:latin typeface="+mj-lt"/>
                  <a:ea typeface="Calibri" panose="020F0502020204030204" pitchFamily="34" charset="0"/>
                </a:rPr>
                <a:t>. Su trabajo exploró cómo la creencia subyacente de un individuo sobre su inteligencia y capacidad de aprender podría afectar su rendimiento</a:t>
              </a:r>
              <a:r>
                <a:rPr lang="en-US" sz="1200">
                  <a:solidFill>
                    <a:schemeClr val="dk1"/>
                  </a:solidFill>
                  <a:latin typeface="+mj-lt"/>
                </a:rPr>
                <a:t>. </a:t>
              </a:r>
              <a:endParaRPr sz="1200">
                <a:solidFill>
                  <a:schemeClr val="dk1"/>
                </a:solidFill>
                <a:latin typeface="+mj-lt"/>
              </a:endParaRPr>
            </a:p>
            <a:p>
              <a:pPr marL="0" lvl="0" indent="0" algn="l" rtl="0">
                <a:spcBef>
                  <a:spcPts val="2250"/>
                </a:spcBef>
                <a:spcAft>
                  <a:spcPts val="0"/>
                </a:spcAft>
                <a:buSzPts val="1100"/>
                <a:buNone/>
              </a:pPr>
              <a:r>
                <a:rPr lang="es-ES" sz="1200">
                  <a:effectLst/>
                  <a:latin typeface="+mj-lt"/>
                  <a:ea typeface="Calibri" panose="020F0502020204030204" pitchFamily="34" charset="0"/>
                </a:rPr>
                <a:t>Sus estudios muestran que aquellos que creen que pueden desarrollar sus talentos tienden a lograr más que aquellos que sienten que sus habilidades son innatas y fijas. Aquellos con una mentalidad de crecimiento ven oportunidades en lugar de obstáculos, eligiendo desafiarse a sí mismos para aprender más en lugar de quedarse en su zona de confort</a:t>
              </a:r>
              <a:r>
                <a:rPr lang="en-US" sz="1200">
                  <a:solidFill>
                    <a:schemeClr val="dk1"/>
                  </a:solidFill>
                  <a:latin typeface="+mj-lt"/>
                </a:rPr>
                <a:t>. </a:t>
              </a:r>
              <a:endParaRPr sz="1200">
                <a:solidFill>
                  <a:schemeClr val="dk1"/>
                </a:solidFill>
                <a:latin typeface="+mj-lt"/>
              </a:endParaRPr>
            </a:p>
            <a:p>
              <a:pPr marL="0" lvl="0" indent="0" algn="l" rtl="0">
                <a:spcBef>
                  <a:spcPts val="2250"/>
                </a:spcBef>
                <a:spcAft>
                  <a:spcPts val="0"/>
                </a:spcAft>
                <a:buClr>
                  <a:schemeClr val="dk1"/>
                </a:buClr>
                <a:buSzPts val="1100"/>
                <a:buFont typeface="Arial"/>
                <a:buNone/>
              </a:pPr>
              <a:r>
                <a:rPr lang="es-ES" sz="1200">
                  <a:effectLst/>
                  <a:latin typeface="+mj-lt"/>
                  <a:ea typeface="Calibri" panose="020F0502020204030204" pitchFamily="34" charset="0"/>
                </a:rPr>
                <a:t>Como lo explica la profesora Dweck</a:t>
              </a:r>
              <a:r>
                <a:rPr lang="en-US" sz="1200">
                  <a:solidFill>
                    <a:schemeClr val="dk1"/>
                  </a:solidFill>
                  <a:latin typeface="+mj-lt"/>
                </a:rPr>
                <a:t>:  </a:t>
              </a:r>
              <a:r>
                <a:rPr lang="en-US" sz="1200" b="1">
                  <a:solidFill>
                    <a:schemeClr val="dk1"/>
                  </a:solidFill>
                  <a:latin typeface="+mj-lt"/>
                  <a:ea typeface="Times New Roman"/>
                  <a:cs typeface="Times New Roman"/>
                  <a:sym typeface="Times New Roman"/>
                </a:rPr>
                <a:t>“</a:t>
              </a:r>
              <a:r>
                <a:rPr lang="es-ES" sz="1200" b="1" i="1">
                  <a:effectLst/>
                  <a:latin typeface="+mj-lt"/>
                  <a:ea typeface="Arial" panose="020B0604020202020204" pitchFamily="34" charset="0"/>
                </a:rPr>
                <a:t>Esta mentalidad de crecimiento se basa en la creencia de que tus cualidades básicas son cosas que puedes cultivar a través de tus esfuerzos. Aunque las personas pueden diferir en todos los sentidos -en sus talentos y aptitudes iniciales, intereses o temperamentos- todos pueden cambiar y crecer a través de la aplicación y la experiencia</a:t>
              </a:r>
              <a:r>
                <a:rPr lang="en-US" sz="1200" b="1" i="1">
                  <a:solidFill>
                    <a:schemeClr val="dk1"/>
                  </a:solidFill>
                  <a:latin typeface="+mj-lt"/>
                </a:rPr>
                <a:t>”.</a:t>
              </a:r>
              <a:endParaRPr sz="1200" b="1" i="1">
                <a:solidFill>
                  <a:schemeClr val="dk1"/>
                </a:solidFill>
                <a:latin typeface="+mj-lt"/>
              </a:endParaRPr>
            </a:p>
            <a:p>
              <a:pPr marL="0" marR="0" lvl="0" indent="0" algn="l" rtl="0">
                <a:spcBef>
                  <a:spcPts val="2250"/>
                </a:spcBef>
                <a:spcAft>
                  <a:spcPts val="0"/>
                </a:spcAft>
                <a:buNone/>
              </a:pPr>
              <a:endParaRPr/>
            </a:p>
          </p:txBody>
        </p:sp>
        <p:sp>
          <p:nvSpPr>
            <p:cNvPr id="152" name="Google Shape;152;p10"/>
            <p:cNvSpPr txBox="1"/>
            <p:nvPr/>
          </p:nvSpPr>
          <p:spPr>
            <a:xfrm rot="10800000" flipH="1">
              <a:off x="3687665" y="895792"/>
              <a:ext cx="2252400" cy="307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400"/>
                </a:spcAft>
                <a:buClr>
                  <a:schemeClr val="dk1"/>
                </a:buClr>
                <a:buSzPts val="1100"/>
                <a:buFont typeface="Arial"/>
                <a:buNone/>
              </a:pPr>
              <a:endParaRPr sz="1400" b="1">
                <a:solidFill>
                  <a:srgbClr val="3F3F3F"/>
                </a:solidFill>
                <a:latin typeface="Arial"/>
                <a:ea typeface="Arial"/>
                <a:cs typeface="Arial"/>
                <a:sym typeface="Arial"/>
              </a:endParaRPr>
            </a:p>
          </p:txBody>
        </p:sp>
      </p:grpSp>
      <p:pic>
        <p:nvPicPr>
          <p:cNvPr id="153" name="Google Shape;153;p10" descr="Growth mindset is a buzzword in parenting &amp; education circles these days. Use this huge collection of free growth mindset resources to explore how this idea relates to your kids and your life. Free growth mindset printable book, sketchbook prompts, pretty quotes, and lunchbox notes all bring the growth mindset hom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79176" y="2280900"/>
            <a:ext cx="1369650" cy="205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p:nvPr/>
        </p:nvSpPr>
        <p:spPr>
          <a:xfrm>
            <a:off x="215516" y="231278"/>
            <a:ext cx="8712968" cy="4788744"/>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11"/>
          <p:cNvSpPr/>
          <p:nvPr/>
        </p:nvSpPr>
        <p:spPr>
          <a:xfrm>
            <a:off x="6651775" y="0"/>
            <a:ext cx="2016224"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11"/>
          <p:cNvSpPr txBox="1"/>
          <p:nvPr/>
        </p:nvSpPr>
        <p:spPr>
          <a:xfrm>
            <a:off x="6763900" y="691624"/>
            <a:ext cx="1800300" cy="1520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n-US" sz="1800" b="1">
                <a:solidFill>
                  <a:schemeClr val="lt1"/>
                </a:solidFill>
              </a:rPr>
              <a:t>Mentalidad de crecimiento vs mentalidad fija</a:t>
            </a:r>
            <a:endParaRPr sz="1200">
              <a:solidFill>
                <a:schemeClr val="lt1"/>
              </a:solidFill>
              <a:latin typeface="Arial"/>
              <a:ea typeface="Arial"/>
              <a:cs typeface="Arial"/>
              <a:sym typeface="Arial"/>
            </a:endParaRPr>
          </a:p>
        </p:txBody>
      </p:sp>
      <p:grpSp>
        <p:nvGrpSpPr>
          <p:cNvPr id="161" name="Google Shape;161;p11"/>
          <p:cNvGrpSpPr/>
          <p:nvPr/>
        </p:nvGrpSpPr>
        <p:grpSpPr>
          <a:xfrm>
            <a:off x="620196" y="534369"/>
            <a:ext cx="2736193" cy="4074762"/>
            <a:chOff x="3687664" y="1203595"/>
            <a:chExt cx="2252400" cy="4074762"/>
          </a:xfrm>
        </p:grpSpPr>
        <p:sp>
          <p:nvSpPr>
            <p:cNvPr id="162" name="Google Shape;162;p11"/>
            <p:cNvSpPr txBox="1"/>
            <p:nvPr/>
          </p:nvSpPr>
          <p:spPr>
            <a:xfrm>
              <a:off x="3687664" y="1387589"/>
              <a:ext cx="2252400" cy="389076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ES" sz="1200">
                  <a:effectLst/>
                  <a:latin typeface="+mj-lt"/>
                  <a:ea typeface="Calibri" panose="020F0502020204030204" pitchFamily="34" charset="0"/>
                </a:rPr>
                <a:t>Lo contrario de una mentalidad de crecimiento es una mentalidad fija. Mientras que el primero se centra en la superación personal y el desarrollo a lo largo del tiempo, una mentalidad fija es esencialmente la creencia de que las habilidades son innatas y fijas desde el nacimiento</a:t>
              </a:r>
              <a:r>
                <a:rPr lang="en-US" sz="1200" b="1">
                  <a:solidFill>
                    <a:schemeClr val="dk1"/>
                  </a:solidFill>
                  <a:highlight>
                    <a:srgbClr val="FFFFFF"/>
                  </a:highlight>
                  <a:latin typeface="+mj-lt"/>
                </a:rPr>
                <a:t>.</a:t>
              </a:r>
              <a:r>
                <a:rPr lang="en-US" sz="1200">
                  <a:solidFill>
                    <a:schemeClr val="dk1"/>
                  </a:solidFill>
                  <a:highlight>
                    <a:srgbClr val="FFFFFF"/>
                  </a:highlight>
                  <a:latin typeface="+mj-lt"/>
                </a:rPr>
                <a:t> </a:t>
              </a:r>
              <a:endParaRPr sz="1200">
                <a:solidFill>
                  <a:schemeClr val="dk1"/>
                </a:solidFill>
                <a:highlight>
                  <a:srgbClr val="FFFFFF"/>
                </a:highlight>
                <a:latin typeface="+mj-lt"/>
              </a:endParaRPr>
            </a:p>
            <a:p>
              <a:pPr marL="0" lvl="0" indent="0" algn="l" rtl="0">
                <a:spcBef>
                  <a:spcPts val="1400"/>
                </a:spcBef>
                <a:spcAft>
                  <a:spcPts val="2250"/>
                </a:spcAft>
                <a:buClr>
                  <a:schemeClr val="dk1"/>
                </a:buClr>
                <a:buSzPts val="1100"/>
                <a:buFont typeface="Arial"/>
                <a:buNone/>
              </a:pPr>
              <a:r>
                <a:rPr lang="es-ES" sz="1200">
                  <a:effectLst/>
                  <a:latin typeface="+mj-lt"/>
                  <a:ea typeface="Calibri" panose="020F0502020204030204" pitchFamily="34" charset="0"/>
                </a:rPr>
                <a:t>Aquellos con una mentalidad fija creen que cada persona hereda cualidades como la inteligencia, los talentos y las características de la personalidad. Aquellos que sienten que sus cualidades son únicas de su composición genética generalmente también sienten que estas características se mantienen estables durante toda su vida</a:t>
              </a:r>
              <a:r>
                <a:rPr lang="en-US" sz="1200">
                  <a:solidFill>
                    <a:schemeClr val="dk1"/>
                  </a:solidFill>
                  <a:latin typeface="+mj-lt"/>
                </a:rPr>
                <a:t>.</a:t>
              </a:r>
              <a:endParaRPr sz="1200">
                <a:solidFill>
                  <a:srgbClr val="3F3F3F"/>
                </a:solidFill>
                <a:latin typeface="+mj-lt"/>
              </a:endParaRPr>
            </a:p>
          </p:txBody>
        </p:sp>
        <p:sp>
          <p:nvSpPr>
            <p:cNvPr id="163" name="Google Shape;163;p11"/>
            <p:cNvSpPr txBox="1"/>
            <p:nvPr/>
          </p:nvSpPr>
          <p:spPr>
            <a:xfrm>
              <a:off x="3687664" y="1203595"/>
              <a:ext cx="2252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b="1">
                <a:solidFill>
                  <a:srgbClr val="3F3F3F"/>
                </a:solidFill>
                <a:latin typeface="Arial"/>
                <a:ea typeface="Arial"/>
                <a:cs typeface="Arial"/>
                <a:sym typeface="Arial"/>
              </a:endParaRPr>
            </a:p>
          </p:txBody>
        </p:sp>
      </p:grpSp>
      <p:sp>
        <p:nvSpPr>
          <p:cNvPr id="164" name="Google Shape;164;p11"/>
          <p:cNvSpPr txBox="1"/>
          <p:nvPr/>
        </p:nvSpPr>
        <p:spPr>
          <a:xfrm>
            <a:off x="3635932" y="1056898"/>
            <a:ext cx="2736300" cy="260323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2250"/>
              </a:spcAft>
              <a:buClr>
                <a:schemeClr val="dk1"/>
              </a:buClr>
              <a:buSzPts val="1100"/>
              <a:buFont typeface="Arial"/>
              <a:buNone/>
            </a:pPr>
            <a:r>
              <a:rPr lang="es-ES" sz="1200">
                <a:effectLst/>
                <a:latin typeface="+mj-lt"/>
                <a:ea typeface="Calibri" panose="020F0502020204030204" pitchFamily="34" charset="0"/>
              </a:rPr>
              <a:t>Según la investigación original de la Dra. Dweck, aquellos con una mentalidad fija son más propensos a buscar oportunidades para demostrar fortalezas en lugar de aquellas que podrían exponer debilidades. Ella continúa diciendo que tal enfoque de la vida puede ser contraproducente. Aunque asumen menos riesgos, las personas con una mentalidad fija pueden perder oportunidades de aprender y crecer</a:t>
            </a:r>
            <a:r>
              <a:rPr lang="en-US" sz="1200">
                <a:solidFill>
                  <a:schemeClr val="dk1"/>
                </a:solidFill>
                <a:latin typeface="+mj-lt"/>
              </a:rPr>
              <a:t>. </a:t>
            </a:r>
            <a:endParaRPr sz="1200">
              <a:latin typeface="+mj-lt"/>
            </a:endParaRPr>
          </a:p>
        </p:txBody>
      </p:sp>
      <p:pic>
        <p:nvPicPr>
          <p:cNvPr id="165" name="Google Shape;165;p11" descr="growth mindset poste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60325" y="2601025"/>
            <a:ext cx="1976525" cy="197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0807fe734c_0_10"/>
          <p:cNvSpPr/>
          <p:nvPr/>
        </p:nvSpPr>
        <p:spPr>
          <a:xfrm>
            <a:off x="215516" y="231278"/>
            <a:ext cx="8712900" cy="4788600"/>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g20807fe734c_0_10"/>
          <p:cNvSpPr/>
          <p:nvPr/>
        </p:nvSpPr>
        <p:spPr>
          <a:xfrm>
            <a:off x="6651775" y="0"/>
            <a:ext cx="20163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g20807fe734c_0_10"/>
          <p:cNvSpPr txBox="1"/>
          <p:nvPr/>
        </p:nvSpPr>
        <p:spPr>
          <a:xfrm>
            <a:off x="6547892" y="771302"/>
            <a:ext cx="2016300" cy="1440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n-US" sz="2000" b="1">
                <a:solidFill>
                  <a:schemeClr val="lt1"/>
                </a:solidFill>
              </a:rPr>
              <a:t>Maneras de nutrir una mentalidad de crecimiento</a:t>
            </a:r>
            <a:endParaRPr>
              <a:solidFill>
                <a:schemeClr val="lt1"/>
              </a:solidFill>
              <a:latin typeface="Arial"/>
              <a:ea typeface="Arial"/>
              <a:cs typeface="Arial"/>
              <a:sym typeface="Arial"/>
            </a:endParaRPr>
          </a:p>
        </p:txBody>
      </p:sp>
      <p:grpSp>
        <p:nvGrpSpPr>
          <p:cNvPr id="173" name="Google Shape;173;g20807fe734c_0_10"/>
          <p:cNvGrpSpPr/>
          <p:nvPr/>
        </p:nvGrpSpPr>
        <p:grpSpPr>
          <a:xfrm>
            <a:off x="611650" y="734575"/>
            <a:ext cx="5688436" cy="3231614"/>
            <a:chOff x="3687667" y="1112040"/>
            <a:chExt cx="2252400" cy="1992240"/>
          </a:xfrm>
        </p:grpSpPr>
        <p:sp>
          <p:nvSpPr>
            <p:cNvPr id="174" name="Google Shape;174;g20807fe734c_0_10"/>
            <p:cNvSpPr txBox="1"/>
            <p:nvPr/>
          </p:nvSpPr>
          <p:spPr>
            <a:xfrm>
              <a:off x="3687667" y="1112040"/>
              <a:ext cx="2252400" cy="199224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ES" b="1" i="1">
                  <a:solidFill>
                    <a:schemeClr val="dk1"/>
                  </a:solidFill>
                  <a:highlight>
                    <a:srgbClr val="FFFFFF"/>
                  </a:highlight>
                  <a:latin typeface="+mj-lt"/>
                </a:rPr>
                <a:t>Una cultura de práctica</a:t>
              </a:r>
              <a:endParaRPr b="1" i="1">
                <a:solidFill>
                  <a:schemeClr val="dk1"/>
                </a:solidFill>
                <a:highlight>
                  <a:srgbClr val="FFFFFF"/>
                </a:highlight>
                <a:latin typeface="+mj-lt"/>
              </a:endParaRPr>
            </a:p>
            <a:p>
              <a:pPr marL="0" lvl="0" indent="0" algn="l" rtl="0">
                <a:spcBef>
                  <a:spcPts val="0"/>
                </a:spcBef>
                <a:spcAft>
                  <a:spcPts val="0"/>
                </a:spcAft>
                <a:buNone/>
              </a:pPr>
              <a:endParaRPr sz="1100">
                <a:solidFill>
                  <a:schemeClr val="dk1"/>
                </a:solidFill>
                <a:highlight>
                  <a:srgbClr val="FFFFFF"/>
                </a:highlight>
                <a:latin typeface="+mj-lt"/>
              </a:endParaRPr>
            </a:p>
            <a:p>
              <a:pPr marL="0" lvl="0" indent="0" algn="l" rtl="0">
                <a:spcBef>
                  <a:spcPts val="0"/>
                </a:spcBef>
                <a:spcAft>
                  <a:spcPts val="0"/>
                </a:spcAft>
                <a:buNone/>
              </a:pPr>
              <a:endParaRPr sz="1100">
                <a:solidFill>
                  <a:schemeClr val="dk1"/>
                </a:solidFill>
                <a:highlight>
                  <a:srgbClr val="FFFFFF"/>
                </a:highlight>
                <a:latin typeface="+mj-lt"/>
              </a:endParaRPr>
            </a:p>
            <a:p>
              <a:pPr marL="0" lvl="0" indent="0" algn="l" rtl="0">
                <a:spcBef>
                  <a:spcPts val="0"/>
                </a:spcBef>
                <a:spcAft>
                  <a:spcPts val="0"/>
                </a:spcAft>
                <a:buClr>
                  <a:schemeClr val="dk1"/>
                </a:buClr>
                <a:buSzPts val="1100"/>
                <a:buFont typeface="Arial"/>
                <a:buNone/>
              </a:pPr>
              <a:r>
                <a:rPr lang="es-ES" sz="1200">
                  <a:effectLst/>
                  <a:latin typeface="+mj-lt"/>
                  <a:ea typeface="Calibri" panose="020F0502020204030204" pitchFamily="34" charset="0"/>
                </a:rPr>
                <a:t>Un concepto importante de tener una mentalidad de crecimiento es darse cuenta de que </a:t>
              </a:r>
              <a:r>
                <a:rPr lang="es-ES" sz="1200" b="1">
                  <a:effectLst/>
                  <a:latin typeface="+mj-lt"/>
                  <a:ea typeface="Calibri" panose="020F0502020204030204" pitchFamily="34" charset="0"/>
                </a:rPr>
                <a:t>el aprendizaje es un proceso</a:t>
              </a:r>
              <a:r>
                <a:rPr lang="es-ES" sz="1200">
                  <a:effectLst/>
                  <a:latin typeface="+mj-lt"/>
                  <a:ea typeface="Calibri" panose="020F0502020204030204" pitchFamily="34" charset="0"/>
                </a:rPr>
                <a:t> y cada momento es una oportunidad para practicar y mejorar. El crecimiento ocurre con el tiempo, y aquí es donde es difícil tener una mentalidad de crecimiento. Queremos la perfección, una primera clase, el 100%. Caemos en la trampa de decir: “No soy creativo. No puedo dibujar. No soy bueno en ciencias.” ¡Cuando eso NO es cierto! Simplemente no has practicado lo suficiente</a:t>
              </a:r>
              <a:r>
                <a:rPr lang="en-US" sz="1200">
                  <a:solidFill>
                    <a:schemeClr val="dk1"/>
                  </a:solidFill>
                  <a:highlight>
                    <a:srgbClr val="FFFFFF"/>
                  </a:highlight>
                  <a:latin typeface="+mj-lt"/>
                </a:rPr>
                <a:t>.</a:t>
              </a:r>
            </a:p>
            <a:p>
              <a:pPr marL="0" lvl="0" indent="0" algn="l" rtl="0">
                <a:spcBef>
                  <a:spcPts val="0"/>
                </a:spcBef>
                <a:spcAft>
                  <a:spcPts val="0"/>
                </a:spcAft>
                <a:buClr>
                  <a:schemeClr val="dk1"/>
                </a:buClr>
                <a:buSzPts val="1100"/>
                <a:buFont typeface="Arial"/>
                <a:buNone/>
              </a:pPr>
              <a:endParaRPr sz="1200">
                <a:solidFill>
                  <a:schemeClr val="dk1"/>
                </a:solidFill>
                <a:highlight>
                  <a:srgbClr val="FFFFFF"/>
                </a:highlight>
                <a:latin typeface="+mj-lt"/>
              </a:endParaRPr>
            </a:p>
            <a:p>
              <a:pPr marL="0" lvl="0" indent="0" algn="l" rtl="0">
                <a:spcBef>
                  <a:spcPts val="0"/>
                </a:spcBef>
                <a:spcAft>
                  <a:spcPts val="0"/>
                </a:spcAft>
                <a:buClr>
                  <a:schemeClr val="dk1"/>
                </a:buClr>
                <a:buSzPts val="1100"/>
                <a:buFont typeface="Arial"/>
                <a:buNone/>
              </a:pPr>
              <a:r>
                <a:rPr lang="es-ES" sz="1200">
                  <a:effectLst/>
                  <a:latin typeface="+mj-lt"/>
                  <a:ea typeface="Calibri" panose="020F0502020204030204" pitchFamily="34" charset="0"/>
                </a:rPr>
                <a:t>Inherentes a esta cultura de la práctica son momentos de fracaso seguidos de una decisión de perseverar o darse por vencido. Cuando se trabaja con los ninis </a:t>
              </a:r>
              <a:r>
                <a:rPr lang="es-ES" sz="1200" i="1">
                  <a:effectLst/>
                  <a:latin typeface="+mj-lt"/>
                  <a:ea typeface="Calibri" panose="020F0502020204030204" pitchFamily="34" charset="0"/>
                </a:rPr>
                <a:t>aquí</a:t>
              </a:r>
              <a:r>
                <a:rPr lang="es-ES" sz="1200">
                  <a:effectLst/>
                  <a:latin typeface="+mj-lt"/>
                  <a:ea typeface="Calibri" panose="020F0502020204030204" pitchFamily="34" charset="0"/>
                </a:rPr>
                <a:t> es donde se produce el desarrollo del carácter. Los jóvenes (¡y los adultos también!) que aprenden a ver el fracaso como un paso más en el proceso de aprendizaje, han logrado una mentalidad de crecimiento. ¡Una vez que comprendes que no hay límite para lo que puedes lograr</a:t>
              </a:r>
              <a:r>
                <a:rPr lang="en-US" sz="1200">
                  <a:solidFill>
                    <a:schemeClr val="dk1"/>
                  </a:solidFill>
                  <a:highlight>
                    <a:srgbClr val="FFFFFF"/>
                  </a:highlight>
                  <a:latin typeface="+mj-lt"/>
                </a:rPr>
                <a:t>!</a:t>
              </a:r>
              <a:endParaRPr sz="1200">
                <a:latin typeface="+mj-lt"/>
              </a:endParaRPr>
            </a:p>
          </p:txBody>
        </p:sp>
        <p:sp>
          <p:nvSpPr>
            <p:cNvPr id="175" name="Google Shape;175;g20807fe734c_0_10"/>
            <p:cNvSpPr txBox="1"/>
            <p:nvPr/>
          </p:nvSpPr>
          <p:spPr>
            <a:xfrm rot="10800000" flipH="1">
              <a:off x="3687667" y="1224267"/>
              <a:ext cx="2252400" cy="189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400"/>
                </a:spcAft>
                <a:buSzPts val="1100"/>
                <a:buNone/>
              </a:pPr>
              <a:endParaRPr sz="1400" b="1">
                <a:solidFill>
                  <a:srgbClr val="3F3F3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0807fe734c_0_36"/>
          <p:cNvSpPr/>
          <p:nvPr/>
        </p:nvSpPr>
        <p:spPr>
          <a:xfrm>
            <a:off x="215516" y="231278"/>
            <a:ext cx="8712900" cy="4788600"/>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g20807fe734c_0_36"/>
          <p:cNvSpPr/>
          <p:nvPr/>
        </p:nvSpPr>
        <p:spPr>
          <a:xfrm>
            <a:off x="6768232" y="0"/>
            <a:ext cx="2016300"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g20807fe734c_0_36"/>
          <p:cNvSpPr txBox="1"/>
          <p:nvPr/>
        </p:nvSpPr>
        <p:spPr>
          <a:xfrm>
            <a:off x="6451747" y="996279"/>
            <a:ext cx="2295331" cy="1440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n-US" sz="2400" b="1">
                <a:solidFill>
                  <a:schemeClr val="lt1"/>
                </a:solidFill>
              </a:rPr>
              <a:t>Cambio </a:t>
            </a:r>
          </a:p>
          <a:p>
            <a:pPr marL="0" marR="0" lvl="0" indent="0" algn="r" rtl="0">
              <a:spcBef>
                <a:spcPts val="0"/>
              </a:spcBef>
              <a:spcAft>
                <a:spcPts val="0"/>
              </a:spcAft>
              <a:buClr>
                <a:schemeClr val="lt1"/>
              </a:buClr>
              <a:buSzPts val="2800"/>
              <a:buFont typeface="Arial"/>
              <a:buNone/>
            </a:pPr>
            <a:r>
              <a:rPr lang="en-US" sz="2400" b="1">
                <a:solidFill>
                  <a:schemeClr val="lt1"/>
                </a:solidFill>
              </a:rPr>
              <a:t>en el vocabulario</a:t>
            </a:r>
            <a:endParaRPr>
              <a:solidFill>
                <a:schemeClr val="lt1"/>
              </a:solidFill>
              <a:latin typeface="Arial"/>
              <a:ea typeface="Arial"/>
              <a:cs typeface="Arial"/>
              <a:sym typeface="Arial"/>
            </a:endParaRPr>
          </a:p>
        </p:txBody>
      </p:sp>
      <p:grpSp>
        <p:nvGrpSpPr>
          <p:cNvPr id="183" name="Google Shape;183;g20807fe734c_0_36"/>
          <p:cNvGrpSpPr/>
          <p:nvPr/>
        </p:nvGrpSpPr>
        <p:grpSpPr>
          <a:xfrm>
            <a:off x="510009" y="415197"/>
            <a:ext cx="3187931" cy="4802341"/>
            <a:chOff x="3687664" y="1203595"/>
            <a:chExt cx="2252400" cy="4802341"/>
          </a:xfrm>
        </p:grpSpPr>
        <p:sp>
          <p:nvSpPr>
            <p:cNvPr id="184" name="Google Shape;184;g20807fe734c_0_36"/>
            <p:cNvSpPr txBox="1"/>
            <p:nvPr/>
          </p:nvSpPr>
          <p:spPr>
            <a:xfrm>
              <a:off x="3687664" y="1568864"/>
              <a:ext cx="2252400" cy="443707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s-ES" sz="1200">
                  <a:effectLst/>
                  <a:latin typeface="+mj-lt"/>
                  <a:ea typeface="Calibri" panose="020F0502020204030204" pitchFamily="34" charset="0"/>
                </a:rPr>
                <a:t>Cultivar una mentalidad de crecimiento requiere un cambio en el vocabulario para enfocarse en el proceso de crecimiento y mejora. Incluso las respuestas a los momentos de éxito pueden cambiarse</a:t>
              </a:r>
              <a:r>
                <a:rPr lang="en-US" sz="1200">
                  <a:solidFill>
                    <a:schemeClr val="dk1"/>
                  </a:solidFill>
                  <a:latin typeface="+mj-lt"/>
                </a:rPr>
                <a:t>.</a:t>
              </a:r>
              <a:endParaRPr sz="1200">
                <a:solidFill>
                  <a:schemeClr val="dk1"/>
                </a:solidFill>
                <a:latin typeface="+mj-lt"/>
              </a:endParaRPr>
            </a:p>
            <a:p>
              <a:pPr marL="0" lvl="0" indent="0" algn="l" rtl="0">
                <a:spcBef>
                  <a:spcPts val="1125"/>
                </a:spcBef>
                <a:spcAft>
                  <a:spcPts val="1125"/>
                </a:spcAft>
                <a:buSzPts val="1100"/>
                <a:buNone/>
              </a:pPr>
              <a:r>
                <a:rPr lang="es-ES" sz="1200">
                  <a:effectLst/>
                  <a:latin typeface="+mj-lt"/>
                  <a:ea typeface="Calibri" panose="020F0502020204030204" pitchFamily="34" charset="0"/>
                </a:rPr>
                <a:t>Considera un momento en el que veas a un niño pequeño construyendo algo con bloques de Lego.</a:t>
              </a:r>
              <a:br>
                <a:rPr lang="en-US" sz="1200">
                  <a:solidFill>
                    <a:schemeClr val="dk1"/>
                  </a:solidFill>
                  <a:latin typeface="+mj-lt"/>
                </a:rPr>
              </a:br>
              <a:br>
                <a:rPr lang="en-US" sz="1200">
                  <a:solidFill>
                    <a:schemeClr val="dk1"/>
                  </a:solidFill>
                  <a:latin typeface="+mj-lt"/>
                </a:rPr>
              </a:br>
              <a:r>
                <a:rPr lang="es-ES" sz="1200">
                  <a:effectLst/>
                  <a:latin typeface="+mj-lt"/>
                  <a:ea typeface="Calibri" panose="020F0502020204030204" pitchFamily="34" charset="0"/>
                </a:rPr>
                <a:t>Cuando el niño completa la tarea, podrías decir: “¡Gran trabajo, lo has conseguido! ¡Lo has hecho bien! Sin embargo, para nutrir una mentalidad de crecimiento, dirías: «¡Guau! Has intentado construir esta casa cuatro veces. Me he dado cuenta de que no te das por vencido. ¡Has seguido trabajando hasta conseguirlo!  ¡Bien hecho!».</a:t>
              </a:r>
              <a:endParaRPr sz="1200">
                <a:solidFill>
                  <a:schemeClr val="dk1"/>
                </a:solidFill>
                <a:highlight>
                  <a:srgbClr val="FFFFFF"/>
                </a:highlight>
                <a:latin typeface="+mj-lt"/>
              </a:endParaRPr>
            </a:p>
          </p:txBody>
        </p:sp>
        <p:sp>
          <p:nvSpPr>
            <p:cNvPr id="185" name="Google Shape;185;g20807fe734c_0_36"/>
            <p:cNvSpPr txBox="1"/>
            <p:nvPr/>
          </p:nvSpPr>
          <p:spPr>
            <a:xfrm>
              <a:off x="3687664" y="1203595"/>
              <a:ext cx="2252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b="1">
                <a:solidFill>
                  <a:srgbClr val="3F3F3F"/>
                </a:solidFill>
                <a:latin typeface="Arial"/>
                <a:ea typeface="Arial"/>
                <a:cs typeface="Arial"/>
                <a:sym typeface="Arial"/>
              </a:endParaRPr>
            </a:p>
          </p:txBody>
        </p:sp>
      </p:grpSp>
      <p:sp>
        <p:nvSpPr>
          <p:cNvPr id="186" name="Google Shape;186;g20807fe734c_0_36"/>
          <p:cNvSpPr txBox="1"/>
          <p:nvPr/>
        </p:nvSpPr>
        <p:spPr>
          <a:xfrm>
            <a:off x="3763679" y="996279"/>
            <a:ext cx="2736300" cy="217106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ES" sz="1200">
                <a:effectLst/>
                <a:highlight>
                  <a:srgbClr val="FFFFFF"/>
                </a:highlight>
                <a:latin typeface="+mj-lt"/>
                <a:ea typeface="Arial" panose="020B0604020202020204" pitchFamily="34" charset="0"/>
              </a:rPr>
              <a:t>Otro ejemplo: Un joven se enfrenta a un problema de matemáticas (inserte cualquier tarea o habilidad específica para la persona) que completa con éxito. En lugar de únicamente elogiar su logro, llama la atención sobre el proceso. «¡Gran trabajo! ¡Veo que la práctica que pones en realidad está dando sus frutos! Me pregunto qué pasará si sigues practicando».</a:t>
            </a:r>
            <a:endParaRPr lang="en-GB" sz="1200">
              <a:effectLst/>
              <a:highlight>
                <a:srgbClr val="FFFFFF"/>
              </a:highlight>
              <a:latin typeface="+mj-lt"/>
              <a:ea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0807fe734c_0_26"/>
          <p:cNvSpPr/>
          <p:nvPr/>
        </p:nvSpPr>
        <p:spPr>
          <a:xfrm>
            <a:off x="215516" y="231278"/>
            <a:ext cx="8712900" cy="4788600"/>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g20807fe734c_0_26"/>
          <p:cNvSpPr/>
          <p:nvPr/>
        </p:nvSpPr>
        <p:spPr>
          <a:xfrm>
            <a:off x="6651775" y="0"/>
            <a:ext cx="2016300"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g20807fe734c_0_26"/>
          <p:cNvSpPr txBox="1"/>
          <p:nvPr/>
        </p:nvSpPr>
        <p:spPr>
          <a:xfrm>
            <a:off x="6660353" y="771299"/>
            <a:ext cx="1903847" cy="2428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n-US" sz="2000" b="1">
                <a:solidFill>
                  <a:schemeClr val="lt1"/>
                </a:solidFill>
              </a:rPr>
              <a:t>Diez maneras de desarrollar una mentalidad </a:t>
            </a:r>
          </a:p>
          <a:p>
            <a:pPr marL="0" marR="0" lvl="0" indent="0" algn="r" rtl="0">
              <a:spcBef>
                <a:spcPts val="0"/>
              </a:spcBef>
              <a:spcAft>
                <a:spcPts val="0"/>
              </a:spcAft>
              <a:buClr>
                <a:schemeClr val="lt1"/>
              </a:buClr>
              <a:buSzPts val="2800"/>
              <a:buFont typeface="Arial"/>
              <a:buNone/>
            </a:pPr>
            <a:r>
              <a:rPr lang="en-US" sz="2000" b="1">
                <a:solidFill>
                  <a:schemeClr val="lt1"/>
                </a:solidFill>
              </a:rPr>
              <a:t>de crecimiento</a:t>
            </a:r>
            <a:endParaRPr>
              <a:solidFill>
                <a:schemeClr val="lt1"/>
              </a:solidFill>
              <a:latin typeface="Arial"/>
              <a:ea typeface="Arial"/>
              <a:cs typeface="Arial"/>
              <a:sym typeface="Arial"/>
            </a:endParaRPr>
          </a:p>
        </p:txBody>
      </p:sp>
      <p:grpSp>
        <p:nvGrpSpPr>
          <p:cNvPr id="194" name="Google Shape;194;g20807fe734c_0_26"/>
          <p:cNvGrpSpPr/>
          <p:nvPr/>
        </p:nvGrpSpPr>
        <p:grpSpPr>
          <a:xfrm>
            <a:off x="611596" y="691631"/>
            <a:ext cx="2736219" cy="3336809"/>
            <a:chOff x="3687661" y="1203595"/>
            <a:chExt cx="2252403" cy="3336809"/>
          </a:xfrm>
        </p:grpSpPr>
        <p:sp>
          <p:nvSpPr>
            <p:cNvPr id="195" name="Google Shape;195;g20807fe734c_0_26"/>
            <p:cNvSpPr txBox="1"/>
            <p:nvPr/>
          </p:nvSpPr>
          <p:spPr>
            <a:xfrm>
              <a:off x="3687661" y="1568862"/>
              <a:ext cx="2252400" cy="2971542"/>
            </a:xfrm>
            <a:prstGeom prst="rect">
              <a:avLst/>
            </a:prstGeom>
            <a:noFill/>
            <a:ln>
              <a:noFill/>
            </a:ln>
          </p:spPr>
          <p:txBody>
            <a:bodyPr spcFirstLastPara="1" wrap="square" lIns="91425" tIns="45700" rIns="91425" bIns="45700" anchor="t" anchorCtr="0">
              <a:spAutoFit/>
            </a:bodyPr>
            <a:lstStyle/>
            <a:p>
              <a:pPr marL="457200" lvl="0" indent="-317500" algn="l" rtl="0">
                <a:lnSpc>
                  <a:spcPct val="115000"/>
                </a:lnSpc>
                <a:spcBef>
                  <a:spcPts val="1200"/>
                </a:spcBef>
                <a:spcAft>
                  <a:spcPts val="0"/>
                </a:spcAft>
                <a:buClr>
                  <a:srgbClr val="423B43"/>
                </a:buClr>
                <a:buSzPts val="1400"/>
                <a:buAutoNum type="arabicPeriod"/>
              </a:pPr>
              <a:r>
                <a:rPr lang="en-US" b="1" i="1">
                  <a:solidFill>
                    <a:srgbClr val="423B43"/>
                  </a:solidFill>
                  <a:highlight>
                    <a:srgbClr val="FFFFFF"/>
                  </a:highlight>
                </a:rPr>
                <a:t>Redirige suavemente los pensamientos negativos hacia pensamientos fortalecedores.</a:t>
              </a:r>
              <a:endParaRPr b="1" i="1">
                <a:solidFill>
                  <a:srgbClr val="423B43"/>
                </a:solidFill>
                <a:highlight>
                  <a:srgbClr val="FFFFFF"/>
                </a:highlight>
              </a:endParaRPr>
            </a:p>
            <a:p>
              <a:pPr marL="457200" lvl="0" indent="-317500" algn="l" rtl="0">
                <a:lnSpc>
                  <a:spcPct val="115000"/>
                </a:lnSpc>
                <a:spcBef>
                  <a:spcPts val="0"/>
                </a:spcBef>
                <a:spcAft>
                  <a:spcPts val="0"/>
                </a:spcAft>
                <a:buClr>
                  <a:srgbClr val="423B43"/>
                </a:buClr>
                <a:buSzPts val="1400"/>
                <a:buAutoNum type="arabicPeriod"/>
              </a:pPr>
              <a:r>
                <a:rPr lang="en-US" b="1" i="1">
                  <a:solidFill>
                    <a:srgbClr val="423B43"/>
                  </a:solidFill>
                  <a:highlight>
                    <a:srgbClr val="FFFFFF"/>
                  </a:highlight>
                </a:rPr>
                <a:t>Reformula los errores en lecciones.</a:t>
              </a:r>
              <a:endParaRPr b="1" i="1">
                <a:solidFill>
                  <a:srgbClr val="423B43"/>
                </a:solidFill>
                <a:highlight>
                  <a:srgbClr val="FFFFFF"/>
                </a:highlight>
              </a:endParaRPr>
            </a:p>
            <a:p>
              <a:pPr marL="457200" lvl="0" indent="-317500" algn="l" rtl="0">
                <a:lnSpc>
                  <a:spcPct val="115000"/>
                </a:lnSpc>
                <a:spcBef>
                  <a:spcPts val="0"/>
                </a:spcBef>
                <a:spcAft>
                  <a:spcPts val="0"/>
                </a:spcAft>
                <a:buClr>
                  <a:srgbClr val="423B43"/>
                </a:buClr>
                <a:buSzPts val="1400"/>
                <a:buAutoNum type="arabicPeriod"/>
              </a:pPr>
              <a:r>
                <a:rPr lang="en-US" b="1" i="1">
                  <a:solidFill>
                    <a:srgbClr val="423B43"/>
                  </a:solidFill>
                  <a:highlight>
                    <a:srgbClr val="FFFFFF"/>
                  </a:highlight>
                </a:rPr>
                <a:t>No es un problema, es una oportunidad.</a:t>
              </a:r>
              <a:endParaRPr b="1" i="1">
                <a:solidFill>
                  <a:srgbClr val="423B43"/>
                </a:solidFill>
                <a:highlight>
                  <a:srgbClr val="FFFFFF"/>
                </a:highlight>
              </a:endParaRPr>
            </a:p>
            <a:p>
              <a:pPr marL="457200" lvl="0" indent="-317500" algn="l" rtl="0">
                <a:lnSpc>
                  <a:spcPct val="115000"/>
                </a:lnSpc>
                <a:spcBef>
                  <a:spcPts val="0"/>
                </a:spcBef>
                <a:spcAft>
                  <a:spcPts val="0"/>
                </a:spcAft>
                <a:buClr>
                  <a:srgbClr val="423B43"/>
                </a:buClr>
                <a:buSzPts val="1400"/>
                <a:buAutoNum type="arabicPeriod"/>
              </a:pPr>
              <a:r>
                <a:rPr lang="en-US" b="1" i="1">
                  <a:solidFill>
                    <a:srgbClr val="423B43"/>
                  </a:solidFill>
                  <a:highlight>
                    <a:srgbClr val="FFFFFF"/>
                  </a:highlight>
                </a:rPr>
                <a:t>Sigue aprendiendo y creciendo.</a:t>
              </a:r>
              <a:endParaRPr b="1" i="1">
                <a:solidFill>
                  <a:srgbClr val="423B43"/>
                </a:solidFill>
                <a:highlight>
                  <a:srgbClr val="FFFFFF"/>
                </a:highlight>
              </a:endParaRPr>
            </a:p>
            <a:p>
              <a:pPr marL="457200" lvl="0" indent="-317500" algn="l" rtl="0">
                <a:lnSpc>
                  <a:spcPct val="115000"/>
                </a:lnSpc>
                <a:spcBef>
                  <a:spcPts val="0"/>
                </a:spcBef>
                <a:spcAft>
                  <a:spcPts val="0"/>
                </a:spcAft>
                <a:buClr>
                  <a:srgbClr val="423B43"/>
                </a:buClr>
                <a:buSzPts val="1400"/>
                <a:buAutoNum type="arabicPeriod"/>
              </a:pPr>
              <a:r>
                <a:rPr lang="en-US" b="1" i="1">
                  <a:solidFill>
                    <a:srgbClr val="423B43"/>
                  </a:solidFill>
                  <a:highlight>
                    <a:srgbClr val="FFFFFF"/>
                  </a:highlight>
                </a:rPr>
                <a:t>Reconoce tus logros.</a:t>
              </a:r>
              <a:endParaRPr b="1" i="1">
                <a:solidFill>
                  <a:schemeClr val="dk1"/>
                </a:solidFill>
                <a:highlight>
                  <a:srgbClr val="FFFFFF"/>
                </a:highlight>
              </a:endParaRPr>
            </a:p>
          </p:txBody>
        </p:sp>
        <p:sp>
          <p:nvSpPr>
            <p:cNvPr id="196" name="Google Shape;196;g20807fe734c_0_26"/>
            <p:cNvSpPr txBox="1"/>
            <p:nvPr/>
          </p:nvSpPr>
          <p:spPr>
            <a:xfrm>
              <a:off x="3687664" y="1203595"/>
              <a:ext cx="2252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b="1">
                <a:solidFill>
                  <a:srgbClr val="3F3F3F"/>
                </a:solidFill>
                <a:latin typeface="Arial"/>
                <a:ea typeface="Arial"/>
                <a:cs typeface="Arial"/>
                <a:sym typeface="Arial"/>
              </a:endParaRPr>
            </a:p>
          </p:txBody>
        </p:sp>
      </p:grpSp>
      <p:sp>
        <p:nvSpPr>
          <p:cNvPr id="197" name="Google Shape;197;g20807fe734c_0_26"/>
          <p:cNvSpPr txBox="1"/>
          <p:nvPr/>
        </p:nvSpPr>
        <p:spPr>
          <a:xfrm>
            <a:off x="3517341" y="1226848"/>
            <a:ext cx="2736300" cy="2569894"/>
          </a:xfrm>
          <a:prstGeom prst="rect">
            <a:avLst/>
          </a:prstGeom>
          <a:noFill/>
          <a:ln>
            <a:noFill/>
          </a:ln>
        </p:spPr>
        <p:txBody>
          <a:bodyPr spcFirstLastPara="1" wrap="square" lIns="91425" tIns="45700" rIns="91425" bIns="45700" anchor="t" anchorCtr="0">
            <a:spAutoFit/>
          </a:bodyPr>
          <a:lstStyle/>
          <a:p>
            <a:pPr marL="482600" lvl="0" indent="-342900" algn="l" rtl="0">
              <a:lnSpc>
                <a:spcPct val="115000"/>
              </a:lnSpc>
              <a:spcBef>
                <a:spcPts val="0"/>
              </a:spcBef>
              <a:spcAft>
                <a:spcPts val="0"/>
              </a:spcAft>
              <a:buClr>
                <a:srgbClr val="423B43"/>
              </a:buClr>
              <a:buSzPts val="1400"/>
              <a:buFont typeface="+mj-lt"/>
              <a:buAutoNum type="arabicPeriod" startAt="6"/>
            </a:pPr>
            <a:r>
              <a:rPr lang="en-US" b="1" i="1">
                <a:solidFill>
                  <a:srgbClr val="423B43"/>
                </a:solidFill>
                <a:highlight>
                  <a:srgbClr val="FFFFFF"/>
                </a:highlight>
              </a:rPr>
              <a:t>Sustituye el juicio por la compasión.</a:t>
            </a:r>
            <a:endParaRPr lang="es-ES" b="1" i="1">
              <a:solidFill>
                <a:srgbClr val="423B43"/>
              </a:solidFill>
              <a:highlight>
                <a:srgbClr val="FFFFFF"/>
              </a:highlight>
            </a:endParaRPr>
          </a:p>
          <a:p>
            <a:pPr marL="457200" lvl="0" indent="-317500" algn="l" rtl="0">
              <a:lnSpc>
                <a:spcPct val="115000"/>
              </a:lnSpc>
              <a:spcBef>
                <a:spcPts val="0"/>
              </a:spcBef>
              <a:spcAft>
                <a:spcPts val="0"/>
              </a:spcAft>
              <a:buClr>
                <a:srgbClr val="423B43"/>
              </a:buClr>
              <a:buSzPts val="1400"/>
              <a:buAutoNum type="arabicPeriod" startAt="6"/>
            </a:pPr>
            <a:r>
              <a:rPr lang="es-ES" b="1" i="1">
                <a:solidFill>
                  <a:srgbClr val="423B43"/>
                </a:solidFill>
                <a:highlight>
                  <a:srgbClr val="FFFFFF"/>
                </a:highlight>
              </a:rPr>
              <a:t>Valora más el intento que el resultado.</a:t>
            </a:r>
          </a:p>
          <a:p>
            <a:pPr marL="457200" lvl="0" indent="-317500" algn="l" rtl="0">
              <a:lnSpc>
                <a:spcPct val="115000"/>
              </a:lnSpc>
              <a:spcBef>
                <a:spcPts val="0"/>
              </a:spcBef>
              <a:spcAft>
                <a:spcPts val="0"/>
              </a:spcAft>
              <a:buClr>
                <a:srgbClr val="423B43"/>
              </a:buClr>
              <a:buSzPts val="1400"/>
              <a:buAutoNum type="arabicPeriod" startAt="6"/>
            </a:pPr>
            <a:r>
              <a:rPr lang="en-US" b="1" i="1">
                <a:solidFill>
                  <a:srgbClr val="423B43"/>
                </a:solidFill>
                <a:highlight>
                  <a:srgbClr val="FFFFFF"/>
                </a:highlight>
              </a:rPr>
              <a:t>Da pasos de bebé.</a:t>
            </a:r>
          </a:p>
          <a:p>
            <a:pPr marL="457200" lvl="0" indent="-317500" algn="l" rtl="0">
              <a:lnSpc>
                <a:spcPct val="115000"/>
              </a:lnSpc>
              <a:spcBef>
                <a:spcPts val="0"/>
              </a:spcBef>
              <a:spcAft>
                <a:spcPts val="0"/>
              </a:spcAft>
              <a:buClr>
                <a:srgbClr val="423B43"/>
              </a:buClr>
              <a:buSzPts val="1400"/>
              <a:buAutoNum type="arabicPeriod" startAt="6"/>
            </a:pPr>
            <a:r>
              <a:rPr lang="en-US" b="1" i="1">
                <a:solidFill>
                  <a:srgbClr val="423B43"/>
                </a:solidFill>
                <a:highlight>
                  <a:srgbClr val="FFFFFF"/>
                </a:highlight>
              </a:rPr>
              <a:t>Abandona tu zona de confort.</a:t>
            </a:r>
          </a:p>
          <a:p>
            <a:pPr marL="457200" lvl="0" indent="-317500" algn="l" rtl="0">
              <a:lnSpc>
                <a:spcPct val="115000"/>
              </a:lnSpc>
              <a:spcBef>
                <a:spcPts val="0"/>
              </a:spcBef>
              <a:spcAft>
                <a:spcPts val="0"/>
              </a:spcAft>
              <a:buClr>
                <a:srgbClr val="423B43"/>
              </a:buClr>
              <a:buSzPts val="1400"/>
              <a:buAutoNum type="arabicPeriod" startAt="6"/>
            </a:pPr>
            <a:r>
              <a:rPr lang="en-US" b="1" i="1">
                <a:solidFill>
                  <a:srgbClr val="423B43"/>
                </a:solidFill>
                <a:highlight>
                  <a:srgbClr val="FFFFFF"/>
                </a:highlight>
              </a:rPr>
              <a:t>Ten una actitiud de “no he logrado este objetivo TODAVÍA.</a:t>
            </a:r>
            <a:endParaRPr b="1" i="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0807fe734c_0_51"/>
          <p:cNvSpPr/>
          <p:nvPr/>
        </p:nvSpPr>
        <p:spPr>
          <a:xfrm>
            <a:off x="215516" y="231278"/>
            <a:ext cx="8712900" cy="4788600"/>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g20807fe734c_0_51"/>
          <p:cNvSpPr/>
          <p:nvPr/>
        </p:nvSpPr>
        <p:spPr>
          <a:xfrm>
            <a:off x="6651775" y="0"/>
            <a:ext cx="20163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 name="Google Shape;204;g20807fe734c_0_51"/>
          <p:cNvSpPr txBox="1"/>
          <p:nvPr/>
        </p:nvSpPr>
        <p:spPr>
          <a:xfrm>
            <a:off x="6763900" y="771299"/>
            <a:ext cx="1800300" cy="1996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n-US" sz="2000" b="1">
                <a:solidFill>
                  <a:schemeClr val="lt1"/>
                </a:solidFill>
              </a:rPr>
              <a:t>Por qué los jóvenes necesitan una mentalidad de crecimiento</a:t>
            </a:r>
            <a:endParaRPr>
              <a:solidFill>
                <a:schemeClr val="lt1"/>
              </a:solidFill>
              <a:latin typeface="Arial"/>
              <a:ea typeface="Arial"/>
              <a:cs typeface="Arial"/>
              <a:sym typeface="Arial"/>
            </a:endParaRPr>
          </a:p>
        </p:txBody>
      </p:sp>
      <p:grpSp>
        <p:nvGrpSpPr>
          <p:cNvPr id="205" name="Google Shape;205;g20807fe734c_0_51"/>
          <p:cNvGrpSpPr/>
          <p:nvPr/>
        </p:nvGrpSpPr>
        <p:grpSpPr>
          <a:xfrm>
            <a:off x="386775" y="480675"/>
            <a:ext cx="6099083" cy="4671623"/>
            <a:chOff x="3598626" y="955514"/>
            <a:chExt cx="2415000" cy="2879984"/>
          </a:xfrm>
        </p:grpSpPr>
        <p:sp>
          <p:nvSpPr>
            <p:cNvPr id="206" name="Google Shape;206;g20807fe734c_0_51"/>
            <p:cNvSpPr txBox="1"/>
            <p:nvPr/>
          </p:nvSpPr>
          <p:spPr>
            <a:xfrm>
              <a:off x="3598626" y="955514"/>
              <a:ext cx="2415000" cy="2879984"/>
            </a:xfrm>
            <a:prstGeom prst="rect">
              <a:avLst/>
            </a:prstGeom>
            <a:noFill/>
            <a:ln>
              <a:noFill/>
            </a:ln>
          </p:spPr>
          <p:txBody>
            <a:bodyPr spcFirstLastPara="1" wrap="square" lIns="91425" tIns="45700" rIns="91425" bIns="45700" anchor="t" anchorCtr="0">
              <a:spAutoFit/>
            </a:bodyPr>
            <a:lstStyle/>
            <a:p>
              <a:pPr lvl="0"/>
              <a:r>
                <a:rPr lang="es-ES" sz="1200" b="1">
                  <a:effectLst/>
                  <a:latin typeface="+mj-lt"/>
                  <a:ea typeface="Calibri" panose="020F0502020204030204" pitchFamily="34" charset="0"/>
                </a:rPr>
                <a:t>Justificación y beneficios de tener mentalidades de crecimiento </a:t>
              </a:r>
            </a:p>
            <a:p>
              <a:pPr lvl="0"/>
              <a:r>
                <a:rPr lang="es-ES" sz="1200">
                  <a:effectLst/>
                  <a:highlight>
                    <a:srgbClr val="FFFFFF"/>
                  </a:highlight>
                  <a:latin typeface="+mj-lt"/>
                  <a:ea typeface="Calibri" panose="020F0502020204030204" pitchFamily="34" charset="0"/>
                </a:rPr>
                <a:t>Con una mentalidad de crecimiento, eres más realista al enfocarte en hacer el trabajo duro. Esto significa que las posibilidades de que hagas el trabajo duro son mucho más altas que cuando tienes una mentalidad fija. Eso significa que tendrás más éxito si tienes una mentalidad de crecimiento</a:t>
              </a:r>
              <a:endParaRPr sz="1200">
                <a:solidFill>
                  <a:schemeClr val="dk1"/>
                </a:solidFill>
                <a:highlight>
                  <a:srgbClr val="FFFFFF"/>
                </a:highlight>
                <a:latin typeface="+mj-lt"/>
              </a:endParaRPr>
            </a:p>
            <a:p>
              <a:pPr marL="0" lvl="0" indent="0" algn="l" rtl="0">
                <a:spcBef>
                  <a:spcPts val="0"/>
                </a:spcBef>
                <a:spcAft>
                  <a:spcPts val="0"/>
                </a:spcAft>
                <a:buNone/>
              </a:pPr>
              <a:endParaRPr sz="1200">
                <a:solidFill>
                  <a:schemeClr val="dk1"/>
                </a:solidFill>
                <a:highlight>
                  <a:srgbClr val="FFFFFF"/>
                </a:highlight>
                <a:latin typeface="+mj-lt"/>
              </a:endParaRPr>
            </a:p>
            <a:p>
              <a:pPr marL="0" lvl="0" indent="0" algn="l" rtl="0">
                <a:spcBef>
                  <a:spcPts val="0"/>
                </a:spcBef>
                <a:spcAft>
                  <a:spcPts val="0"/>
                </a:spcAft>
                <a:buNone/>
              </a:pPr>
              <a:r>
                <a:rPr lang="es-ES" sz="1200" b="1">
                  <a:effectLst/>
                  <a:latin typeface="+mj-lt"/>
                  <a:ea typeface="Calibri" panose="020F0502020204030204" pitchFamily="34" charset="0"/>
                </a:rPr>
                <a:t>Un mundo cambiante — Necesidad de un nuevo pensamiento </a:t>
              </a:r>
            </a:p>
            <a:p>
              <a:pPr marL="0" lvl="0" indent="0" algn="l" rtl="0">
                <a:spcBef>
                  <a:spcPts val="0"/>
                </a:spcBef>
                <a:spcAft>
                  <a:spcPts val="0"/>
                </a:spcAft>
                <a:buNone/>
              </a:pPr>
              <a:r>
                <a:rPr lang="es-ES" sz="1200">
                  <a:effectLst/>
                  <a:latin typeface="+mj-lt"/>
                  <a:ea typeface="Calibri" panose="020F0502020204030204" pitchFamily="34" charset="0"/>
                </a:rPr>
                <a:t>Con la tecnología y los modelos de negocio cambiando rápidamente, adoptar una mentalidad de crecimiento es vital para el éxito profesional. Los trabajadores tendrán que aprender continuamente nuevas habilidades para seguir siendo competitivos a medida que las tecnologías de automatización, incluida la inteligencia artificial, se vuelvan más frecuentes</a:t>
              </a:r>
              <a:r>
                <a:rPr lang="en-US" sz="1200">
                  <a:solidFill>
                    <a:schemeClr val="dk1"/>
                  </a:solidFill>
                  <a:highlight>
                    <a:srgbClr val="FCFCFC"/>
                  </a:highlight>
                  <a:latin typeface="+mj-lt"/>
                </a:rPr>
                <a:t>.</a:t>
              </a:r>
              <a:endParaRPr sz="1200">
                <a:solidFill>
                  <a:schemeClr val="dk1"/>
                </a:solidFill>
                <a:highlight>
                  <a:srgbClr val="FCFCFC"/>
                </a:highlight>
                <a:latin typeface="+mj-lt"/>
              </a:endParaRPr>
            </a:p>
            <a:p>
              <a:pPr marL="0" lvl="0" indent="0" algn="l" rtl="0">
                <a:spcBef>
                  <a:spcPts val="0"/>
                </a:spcBef>
                <a:spcAft>
                  <a:spcPts val="0"/>
                </a:spcAft>
                <a:buNone/>
              </a:pPr>
              <a:endParaRPr sz="1200">
                <a:solidFill>
                  <a:schemeClr val="dk1"/>
                </a:solidFill>
                <a:highlight>
                  <a:srgbClr val="FCFCFC"/>
                </a:highlight>
                <a:latin typeface="+mj-lt"/>
              </a:endParaRPr>
            </a:p>
            <a:p>
              <a:pPr>
                <a:lnSpc>
                  <a:spcPct val="107000"/>
                </a:lnSpc>
                <a:spcAft>
                  <a:spcPts val="900"/>
                </a:spcAft>
              </a:pPr>
              <a:r>
                <a:rPr lang="es-ES" sz="1200" b="1">
                  <a:solidFill>
                    <a:srgbClr val="000000"/>
                  </a:solidFill>
                  <a:effectLst/>
                  <a:latin typeface="+mj-lt"/>
                  <a:ea typeface="Arial" panose="020B0604020202020204" pitchFamily="34" charset="0"/>
                </a:rPr>
                <a:t>Competencias empresariales</a:t>
              </a:r>
              <a:br>
                <a:rPr lang="en-GB" sz="1200" b="1">
                  <a:latin typeface="+mj-lt"/>
                  <a:ea typeface="Arial" panose="020B0604020202020204" pitchFamily="34" charset="0"/>
                </a:rPr>
              </a:br>
              <a:r>
                <a:rPr lang="es-ES" sz="1200">
                  <a:solidFill>
                    <a:srgbClr val="000000"/>
                  </a:solidFill>
                  <a:effectLst/>
                  <a:latin typeface="+mj-lt"/>
                  <a:ea typeface="Arial" panose="020B0604020202020204" pitchFamily="34" charset="0"/>
                </a:rPr>
                <a:t>Las competencias empresariales son los conocimientos, habilidades y actitudes que ayudan a una persona a iniciar una empresa. Estas competencias encapsulan la mentalidad y el saber hacer para identificar oportunidades, resolver problemas creativos, tomar la iniciativa, comunicar, reflexionar, adaptarse y actitudes como la curiosidad, la apertura mental, la proactividad, la flexibilidad, la determinación y la resiliencia. Si bien algunos creen que los empresarios nacen, hay pruebas sólidas de que se pueden enseñar tales competencias empresariales y «la mentalidad emprendedora».</a:t>
              </a:r>
              <a:r>
                <a:rPr lang="en-GB" sz="1200">
                  <a:solidFill>
                    <a:schemeClr val="dk1"/>
                  </a:solidFill>
                  <a:latin typeface="+mj-lt"/>
                </a:rPr>
                <a:t> </a:t>
              </a:r>
            </a:p>
            <a:p>
              <a:pPr marL="0" lvl="0" indent="0" algn="l" rtl="0">
                <a:spcBef>
                  <a:spcPts val="900"/>
                </a:spcBef>
                <a:spcAft>
                  <a:spcPts val="0"/>
                </a:spcAft>
                <a:buNone/>
              </a:pPr>
              <a:endParaRPr sz="1100">
                <a:solidFill>
                  <a:schemeClr val="dk1"/>
                </a:solidFill>
                <a:highlight>
                  <a:srgbClr val="FCFCFC"/>
                </a:highlight>
              </a:endParaRPr>
            </a:p>
          </p:txBody>
        </p:sp>
        <p:sp>
          <p:nvSpPr>
            <p:cNvPr id="207" name="Google Shape;207;g20807fe734c_0_51"/>
            <p:cNvSpPr txBox="1"/>
            <p:nvPr/>
          </p:nvSpPr>
          <p:spPr>
            <a:xfrm rot="10800000" flipH="1">
              <a:off x="3687667" y="1224267"/>
              <a:ext cx="2252400" cy="189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400"/>
                </a:spcAft>
                <a:buSzPts val="1100"/>
                <a:buNone/>
              </a:pPr>
              <a:endParaRPr sz="1400" b="1">
                <a:solidFill>
                  <a:srgbClr val="3F3F3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0807fe734c_0_74"/>
          <p:cNvSpPr/>
          <p:nvPr/>
        </p:nvSpPr>
        <p:spPr>
          <a:xfrm>
            <a:off x="215516" y="231278"/>
            <a:ext cx="8712900" cy="4788600"/>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13" name="Google Shape;213;g20807fe734c_0_74"/>
          <p:cNvSpPr/>
          <p:nvPr/>
        </p:nvSpPr>
        <p:spPr>
          <a:xfrm>
            <a:off x="6651775" y="0"/>
            <a:ext cx="2016300"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g20807fe734c_0_74"/>
          <p:cNvSpPr txBox="1"/>
          <p:nvPr/>
        </p:nvSpPr>
        <p:spPr>
          <a:xfrm>
            <a:off x="6651775" y="771300"/>
            <a:ext cx="2129700" cy="144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800"/>
              <a:buFont typeface="Arial"/>
              <a:buNone/>
            </a:pPr>
            <a:r>
              <a:rPr lang="en-US" sz="2500" b="1">
                <a:solidFill>
                  <a:schemeClr val="lt1"/>
                </a:solidFill>
              </a:rPr>
              <a:t>Glosario</a:t>
            </a:r>
            <a:endParaRPr sz="1500">
              <a:solidFill>
                <a:schemeClr val="lt1"/>
              </a:solidFill>
              <a:latin typeface="Arial"/>
              <a:ea typeface="Arial"/>
              <a:cs typeface="Arial"/>
              <a:sym typeface="Arial"/>
            </a:endParaRPr>
          </a:p>
        </p:txBody>
      </p:sp>
      <p:grpSp>
        <p:nvGrpSpPr>
          <p:cNvPr id="215" name="Google Shape;215;g20807fe734c_0_74"/>
          <p:cNvGrpSpPr/>
          <p:nvPr/>
        </p:nvGrpSpPr>
        <p:grpSpPr>
          <a:xfrm>
            <a:off x="487825" y="499050"/>
            <a:ext cx="3001159" cy="4154943"/>
            <a:chOff x="3585775" y="1011014"/>
            <a:chExt cx="2354400" cy="4154943"/>
          </a:xfrm>
        </p:grpSpPr>
        <p:sp>
          <p:nvSpPr>
            <p:cNvPr id="216" name="Google Shape;216;g20807fe734c_0_74"/>
            <p:cNvSpPr txBox="1"/>
            <p:nvPr/>
          </p:nvSpPr>
          <p:spPr>
            <a:xfrm>
              <a:off x="3585775" y="1011014"/>
              <a:ext cx="2354400" cy="415494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s-ES" sz="1200" b="1">
                  <a:solidFill>
                    <a:srgbClr val="191D34"/>
                  </a:solidFill>
                  <a:highlight>
                    <a:srgbClr val="FFFFFF"/>
                  </a:highlight>
                  <a:latin typeface="Calibri"/>
                  <a:ea typeface="Calibri"/>
                  <a:cs typeface="Calibri"/>
                  <a:sym typeface="Calibri"/>
                </a:rPr>
                <a:t>Mentalidad de crecimiento</a:t>
              </a:r>
              <a:endParaRPr sz="1200" b="1">
                <a:solidFill>
                  <a:srgbClr val="191D34"/>
                </a:solidFill>
                <a:highlight>
                  <a:srgbClr val="FFFFFF"/>
                </a:highlight>
                <a:latin typeface="Calibri"/>
                <a:ea typeface="Calibri"/>
                <a:cs typeface="Calibri"/>
                <a:sym typeface="Calibri"/>
              </a:endParaRPr>
            </a:p>
            <a:p>
              <a:pPr marL="0" lvl="0" indent="0" algn="l" rtl="0">
                <a:spcBef>
                  <a:spcPts val="0"/>
                </a:spcBef>
                <a:spcAft>
                  <a:spcPts val="0"/>
                </a:spcAft>
                <a:buSzPts val="1100"/>
                <a:buNone/>
              </a:pPr>
              <a:r>
                <a:rPr lang="es-ES" sz="1200">
                  <a:effectLst/>
                  <a:latin typeface="Calibri" panose="020F0502020204030204" pitchFamily="34" charset="0"/>
                  <a:ea typeface="Calibri" panose="020F0502020204030204" pitchFamily="34" charset="0"/>
                </a:rPr>
                <a:t>Una mentalidad de crecimiento es la creencia de que tus habilidades y capacidades no están talladas en piedra. Al igual que los robles poderosos crecen a partir de pequeñas bellotas, nuestros talentos pueden comenzar pequeños, pero tienen el potencial de crecer enormes</a:t>
              </a:r>
              <a:r>
                <a:rPr lang="en-US" sz="1200">
                  <a:solidFill>
                    <a:srgbClr val="231F20"/>
                  </a:solidFill>
                  <a:highlight>
                    <a:srgbClr val="FFFFFF"/>
                  </a:highlight>
                  <a:latin typeface="Calibri"/>
                  <a:ea typeface="Calibri"/>
                  <a:cs typeface="Calibri"/>
                  <a:sym typeface="Calibri"/>
                </a:rPr>
                <a:t>.</a:t>
              </a:r>
              <a:endParaRPr sz="1200">
                <a:solidFill>
                  <a:srgbClr val="231F20"/>
                </a:solidFill>
                <a:highlight>
                  <a:srgbClr val="FFFFFF"/>
                </a:highlight>
                <a:latin typeface="Calibri"/>
                <a:ea typeface="Calibri"/>
                <a:cs typeface="Calibri"/>
                <a:sym typeface="Calibri"/>
              </a:endParaRPr>
            </a:p>
            <a:p>
              <a:pPr marL="0" lvl="0" indent="0" algn="l" rtl="0">
                <a:spcBef>
                  <a:spcPts val="0"/>
                </a:spcBef>
                <a:spcAft>
                  <a:spcPts val="0"/>
                </a:spcAft>
                <a:buSzPts val="1100"/>
                <a:buNone/>
              </a:pPr>
              <a:endParaRPr sz="1200" b="1">
                <a:solidFill>
                  <a:schemeClr val="dk1"/>
                </a:solidFill>
                <a:latin typeface="Calibri"/>
                <a:ea typeface="Calibri"/>
                <a:cs typeface="Calibri"/>
                <a:sym typeface="Calibri"/>
              </a:endParaRPr>
            </a:p>
            <a:p>
              <a:pPr marL="0" lvl="0" indent="0" algn="l" rtl="0">
                <a:spcBef>
                  <a:spcPts val="0"/>
                </a:spcBef>
                <a:spcAft>
                  <a:spcPts val="0"/>
                </a:spcAft>
                <a:buSzPts val="1100"/>
                <a:buNone/>
              </a:pPr>
              <a:r>
                <a:rPr lang="es-ES" sz="1200" b="1">
                  <a:solidFill>
                    <a:schemeClr val="dk1"/>
                  </a:solidFill>
                  <a:latin typeface="Calibri"/>
                  <a:ea typeface="Calibri"/>
                  <a:cs typeface="Calibri"/>
                  <a:sym typeface="Calibri"/>
                </a:rPr>
                <a:t>Mentalidad fija</a:t>
              </a:r>
              <a:endParaRPr sz="1200" b="1">
                <a:solidFill>
                  <a:srgbClr val="231F20"/>
                </a:solidFill>
                <a:highlight>
                  <a:srgbClr val="FFFFFF"/>
                </a:highlight>
                <a:latin typeface="Calibri"/>
                <a:ea typeface="Calibri"/>
                <a:cs typeface="Calibri"/>
                <a:sym typeface="Calibri"/>
              </a:endParaRPr>
            </a:p>
            <a:p>
              <a:pPr marL="0" lvl="0" indent="0" algn="l" rtl="0">
                <a:spcBef>
                  <a:spcPts val="0"/>
                </a:spcBef>
                <a:spcAft>
                  <a:spcPts val="0"/>
                </a:spcAft>
                <a:buSzPts val="1100"/>
                <a:buNone/>
              </a:pPr>
              <a:r>
                <a:rPr lang="es-ES" sz="1200">
                  <a:solidFill>
                    <a:srgbClr val="231F20"/>
                  </a:solidFill>
                  <a:effectLst/>
                  <a:highlight>
                    <a:srgbClr val="FFFFFF"/>
                  </a:highlight>
                  <a:latin typeface="Calibri" panose="020F0502020204030204" pitchFamily="34" charset="0"/>
                  <a:ea typeface="Calibri" panose="020F0502020204030204" pitchFamily="34" charset="0"/>
                </a:rPr>
                <a:t>Las personas con una mentalidad fija son más propensas a creer que su capacidad e inteligencia no se pueden cambiar; que son buenos en algo o no. </a:t>
              </a:r>
            </a:p>
            <a:p>
              <a:pPr marL="0" lvl="0" indent="0" algn="l" rtl="0">
                <a:spcBef>
                  <a:spcPts val="0"/>
                </a:spcBef>
                <a:spcAft>
                  <a:spcPts val="0"/>
                </a:spcAft>
                <a:buSzPts val="1100"/>
                <a:buNone/>
              </a:pPr>
              <a:endParaRPr sz="1200" b="1">
                <a:solidFill>
                  <a:schemeClr val="dk1"/>
                </a:solidFill>
                <a:highlight>
                  <a:srgbClr val="FCFCFC"/>
                </a:highlight>
                <a:latin typeface="Calibri"/>
                <a:ea typeface="Calibri"/>
                <a:cs typeface="Calibri"/>
                <a:sym typeface="Calibri"/>
              </a:endParaRPr>
            </a:p>
            <a:p>
              <a:pPr marL="0" lvl="0" indent="0" algn="l" rtl="0">
                <a:spcBef>
                  <a:spcPts val="0"/>
                </a:spcBef>
                <a:spcAft>
                  <a:spcPts val="0"/>
                </a:spcAft>
                <a:buSzPts val="1100"/>
                <a:buNone/>
              </a:pPr>
              <a:r>
                <a:rPr lang="en-US" sz="1200" b="1">
                  <a:solidFill>
                    <a:schemeClr val="dk1"/>
                  </a:solidFill>
                  <a:highlight>
                    <a:srgbClr val="FCFCFC"/>
                  </a:highlight>
                  <a:latin typeface="Calibri"/>
                  <a:ea typeface="Calibri"/>
                  <a:cs typeface="Calibri"/>
                  <a:sym typeface="Calibri"/>
                </a:rPr>
                <a:t>Open-mindset</a:t>
              </a:r>
              <a:r>
                <a:rPr lang="en-US" sz="1200">
                  <a:solidFill>
                    <a:schemeClr val="dk1"/>
                  </a:solidFill>
                  <a:highlight>
                    <a:srgbClr val="FCFCFC"/>
                  </a:highlight>
                  <a:latin typeface="Calibri"/>
                  <a:ea typeface="Calibri"/>
                  <a:cs typeface="Calibri"/>
                  <a:sym typeface="Calibri"/>
                </a:rPr>
                <a:t> </a:t>
              </a:r>
              <a:endParaRPr sz="1200">
                <a:solidFill>
                  <a:schemeClr val="dk1"/>
                </a:solidFill>
                <a:highlight>
                  <a:srgbClr val="FCFCFC"/>
                </a:highlight>
                <a:latin typeface="Calibri"/>
                <a:ea typeface="Calibri"/>
                <a:cs typeface="Calibri"/>
                <a:sym typeface="Calibri"/>
              </a:endParaRPr>
            </a:p>
            <a:p>
              <a:pPr marL="0" lvl="0" indent="0" algn="l" rtl="0">
                <a:spcBef>
                  <a:spcPts val="0"/>
                </a:spcBef>
                <a:spcAft>
                  <a:spcPts val="0"/>
                </a:spcAft>
                <a:buSzPts val="1100"/>
                <a:buNone/>
              </a:pPr>
              <a:r>
                <a:rPr lang="es-ES" sz="1200">
                  <a:effectLst/>
                  <a:latin typeface="Calibri" panose="020F0502020204030204" pitchFamily="34" charset="0"/>
                  <a:ea typeface="Calibri" panose="020F0502020204030204" pitchFamily="34" charset="0"/>
                </a:rPr>
                <a:t>Una </a:t>
              </a:r>
              <a:r>
                <a:rPr lang="es-ES" sz="1200" strike="noStrike">
                  <a:solidFill>
                    <a:schemeClr val="tx1"/>
                  </a:solidFill>
                  <a:effectLst/>
                  <a:latin typeface="Calibri" panose="020F0502020204030204" pitchFamily="34" charset="0"/>
                  <a:ea typeface="Calibri" panose="020F0502020204030204" pitchFamily="34" charset="0"/>
                </a:rPr>
                <a:t>mentalidad de crecimiento requiere que los líderes sean más inclusivos</a:t>
              </a:r>
              <a:r>
                <a:rPr lang="es-ES" sz="1200">
                  <a:solidFill>
                    <a:schemeClr val="tx1"/>
                  </a:solidFill>
                  <a:effectLst/>
                  <a:latin typeface="Calibri" panose="020F0502020204030204" pitchFamily="34" charset="0"/>
                  <a:ea typeface="Calibri" panose="020F0502020204030204" pitchFamily="34" charset="0"/>
                </a:rPr>
                <a:t> </a:t>
              </a:r>
              <a:r>
                <a:rPr lang="es-ES" sz="1200">
                  <a:effectLst/>
                  <a:latin typeface="Calibri" panose="020F0502020204030204" pitchFamily="34" charset="0"/>
                  <a:ea typeface="Calibri" panose="020F0502020204030204" pitchFamily="34" charset="0"/>
                </a:rPr>
                <a:t>con las necesidades y perspectivas únicas de los demás. El crecimiento requiere más que beneficios; requiere una comprensión clara de los activos de capital humano</a:t>
              </a:r>
              <a:r>
                <a:rPr lang="en-US" sz="1200">
                  <a:solidFill>
                    <a:schemeClr val="dk1"/>
                  </a:solidFill>
                  <a:highlight>
                    <a:srgbClr val="FCFCFC"/>
                  </a:highlight>
                  <a:latin typeface="Calibri"/>
                  <a:ea typeface="Calibri"/>
                  <a:cs typeface="Calibri"/>
                  <a:sym typeface="Calibri"/>
                </a:rPr>
                <a:t>.</a:t>
              </a:r>
              <a:endParaRPr sz="1200">
                <a:solidFill>
                  <a:srgbClr val="231F20"/>
                </a:solidFill>
                <a:highlight>
                  <a:srgbClr val="FFFFFF"/>
                </a:highlight>
                <a:latin typeface="Calibri"/>
                <a:ea typeface="Calibri"/>
                <a:cs typeface="Calibri"/>
                <a:sym typeface="Calibri"/>
              </a:endParaRPr>
            </a:p>
          </p:txBody>
        </p:sp>
        <p:sp>
          <p:nvSpPr>
            <p:cNvPr id="217" name="Google Shape;217;g20807fe734c_0_74"/>
            <p:cNvSpPr txBox="1"/>
            <p:nvPr/>
          </p:nvSpPr>
          <p:spPr>
            <a:xfrm>
              <a:off x="3687664" y="1203595"/>
              <a:ext cx="2252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b="1">
                <a:solidFill>
                  <a:srgbClr val="3F3F3F"/>
                </a:solidFill>
                <a:latin typeface="Arial"/>
                <a:ea typeface="Arial"/>
                <a:cs typeface="Arial"/>
                <a:sym typeface="Arial"/>
              </a:endParaRPr>
            </a:p>
          </p:txBody>
        </p:sp>
      </p:grpSp>
      <p:sp>
        <p:nvSpPr>
          <p:cNvPr id="218" name="Google Shape;218;g20807fe734c_0_74"/>
          <p:cNvSpPr txBox="1"/>
          <p:nvPr/>
        </p:nvSpPr>
        <p:spPr>
          <a:xfrm>
            <a:off x="3635925" y="728650"/>
            <a:ext cx="2736300" cy="341627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1200" b="1">
                <a:solidFill>
                  <a:schemeClr val="dk1"/>
                </a:solidFill>
                <a:highlight>
                  <a:srgbClr val="FCFCFC"/>
                </a:highlight>
                <a:latin typeface="Calibri"/>
                <a:ea typeface="Calibri"/>
                <a:cs typeface="Calibri"/>
                <a:sym typeface="Calibri"/>
              </a:rPr>
              <a:t>Inclusión y promoción de la individualidad</a:t>
            </a:r>
          </a:p>
          <a:p>
            <a:pPr marL="0" lvl="0" indent="0" algn="l" rtl="0">
              <a:spcBef>
                <a:spcPts val="0"/>
              </a:spcBef>
              <a:spcAft>
                <a:spcPts val="0"/>
              </a:spcAft>
              <a:buSzPts val="1100"/>
              <a:buNone/>
            </a:pPr>
            <a:r>
              <a:rPr lang="es-ES" sz="1200">
                <a:effectLst/>
                <a:latin typeface="Calibri" panose="020F0502020204030204" pitchFamily="34" charset="0"/>
                <a:ea typeface="Calibri" panose="020F0502020204030204" pitchFamily="34" charset="0"/>
              </a:rPr>
              <a:t>Inclusión es un sistema para asegurarse de que las organizaciones sean acogedoras en todos los niveles para cada individuo. La inclusión se trata de encontrar ideas afines en nuestras diferencias y abrazar las ideas e ideales únicos de los individuos</a:t>
            </a:r>
            <a:r>
              <a:rPr lang="en-US" sz="1200">
                <a:solidFill>
                  <a:schemeClr val="dk1"/>
                </a:solidFill>
                <a:highlight>
                  <a:srgbClr val="FCFCFC"/>
                </a:highlight>
                <a:latin typeface="Calibri"/>
                <a:ea typeface="Calibri"/>
                <a:cs typeface="Calibri"/>
                <a:sym typeface="Calibri"/>
              </a:rPr>
              <a:t>.</a:t>
            </a:r>
            <a:endParaRPr sz="1200">
              <a:solidFill>
                <a:schemeClr val="dk1"/>
              </a:solidFill>
              <a:highlight>
                <a:srgbClr val="FCFCFC"/>
              </a:highlight>
              <a:latin typeface="Calibri"/>
              <a:ea typeface="Calibri"/>
              <a:cs typeface="Calibri"/>
              <a:sym typeface="Calibri"/>
            </a:endParaRPr>
          </a:p>
          <a:p>
            <a:pPr marL="0" lvl="0" indent="0" algn="l" rtl="0">
              <a:spcBef>
                <a:spcPts val="0"/>
              </a:spcBef>
              <a:spcAft>
                <a:spcPts val="0"/>
              </a:spcAft>
              <a:buSzPts val="1100"/>
              <a:buNone/>
            </a:pPr>
            <a:endParaRPr sz="1200">
              <a:solidFill>
                <a:schemeClr val="dk1"/>
              </a:solidFill>
              <a:highlight>
                <a:srgbClr val="FCFCFC"/>
              </a:highlight>
              <a:latin typeface="Calibri"/>
              <a:ea typeface="Calibri"/>
              <a:cs typeface="Calibri"/>
              <a:sym typeface="Calibri"/>
            </a:endParaRPr>
          </a:p>
          <a:p>
            <a:pPr marL="0" lvl="0" indent="0" algn="l" rtl="0">
              <a:spcBef>
                <a:spcPts val="0"/>
              </a:spcBef>
              <a:spcAft>
                <a:spcPts val="0"/>
              </a:spcAft>
              <a:buSzPts val="1100"/>
              <a:buNone/>
            </a:pPr>
            <a:r>
              <a:rPr lang="es-ES" sz="1200" b="1">
                <a:solidFill>
                  <a:schemeClr val="dk1"/>
                </a:solidFill>
                <a:latin typeface="Calibri"/>
                <a:ea typeface="Calibri"/>
                <a:cs typeface="Calibri"/>
                <a:sym typeface="Calibri"/>
              </a:rPr>
              <a:t>Cultivar resiliencia</a:t>
            </a:r>
            <a:endParaRPr sz="1200" b="1">
              <a:solidFill>
                <a:schemeClr val="dk1"/>
              </a:solidFill>
              <a:latin typeface="Calibri"/>
              <a:ea typeface="Calibri"/>
              <a:cs typeface="Calibri"/>
              <a:sym typeface="Calibri"/>
            </a:endParaRPr>
          </a:p>
          <a:p>
            <a:pPr marL="0" lvl="0" indent="0" algn="l" rtl="0">
              <a:spcBef>
                <a:spcPts val="0"/>
              </a:spcBef>
              <a:spcAft>
                <a:spcPts val="0"/>
              </a:spcAft>
              <a:buSzPts val="1100"/>
              <a:buNone/>
            </a:pPr>
            <a:r>
              <a:rPr lang="es-ES" sz="1200">
                <a:effectLst/>
                <a:latin typeface="Calibri" panose="020F0502020204030204" pitchFamily="34" charset="0"/>
                <a:ea typeface="Calibri" panose="020F0502020204030204" pitchFamily="34" charset="0"/>
              </a:rPr>
              <a:t>Individualiza con mentalidad de crecimiento, luego tómate tu tiempo y haz el esfuerzo para desarrollarlo. Persiste y vendrán oportunidades. </a:t>
            </a:r>
            <a:r>
              <a:rPr lang="es-ES" sz="1200" u="none" strike="noStrike">
                <a:solidFill>
                  <a:srgbClr val="0563C1"/>
                </a:solidFill>
                <a:effectLst/>
                <a:latin typeface="Calibri" panose="020F0502020204030204" pitchFamily="34" charset="0"/>
                <a:ea typeface="Calibri" panose="020F0502020204030204" pitchFamily="34" charset="0"/>
                <a:hlinkClick r:id="rId3"/>
              </a:rPr>
              <a:t>Cultiva la resiliencia</a:t>
            </a:r>
            <a:r>
              <a:rPr lang="es-ES" sz="1200">
                <a:effectLst/>
                <a:latin typeface="Calibri" panose="020F0502020204030204" pitchFamily="34" charset="0"/>
                <a:ea typeface="Calibri" panose="020F0502020204030204" pitchFamily="34" charset="0"/>
              </a:rPr>
              <a:t> a lo largo del camino. Estás remodelando tu mente y tu propia actitud</a:t>
            </a:r>
            <a:r>
              <a:rPr lang="en-US" sz="1200">
                <a:solidFill>
                  <a:schemeClr val="dk1"/>
                </a:solidFill>
                <a:latin typeface="Calibri"/>
                <a:ea typeface="Calibri"/>
                <a:cs typeface="Calibri"/>
                <a:sym typeface="Calibri"/>
              </a:rPr>
              <a:t>.</a:t>
            </a:r>
            <a:endParaRPr sz="1200">
              <a:solidFill>
                <a:schemeClr val="dk1"/>
              </a:solidFill>
              <a:highlight>
                <a:srgbClr val="FCFCFC"/>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3307</Words>
  <Application>Microsoft Office PowerPoint</Application>
  <PresentationFormat>Presentación en pantalla (16:9)</PresentationFormat>
  <Paragraphs>215</Paragraphs>
  <Slides>24</Slides>
  <Notes>24</Notes>
  <HiddenSlides>0</HiddenSlides>
  <MMClips>0</MMClips>
  <ScaleCrop>false</ScaleCrop>
  <HeadingPairs>
    <vt:vector size="8" baseType="variant">
      <vt:variant>
        <vt:lpstr>Fuentes usadas</vt:lpstr>
      </vt:variant>
      <vt:variant>
        <vt:i4>3</vt:i4>
      </vt:variant>
      <vt:variant>
        <vt:lpstr>Tema</vt:lpstr>
      </vt:variant>
      <vt:variant>
        <vt:i4>3</vt:i4>
      </vt:variant>
      <vt:variant>
        <vt:lpstr>Servidores OLE incrustados</vt:lpstr>
      </vt:variant>
      <vt:variant>
        <vt:i4>0</vt:i4>
      </vt:variant>
      <vt:variant>
        <vt:lpstr>Títulos de diapositiva</vt:lpstr>
      </vt:variant>
      <vt:variant>
        <vt:i4>24</vt:i4>
      </vt:variant>
    </vt:vector>
  </HeadingPairs>
  <TitlesOfParts>
    <vt:vector size="30" baseType="lpstr">
      <vt:lpstr>Arial</vt:lpstr>
      <vt:lpstr>Calibri</vt:lpstr>
      <vt:lpstr>Public Sans</vt:lpstr>
      <vt:lpstr>Contents Slide Master</vt:lpstr>
      <vt:lpstr>Section Break Slide Master</vt:lpstr>
      <vt:lpstr>Cover and End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googleslidesppt.com;allppt.com</dc:creator>
  <cp:lastModifiedBy>Miriam Internet Web Solutions</cp:lastModifiedBy>
  <cp:revision>8</cp:revision>
  <dcterms:created xsi:type="dcterms:W3CDTF">2016-12-05T23:26:54Z</dcterms:created>
  <dcterms:modified xsi:type="dcterms:W3CDTF">2023-03-30T14:54:02Z</dcterms:modified>
</cp:coreProperties>
</file>