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handoutMasterIdLst>
    <p:handoutMasterId r:id="rId46"/>
  </p:handoutMasterIdLst>
  <p:sldIdLst>
    <p:sldId id="264" r:id="rId4"/>
    <p:sldId id="261" r:id="rId5"/>
    <p:sldId id="353" r:id="rId6"/>
    <p:sldId id="300" r:id="rId7"/>
    <p:sldId id="323" r:id="rId8"/>
    <p:sldId id="324" r:id="rId9"/>
    <p:sldId id="325" r:id="rId10"/>
    <p:sldId id="326" r:id="rId11"/>
    <p:sldId id="327" r:id="rId12"/>
    <p:sldId id="328" r:id="rId13"/>
    <p:sldId id="329" r:id="rId14"/>
    <p:sldId id="330" r:id="rId15"/>
    <p:sldId id="331" r:id="rId16"/>
    <p:sldId id="363" r:id="rId17"/>
    <p:sldId id="364" r:id="rId18"/>
    <p:sldId id="334" r:id="rId19"/>
    <p:sldId id="335" r:id="rId20"/>
    <p:sldId id="336" r:id="rId21"/>
    <p:sldId id="337" r:id="rId22"/>
    <p:sldId id="338" r:id="rId23"/>
    <p:sldId id="276" r:id="rId24"/>
    <p:sldId id="302" r:id="rId25"/>
    <p:sldId id="343" r:id="rId26"/>
    <p:sldId id="303" r:id="rId27"/>
    <p:sldId id="344" r:id="rId28"/>
    <p:sldId id="304" r:id="rId29"/>
    <p:sldId id="316" r:id="rId30"/>
    <p:sldId id="345" r:id="rId31"/>
    <p:sldId id="346" r:id="rId32"/>
    <p:sldId id="347" r:id="rId33"/>
    <p:sldId id="348" r:id="rId34"/>
    <p:sldId id="349" r:id="rId35"/>
    <p:sldId id="350" r:id="rId36"/>
    <p:sldId id="351" r:id="rId37"/>
    <p:sldId id="352" r:id="rId38"/>
    <p:sldId id="319" r:id="rId39"/>
    <p:sldId id="305" r:id="rId40"/>
    <p:sldId id="314" r:id="rId41"/>
    <p:sldId id="365" r:id="rId42"/>
    <p:sldId id="366" r:id="rId43"/>
    <p:sldId id="278" r:id="rId44"/>
    <p:sldId id="262" r:id="rId4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ana Bistriceanu" initials="IB" lastIdx="2" clrIdx="0">
    <p:extLst>
      <p:ext uri="{19B8F6BF-5375-455C-9EA6-DF929625EA0E}">
        <p15:presenceInfo xmlns:p15="http://schemas.microsoft.com/office/powerpoint/2012/main" userId="Ioana Bistriceanu" providerId="None"/>
      </p:ext>
    </p:extLst>
  </p:cmAuthor>
  <p:cmAuthor id="2" name="Miriam Internet Web Solutions" initials="MIWS" lastIdx="1" clrIdx="1">
    <p:extLst>
      <p:ext uri="{19B8F6BF-5375-455C-9EA6-DF929625EA0E}">
        <p15:presenceInfo xmlns:p15="http://schemas.microsoft.com/office/powerpoint/2012/main" userId="242157b16fd7c9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5BA"/>
    <a:srgbClr val="FFFFFF"/>
    <a:srgbClr val="F39E5A"/>
    <a:srgbClr val="86BD70"/>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4" autoAdjust="0"/>
    <p:restoredTop sz="94628" autoAdjust="0"/>
  </p:normalViewPr>
  <p:slideViewPr>
    <p:cSldViewPr>
      <p:cViewPr varScale="1">
        <p:scale>
          <a:sx n="114" d="100"/>
          <a:sy n="114" d="100"/>
        </p:scale>
        <p:origin x="768" y="86"/>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06T19:46:16.015" idx="1">
    <p:pos x="5571" y="1251"/>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1-06T19:46:16.015" idx="2">
    <p:pos x="5571" y="1251"/>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73ECD-8E3A-41E8-8741-75888057FC71}" type="datetimeFigureOut">
              <a:rPr lang="en-US" smtClean="0"/>
              <a:t>1/27/2023</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56D15F-7873-46C0-9A65-4AE90812F970}" type="slidenum">
              <a:rPr lang="en-US" smtClean="0"/>
              <a:t>‹Nº›</a:t>
            </a:fld>
            <a:endParaRPr lang="en-US"/>
          </a:p>
        </p:txBody>
      </p:sp>
    </p:spTree>
    <p:extLst>
      <p:ext uri="{BB962C8B-B14F-4D97-AF65-F5344CB8AC3E}">
        <p14:creationId xmlns:p14="http://schemas.microsoft.com/office/powerpoint/2010/main" val="21726435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stretch>
            <a:fillRect/>
          </a:stretch>
        </p:blipFill>
        <p:spPr>
          <a:xfrm>
            <a:off x="179512" y="0"/>
            <a:ext cx="4320480" cy="4280401"/>
          </a:xfrm>
          <a:prstGeom prst="rect">
            <a:avLst/>
          </a:prstGeom>
        </p:spPr>
      </p:pic>
      <p:sp>
        <p:nvSpPr>
          <p:cNvPr id="10" name="Text Placeholder 9"/>
          <p:cNvSpPr>
            <a:spLocks noGrp="1"/>
          </p:cNvSpPr>
          <p:nvPr>
            <p:ph type="body" sz="quarter" idx="10" hasCustomPrompt="1"/>
          </p:nvPr>
        </p:nvSpPr>
        <p:spPr>
          <a:xfrm>
            <a:off x="4788024" y="1794902"/>
            <a:ext cx="4355976" cy="1080121"/>
          </a:xfrm>
          <a:prstGeom prst="rect">
            <a:avLst/>
          </a:prstGeom>
        </p:spPr>
        <p:txBody>
          <a:bodyPr anchor="ctr"/>
          <a:lstStyle>
            <a:lvl1pPr marL="0" indent="0" algn="l">
              <a:lnSpc>
                <a:spcPct val="100000"/>
              </a:lnSpc>
              <a:buNone/>
              <a:defRPr b="0" baseline="0">
                <a:solidFill>
                  <a:schemeClr val="tx1"/>
                </a:solidFill>
                <a:latin typeface="+mj-lt"/>
                <a:cs typeface="Arial" pitchFamily="34" charset="0"/>
              </a:defRPr>
            </a:lvl1pPr>
          </a:lstStyle>
          <a:p>
            <a:r>
              <a:rPr lang="en-US" altLang="ko-KR" dirty="0">
                <a:ea typeface="맑은 고딕" pitchFamily="50" charset="-127"/>
              </a:rPr>
              <a:t>TITLE</a:t>
            </a:r>
            <a:endParaRPr lang="en-US" altLang="ko-KR" dirty="0"/>
          </a:p>
        </p:txBody>
      </p:sp>
      <p:sp>
        <p:nvSpPr>
          <p:cNvPr id="11" name="Text Placeholder 9"/>
          <p:cNvSpPr>
            <a:spLocks noGrp="1"/>
          </p:cNvSpPr>
          <p:nvPr>
            <p:ph type="body" sz="quarter" idx="11" hasCustomPrompt="1"/>
          </p:nvPr>
        </p:nvSpPr>
        <p:spPr>
          <a:xfrm>
            <a:off x="4788024" y="2947030"/>
            <a:ext cx="4355828" cy="488816"/>
          </a:xfrm>
          <a:prstGeom prst="rect">
            <a:avLst/>
          </a:prstGeom>
        </p:spPr>
        <p:txBody>
          <a:bodyPr anchor="ctr"/>
          <a:lstStyle>
            <a:lvl1pPr marL="0" indent="0" algn="l">
              <a:buNone/>
              <a:defRPr sz="1400" b="0" baseline="0">
                <a:solidFill>
                  <a:schemeClr val="tx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5" name="image2.png"/>
          <p:cNvPicPr/>
          <p:nvPr userDrawn="1"/>
        </p:nvPicPr>
        <p:blipFill>
          <a:blip r:embed="rId3" cstate="print"/>
          <a:stretch>
            <a:fillRect/>
          </a:stretch>
        </p:blipFill>
        <p:spPr>
          <a:xfrm>
            <a:off x="6516216" y="167272"/>
            <a:ext cx="2160240" cy="1051224"/>
          </a:xfrm>
          <a:prstGeom prst="rect">
            <a:avLst/>
          </a:prstGeom>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rgbClr val="87B5BA"/>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9" name="image2.png"/>
          <p:cNvPicPr/>
          <p:nvPr userDrawn="1"/>
        </p:nvPicPr>
        <p:blipFill>
          <a:blip r:embed="rId2" cstate="print"/>
          <a:stretch>
            <a:fillRect/>
          </a:stretch>
        </p:blipFill>
        <p:spPr>
          <a:xfrm>
            <a:off x="2566214" y="896186"/>
            <a:ext cx="3678555" cy="1838960"/>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aphicFrame>
        <p:nvGraphicFramePr>
          <p:cNvPr id="2" name="Objeto 1"/>
          <p:cNvGraphicFramePr>
            <a:graphicFrameLocks noChangeAspect="1"/>
          </p:cNvGraphicFramePr>
          <p:nvPr userDrawn="1">
            <p:extLst>
              <p:ext uri="{D42A27DB-BD31-4B8C-83A1-F6EECF244321}">
                <p14:modId xmlns:p14="http://schemas.microsoft.com/office/powerpoint/2010/main" val="3977405089"/>
              </p:ext>
            </p:extLst>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080" imgH="2552400" progId="">
                  <p:embed/>
                </p:oleObj>
              </mc:Choice>
              <mc:Fallback>
                <p:oleObj r:id="rId2" imgW="4429080" imgH="2552400" progId="">
                  <p:embed/>
                  <p:pic>
                    <p:nvPicPr>
                      <p:cNvPr id="0" name=""/>
                      <p:cNvPicPr/>
                      <p:nvPr/>
                    </p:nvPicPr>
                    <p:blipFill>
                      <a:blip r:embed="rId3"/>
                      <a:stretch>
                        <a:fillRect/>
                      </a:stretch>
                    </p:blipFill>
                    <p:spPr>
                      <a:xfrm>
                        <a:off x="2267744" y="555526"/>
                        <a:ext cx="4429125" cy="2552700"/>
                      </a:xfrm>
                      <a:prstGeom prst="rect">
                        <a:avLst/>
                      </a:prstGeom>
                    </p:spPr>
                  </p:pic>
                </p:oleObj>
              </mc:Fallback>
            </mc:AlternateContent>
          </a:graphicData>
        </a:graphic>
      </p:graphicFrame>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2" name="Objeto 1"/>
          <p:cNvGraphicFramePr>
            <a:graphicFrameLocks noChangeAspect="1"/>
          </p:cNvGraphicFramePr>
          <p:nvPr userDrawn="1">
            <p:extLst>
              <p:ext uri="{D42A27DB-BD31-4B8C-83A1-F6EECF244321}">
                <p14:modId xmlns:p14="http://schemas.microsoft.com/office/powerpoint/2010/main" val="2364264139"/>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0" name=""/>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4" name="Objeto 3"/>
          <p:cNvGraphicFramePr>
            <a:graphicFrameLocks noChangeAspect="1"/>
          </p:cNvGraphicFramePr>
          <p:nvPr userDrawn="1">
            <p:extLst>
              <p:ext uri="{D42A27DB-BD31-4B8C-83A1-F6EECF244321}">
                <p14:modId xmlns:p14="http://schemas.microsoft.com/office/powerpoint/2010/main" val="2779162804"/>
              </p:ext>
            </p:extLst>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7179563" y="3228975"/>
                        <a:ext cx="1933575" cy="1914525"/>
                      </a:xfrm>
                      <a:prstGeom prst="rect">
                        <a:avLst/>
                      </a:prstGeom>
                    </p:spPr>
                  </p:pic>
                </p:oleObj>
              </mc:Fallback>
            </mc:AlternateContent>
          </a:graphicData>
        </a:graphic>
      </p:graphicFrame>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Objeto 6"/>
          <p:cNvGraphicFramePr>
            <a:graphicFrameLocks noChangeAspect="1"/>
          </p:cNvGraphicFramePr>
          <p:nvPr userDrawn="1">
            <p:extLst>
              <p:ext uri="{D42A27DB-BD31-4B8C-83A1-F6EECF244321}">
                <p14:modId xmlns:p14="http://schemas.microsoft.com/office/powerpoint/2010/main" val="3163372325"/>
              </p:ext>
            </p:extLst>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1933560" imgH="1914480" progId="">
                  <p:embed/>
                </p:oleObj>
              </mc:Choice>
              <mc:Fallback>
                <p:oleObj r:id="rId2" imgW="1933560" imgH="1914480" progId="">
                  <p:embed/>
                  <p:pic>
                    <p:nvPicPr>
                      <p:cNvPr id="2" name="Objeto 1"/>
                      <p:cNvPicPr/>
                      <p:nvPr/>
                    </p:nvPicPr>
                    <p:blipFill>
                      <a:blip r:embed="rId3"/>
                      <a:stretch>
                        <a:fillRect/>
                      </a:stretch>
                    </p:blipFill>
                    <p:spPr>
                      <a:xfrm>
                        <a:off x="4218748" y="3077490"/>
                        <a:ext cx="706503" cy="699542"/>
                      </a:xfrm>
                      <a:prstGeom prst="rect">
                        <a:avLst/>
                      </a:prstGeom>
                    </p:spPr>
                  </p:pic>
                </p:oleObj>
              </mc:Fallback>
            </mc:AlternateContent>
          </a:graphicData>
        </a:graphic>
      </p:graphicFrame>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4"/>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18"/>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9"/>
          <p:cNvPicPr>
            <a:picLocks noChangeAspect="1"/>
          </p:cNvPicPr>
          <p:nvPr userDrawn="1"/>
        </p:nvPicPr>
        <p:blipFill>
          <a:blip r:embed="rId3"/>
          <a:srcRect/>
          <a:stretch>
            <a:fillRect/>
          </a:stretch>
        </p:blipFill>
        <p:spPr>
          <a:xfrm>
            <a:off x="1963084" y="4561748"/>
            <a:ext cx="1803136" cy="378658"/>
          </a:xfrm>
          <a:prstGeom prst="rect">
            <a:avLst/>
          </a:prstGeom>
        </p:spPr>
      </p:pic>
      <p:sp>
        <p:nvSpPr>
          <p:cNvPr id="5" name="TextBox 20"/>
          <p:cNvSpPr txBox="1"/>
          <p:nvPr userDrawn="1"/>
        </p:nvSpPr>
        <p:spPr>
          <a:xfrm>
            <a:off x="3707904" y="4561748"/>
            <a:ext cx="3816424" cy="323165"/>
          </a:xfrm>
          <a:prstGeom prst="rect">
            <a:avLst/>
          </a:prstGeom>
        </p:spPr>
        <p:txBody>
          <a:bodyPr wrap="square" lIns="0" tIns="0" rIns="0" bIns="0" rtlCol="0" anchor="t">
            <a:spAutoFit/>
          </a:bodyPr>
          <a:lstStyle/>
          <a:p>
            <a:pPr algn="l">
              <a:lnSpc>
                <a:spcPct val="100000"/>
              </a:lnSpc>
              <a:spcBef>
                <a:spcPct val="0"/>
              </a:spcBef>
            </a:pPr>
            <a:r>
              <a:rPr lang="en-US" sz="700" dirty="0">
                <a:solidFill>
                  <a:srgbClr val="000000"/>
                </a:solidFill>
                <a:latin typeface="Public Sans"/>
              </a:rPr>
              <a:t>The European Commission's support for the production of this publication does not constitute an endorsement of the contents, which reflect the views only of the authors, and the Commission </a:t>
            </a:r>
          </a:p>
          <a:p>
            <a:pPr algn="l">
              <a:lnSpc>
                <a:spcPct val="100000"/>
              </a:lnSpc>
              <a:spcBef>
                <a:spcPct val="0"/>
              </a:spcBef>
            </a:pPr>
            <a:r>
              <a:rPr lang="en-US" sz="700" dirty="0">
                <a:solidFill>
                  <a:srgbClr val="000000"/>
                </a:solidFill>
                <a:latin typeface="Public Sans"/>
              </a:rPr>
              <a:t>cannot be held responsible for any use which may be made of the information contained therein.</a:t>
            </a:r>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mazon.com/Power-Positive-Team-Principles-Practices/dp/1119430240" TargetMode="External"/><Relationship Id="rId2" Type="http://schemas.openxmlformats.org/officeDocument/2006/relationships/hyperlink" Target="https://www.youtube.com/watch?v=R78pvt9JFNY" TargetMode="External"/><Relationship Id="rId1" Type="http://schemas.openxmlformats.org/officeDocument/2006/relationships/slideLayout" Target="../slideLayouts/slideLayout6.xml"/><Relationship Id="rId5" Type="http://schemas.openxmlformats.org/officeDocument/2006/relationships/hyperlink" Target="https://www.amazon.com/You-Are-Team-Simple-Teammates/dp/1546770852" TargetMode="External"/><Relationship Id="rId4" Type="http://schemas.openxmlformats.org/officeDocument/2006/relationships/hyperlink" Target="https://www.octanner.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www.projectspecial.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40C3274-80DF-B32D-8B33-2D809F2CFD8A}"/>
              </a:ext>
            </a:extLst>
          </p:cNvPr>
          <p:cNvSpPr txBox="1">
            <a:spLocks/>
          </p:cNvSpPr>
          <p:nvPr/>
        </p:nvSpPr>
        <p:spPr>
          <a:xfrm>
            <a:off x="2394012" y="2718765"/>
            <a:ext cx="4355976" cy="1080121"/>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ko-KR" dirty="0">
              <a:solidFill>
                <a:schemeClr val="tx1"/>
              </a:solidFill>
            </a:endParaRPr>
          </a:p>
        </p:txBody>
      </p:sp>
      <p:pic>
        <p:nvPicPr>
          <p:cNvPr id="7" name="Imagen 6">
            <a:extLst>
              <a:ext uri="{FF2B5EF4-FFF2-40B4-BE49-F238E27FC236}">
                <a16:creationId xmlns:a16="http://schemas.microsoft.com/office/drawing/2014/main" id="{4AA2301C-6CAA-AFEA-597D-44CADA9B8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0382" y="4470780"/>
            <a:ext cx="1512168" cy="317245"/>
          </a:xfrm>
          <a:prstGeom prst="rect">
            <a:avLst/>
          </a:prstGeom>
        </p:spPr>
      </p:pic>
      <p:sp>
        <p:nvSpPr>
          <p:cNvPr id="9" name="Text Placeholder 3">
            <a:extLst>
              <a:ext uri="{FF2B5EF4-FFF2-40B4-BE49-F238E27FC236}">
                <a16:creationId xmlns:a16="http://schemas.microsoft.com/office/drawing/2014/main" id="{8E220B37-CCC3-32E9-3BF8-6AFAA7EB5F56}"/>
              </a:ext>
            </a:extLst>
          </p:cNvPr>
          <p:cNvSpPr txBox="1">
            <a:spLocks/>
          </p:cNvSpPr>
          <p:nvPr/>
        </p:nvSpPr>
        <p:spPr>
          <a:xfrm>
            <a:off x="3059831" y="4310944"/>
            <a:ext cx="4680521" cy="627580"/>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defRPr/>
            </a:pPr>
            <a:r>
              <a:rPr lang="en-US" altLang="ko-KR" sz="80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US" altLang="ko-KR" sz="800" dirty="0">
              <a:solidFill>
                <a:schemeClr val="tx1"/>
              </a:solidFill>
            </a:endParaRPr>
          </a:p>
        </p:txBody>
      </p:sp>
      <p:sp>
        <p:nvSpPr>
          <p:cNvPr id="3" name="CasetăText 2">
            <a:extLst>
              <a:ext uri="{FF2B5EF4-FFF2-40B4-BE49-F238E27FC236}">
                <a16:creationId xmlns:a16="http://schemas.microsoft.com/office/drawing/2014/main" id="{2729B455-9229-45FD-E433-1D63A42F587D}"/>
              </a:ext>
            </a:extLst>
          </p:cNvPr>
          <p:cNvSpPr txBox="1"/>
          <p:nvPr/>
        </p:nvSpPr>
        <p:spPr>
          <a:xfrm>
            <a:off x="2771800" y="3027992"/>
            <a:ext cx="3816424" cy="461665"/>
          </a:xfrm>
          <a:prstGeom prst="rect">
            <a:avLst/>
          </a:prstGeom>
          <a:noFill/>
        </p:spPr>
        <p:txBody>
          <a:bodyPr wrap="square">
            <a:spAutoFit/>
          </a:bodyPr>
          <a:lstStyle/>
          <a:p>
            <a:pPr algn="ctr"/>
            <a:r>
              <a:rPr lang="en-GB" sz="2400" b="1">
                <a:effectLst/>
                <a:latin typeface="Arial" panose="020B0604020202020204" pitchFamily="34" charset="0"/>
                <a:ea typeface="Arial" panose="020B0604020202020204" pitchFamily="34" charset="0"/>
              </a:rPr>
              <a:t>Gestión de negocios</a:t>
            </a:r>
            <a:endParaRPr lang="ro-RO" sz="2400" b="1" dirty="0"/>
          </a:p>
        </p:txBody>
      </p:sp>
      <p:sp>
        <p:nvSpPr>
          <p:cNvPr id="6" name="Text Placeholder 3">
            <a:extLst>
              <a:ext uri="{FF2B5EF4-FFF2-40B4-BE49-F238E27FC236}">
                <a16:creationId xmlns:a16="http://schemas.microsoft.com/office/drawing/2014/main" id="{5064F17D-A84B-5FB4-0497-FAA8916C1B01}"/>
              </a:ext>
            </a:extLst>
          </p:cNvPr>
          <p:cNvSpPr txBox="1">
            <a:spLocks/>
          </p:cNvSpPr>
          <p:nvPr/>
        </p:nvSpPr>
        <p:spPr>
          <a:xfrm>
            <a:off x="2232396" y="3615801"/>
            <a:ext cx="4355828" cy="488816"/>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defRPr/>
            </a:pPr>
            <a:r>
              <a:rPr lang="en-US" altLang="ko-KR" b="1">
                <a:solidFill>
                  <a:schemeClr val="tx1"/>
                </a:solidFill>
              </a:rPr>
              <a:t>Por: </a:t>
            </a:r>
            <a:r>
              <a:rPr lang="en-US" altLang="ko-KR" b="1" dirty="0">
                <a:solidFill>
                  <a:schemeClr val="tx1"/>
                </a:solidFill>
              </a:rPr>
              <a:t>In</a:t>
            </a:r>
            <a:r>
              <a:rPr lang="ro-RO" altLang="ko-KR" b="1" dirty="0" err="1">
                <a:solidFill>
                  <a:schemeClr val="tx1"/>
                </a:solidFill>
              </a:rPr>
              <a:t>spectoratul</a:t>
            </a:r>
            <a:r>
              <a:rPr lang="ro-RO" altLang="ko-KR" b="1" dirty="0">
                <a:solidFill>
                  <a:schemeClr val="tx1"/>
                </a:solidFill>
              </a:rPr>
              <a:t> Școlar Județean Neamț</a:t>
            </a:r>
            <a:r>
              <a:rPr lang="en-US" altLang="ko-KR" b="1" dirty="0">
                <a:solidFill>
                  <a:schemeClr val="tx1"/>
                </a:solidFill>
              </a:rPr>
              <a:t> (ISJ)</a:t>
            </a:r>
            <a:r>
              <a:rPr lang="ro-RO" altLang="ko-KR" b="1" dirty="0">
                <a:solidFill>
                  <a:schemeClr val="tx1"/>
                </a:solidFill>
              </a:rPr>
              <a:t> </a:t>
            </a:r>
            <a:endParaRPr lang="en-US" altLang="ko-KR" dirty="0">
              <a:solidFill>
                <a:schemeClr val="tx1"/>
              </a:solidFill>
            </a:endParaRPr>
          </a:p>
        </p:txBody>
      </p:sp>
    </p:spTree>
    <p:extLst>
      <p:ext uri="{BB962C8B-B14F-4D97-AF65-F5344CB8AC3E}">
        <p14:creationId xmlns:p14="http://schemas.microsoft.com/office/powerpoint/2010/main" val="310123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539552" y="267494"/>
            <a:ext cx="8208912" cy="1134991"/>
          </a:xfrm>
          <a:prstGeom prst="rect">
            <a:avLst/>
          </a:prstGeom>
          <a:noFill/>
        </p:spPr>
        <p:txBody>
          <a:bodyPr wrap="square">
            <a:spAutoFit/>
          </a:bodyPr>
          <a:lstStyle/>
          <a:p>
            <a:pPr algn="ctr" latinLnBrk="0">
              <a:lnSpc>
                <a:spcPct val="107000"/>
              </a:lnSpc>
              <a:spcAft>
                <a:spcPts val="800"/>
              </a:spcAft>
            </a:pPr>
            <a:r>
              <a:rPr lang="en-GB" sz="2000" b="1">
                <a:effectLst/>
                <a:latin typeface="Arial" panose="020B0604020202020204" pitchFamily="34" charset="0"/>
                <a:ea typeface="Arial" panose="020B0604020202020204" pitchFamily="34" charset="0"/>
              </a:rPr>
              <a:t>2. Gestión intercultural: la clave del éxito de la empleabilidad en el mercado laboral europeo</a:t>
            </a:r>
            <a:endParaRPr lang="ro-RO" sz="2000">
              <a:effectLst/>
              <a:latin typeface="Calibri" panose="020F0502020204030204" pitchFamily="34" charset="0"/>
              <a:ea typeface="Calibri" panose="020F0502020204030204" pitchFamily="34" charset="0"/>
            </a:endParaRPr>
          </a:p>
          <a:p>
            <a:pPr algn="ctr">
              <a:lnSpc>
                <a:spcPct val="107000"/>
              </a:lnSpc>
              <a:spcAft>
                <a:spcPts val="800"/>
              </a:spcAft>
            </a:pPr>
            <a:r>
              <a:rPr lang="en-GB" b="1">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E2BDB4DF-E751-2A80-8656-2A106B0AE293}"/>
              </a:ext>
            </a:extLst>
          </p:cNvPr>
          <p:cNvSpPr txBox="1"/>
          <p:nvPr/>
        </p:nvSpPr>
        <p:spPr>
          <a:xfrm>
            <a:off x="683568" y="1016997"/>
            <a:ext cx="7632848" cy="2658100"/>
          </a:xfrm>
          <a:prstGeom prst="rect">
            <a:avLst/>
          </a:prstGeom>
          <a:noFill/>
        </p:spPr>
        <p:txBody>
          <a:bodyPr wrap="square">
            <a:spAutoFit/>
          </a:bodyPr>
          <a:lstStyle/>
          <a:p>
            <a:pPr algn="just">
              <a:lnSpc>
                <a:spcPct val="150000"/>
              </a:lnSpc>
            </a:pPr>
            <a:endParaRPr lang="en-US" sz="1200" i="1" dirty="0">
              <a:effectLst/>
              <a:latin typeface="Arial" panose="020B0604020202020204" pitchFamily="34" charset="0"/>
              <a:ea typeface="Calibri" panose="020F0502020204030204" pitchFamily="34" charset="0"/>
              <a:cs typeface="Times New Roman" panose="02020603050405020304" pitchFamily="18" charset="0"/>
            </a:endParaRPr>
          </a:p>
          <a:p>
            <a:pPr algn="just" latinLnBrk="0">
              <a:lnSpc>
                <a:spcPct val="150000"/>
              </a:lnSpc>
              <a:spcAft>
                <a:spcPts val="800"/>
              </a:spcAft>
            </a:pPr>
            <a:r>
              <a:rPr lang="es-ES" sz="1200" i="1">
                <a:solidFill>
                  <a:srgbClr val="000000"/>
                </a:solidFill>
                <a:effectLst/>
                <a:latin typeface="Arial" panose="020B0604020202020204" pitchFamily="34" charset="0"/>
                <a:ea typeface="Arial" panose="020B0604020202020204" pitchFamily="34" charset="0"/>
              </a:rPr>
              <a:t>Es muy común que los ingleses se llamen por su nombre de pila a todos los niveles del organigrama.</a:t>
            </a:r>
            <a:r>
              <a:rPr lang="en-GB" sz="1200" i="1">
                <a:latin typeface="Calibri" panose="020F0502020204030204" pitchFamily="34" charset="0"/>
                <a:ea typeface="Arial" panose="020B0604020202020204" pitchFamily="34" charset="0"/>
              </a:rPr>
              <a:t> </a:t>
            </a:r>
            <a:r>
              <a:rPr lang="es-ES" sz="1200">
                <a:solidFill>
                  <a:srgbClr val="000000"/>
                </a:solidFill>
                <a:effectLst/>
                <a:latin typeface="Arial" panose="020B0604020202020204" pitchFamily="34" charset="0"/>
                <a:ea typeface="Arial" panose="020B0604020202020204" pitchFamily="34" charset="0"/>
              </a:rPr>
              <a:t>Afortunadamente, existe una solución:</a:t>
            </a:r>
            <a:endParaRPr lang="en-GB" sz="1200">
              <a:effectLst/>
              <a:latin typeface="Calibri" panose="020F0502020204030204" pitchFamily="34" charset="0"/>
              <a:ea typeface="Calibri" panose="020F0502020204030204" pitchFamily="34" charset="0"/>
            </a:endParaRPr>
          </a:p>
          <a:p>
            <a:pPr algn="just" latinLnBrk="0">
              <a:lnSpc>
                <a:spcPct val="150000"/>
              </a:lnSpc>
            </a:pPr>
            <a:r>
              <a:rPr lang="es-ES" sz="1200">
                <a:solidFill>
                  <a:srgbClr val="000000"/>
                </a:solidFill>
                <a:effectLst/>
                <a:latin typeface="Arial" panose="020B0604020202020204" pitchFamily="34" charset="0"/>
                <a:ea typeface="Arial" panose="020B0604020202020204" pitchFamily="34" charset="0"/>
              </a:rPr>
              <a:t>Las formaciones en gestión intercultural están diseñadas para responder a este tipo de problemas. Permiten tomar conciencia de los propios valores culturales para gestionar mejor los equipos interculturales. Esta toma de conciencia de la cultura del otro y de la propia acerca a las personas y refuerza los vínculos profesionales reduciendo los malentendidos y los incidentes culturales que pueden afectar al buen desarrollo de un proyecto. Además, la formación en gestión intercultural aporta un verdadero valor añadido y beneficio a la empresa, que comprenderá y asimilará las diferencias culturales en sus equipos interculturales</a:t>
            </a:r>
            <a:r>
              <a:rPr lang="ro-RO" sz="1200">
                <a:effectLst/>
                <a:latin typeface="Arial" panose="020B0604020202020204" pitchFamily="34" charset="0"/>
                <a:ea typeface="Calibri" panose="020F0502020204030204" pitchFamily="34" charset="0"/>
                <a:cs typeface="Times New Roman" panose="02020603050405020304" pitchFamily="18" charset="0"/>
              </a:rPr>
              <a:t>.</a:t>
            </a: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57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4991"/>
          </a:xfrm>
          <a:prstGeom prst="rect">
            <a:avLst/>
          </a:prstGeom>
          <a:noFill/>
        </p:spPr>
        <p:txBody>
          <a:bodyPr wrap="square">
            <a:spAutoFit/>
          </a:bodyPr>
          <a:lstStyle/>
          <a:p>
            <a:pPr algn="ctr" latinLnBrk="0">
              <a:lnSpc>
                <a:spcPct val="107000"/>
              </a:lnSpc>
              <a:spcAft>
                <a:spcPts val="800"/>
              </a:spcAft>
            </a:pPr>
            <a:r>
              <a:rPr lang="en-GB" sz="2000" b="1">
                <a:effectLst/>
                <a:latin typeface="Arial" panose="020B0604020202020204" pitchFamily="34" charset="0"/>
                <a:ea typeface="Arial" panose="020B0604020202020204" pitchFamily="34" charset="0"/>
              </a:rPr>
              <a:t>2. Gestión intercultural: la clave del éxito de la empleabilidad en el mercado laboral europeo</a:t>
            </a:r>
            <a:endParaRPr lang="ro-RO" sz="2000">
              <a:effectLst/>
              <a:latin typeface="Calibri" panose="020F0502020204030204" pitchFamily="34" charset="0"/>
              <a:ea typeface="Calibri" panose="020F0502020204030204" pitchFamily="34" charset="0"/>
            </a:endParaRPr>
          </a:p>
          <a:p>
            <a:pPr algn="ctr">
              <a:lnSpc>
                <a:spcPct val="107000"/>
              </a:lnSpc>
              <a:spcAft>
                <a:spcPts val="800"/>
              </a:spcAft>
            </a:pPr>
            <a:r>
              <a:rPr lang="en-GB" b="1">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510BB5B8-4CA8-C3E8-8259-43CCC65106A6}"/>
              </a:ext>
            </a:extLst>
          </p:cNvPr>
          <p:cNvSpPr txBox="1"/>
          <p:nvPr/>
        </p:nvSpPr>
        <p:spPr>
          <a:xfrm>
            <a:off x="539552" y="959033"/>
            <a:ext cx="8208912" cy="3341364"/>
          </a:xfrm>
          <a:prstGeom prst="rect">
            <a:avLst/>
          </a:prstGeom>
          <a:noFill/>
        </p:spPr>
        <p:txBody>
          <a:bodyPr wrap="square">
            <a:spAutoFit/>
          </a:bodyPr>
          <a:lstStyle/>
          <a:p>
            <a:pPr>
              <a:lnSpc>
                <a:spcPct val="150000"/>
              </a:lnSpc>
              <a:spcAft>
                <a:spcPts val="800"/>
              </a:spcAft>
            </a:pPr>
            <a:r>
              <a:rPr lang="en-GB" b="1">
                <a:effectLst/>
                <a:latin typeface="Arial" panose="020B0604020202020204" pitchFamily="34" charset="0"/>
                <a:ea typeface="Arial" panose="020B0604020202020204" pitchFamily="34" charset="0"/>
              </a:rPr>
              <a:t>Sección 2.2: Ventajas y obstáculos de la gestión intercultural</a:t>
            </a:r>
            <a:endParaRPr lang="ro-RO" dirty="0">
              <a:effectLst/>
              <a:latin typeface="Calibri" panose="020F0502020204030204" pitchFamily="34" charset="0"/>
              <a:ea typeface="Calibri" panose="020F0502020204030204" pitchFamily="34" charset="0"/>
            </a:endParaRPr>
          </a:p>
          <a:p>
            <a:pPr algn="just"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La gestión intercultural se considera un activo, pero también un gran reto para una empresa multinacional. Comprender las ventajas y los obstáculos es el primer paso para aplicar buenas prácticas de gestión.</a:t>
            </a:r>
            <a:endParaRPr lang="en-GB" sz="1200">
              <a:effectLst/>
              <a:latin typeface="Calibri" panose="020F0502020204030204" pitchFamily="34" charset="0"/>
              <a:ea typeface="Calibri" panose="020F0502020204030204" pitchFamily="34" charset="0"/>
            </a:endParaRPr>
          </a:p>
          <a:p>
            <a:pPr algn="just"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Así, la colaboración y la riqueza de un equipo multicultural pueden ofrecer a tu empresa:</a:t>
            </a:r>
            <a:endParaRPr lang="en-GB" sz="1200">
              <a:effectLst/>
              <a:latin typeface="Calibri" panose="020F0502020204030204" pitchFamily="34" charset="0"/>
              <a:ea typeface="Calibri" panose="020F0502020204030204" pitchFamily="34" charset="0"/>
            </a:endParaRPr>
          </a:p>
          <a:p>
            <a:pPr algn="just"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 diversas perspectivas, que son fuente de creatividad e innovación;</a:t>
            </a:r>
            <a:endParaRPr lang="en-GB" sz="1200">
              <a:effectLst/>
              <a:latin typeface="Calibri" panose="020F0502020204030204" pitchFamily="34" charset="0"/>
              <a:ea typeface="Calibri" panose="020F0502020204030204" pitchFamily="34" charset="0"/>
            </a:endParaRPr>
          </a:p>
          <a:p>
            <a:pPr algn="just"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 un mejor conocimiento de los clientes, que favorecerá la competitividad de la organización; </a:t>
            </a:r>
            <a:endParaRPr lang="en-GB" sz="1200">
              <a:effectLst/>
              <a:latin typeface="Calibri" panose="020F0502020204030204" pitchFamily="34" charset="0"/>
              <a:ea typeface="Calibri" panose="020F0502020204030204" pitchFamily="34" charset="0"/>
            </a:endParaRPr>
          </a:p>
          <a:p>
            <a:pPr algn="just"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 una mayor sensibilidad cultural y, por tanto, un marketing mejor orientado;</a:t>
            </a:r>
            <a:endParaRPr lang="en-GB" sz="1200">
              <a:effectLst/>
              <a:latin typeface="Calibri" panose="020F0502020204030204" pitchFamily="34" charset="0"/>
              <a:ea typeface="Calibri" panose="020F0502020204030204" pitchFamily="34" charset="0"/>
            </a:endParaRPr>
          </a:p>
          <a:p>
            <a:pPr algn="just"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 la capacidad de retener mejor el talento dentro de la empresa;</a:t>
            </a:r>
            <a:endParaRPr lang="en-GB" sz="1200">
              <a:effectLst/>
              <a:latin typeface="Calibri" panose="020F0502020204030204" pitchFamily="34" charset="0"/>
              <a:ea typeface="Calibri" panose="020F0502020204030204" pitchFamily="34" charset="0"/>
            </a:endParaRPr>
          </a:p>
          <a:p>
            <a:pPr algn="just"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 la posibilidad de desarrollar una gama de productos y servicios más amplia y adaptada.</a:t>
            </a:r>
            <a:endParaRPr lang="en-GB" sz="1200">
              <a:effectLst/>
              <a:latin typeface="Calibri" panose="020F0502020204030204" pitchFamily="34" charset="0"/>
              <a:ea typeface="Calibri" panose="020F0502020204030204" pitchFamily="34" charset="0"/>
            </a:endParaRPr>
          </a:p>
          <a:p>
            <a:pPr latinLnBrk="0"/>
            <a:r>
              <a:rPr lang="es-ES" sz="1200">
                <a:effectLst/>
                <a:latin typeface="Arial" panose="020B0604020202020204" pitchFamily="34" charset="0"/>
                <a:ea typeface="Arial" panose="020B0604020202020204" pitchFamily="34" charset="0"/>
              </a:rPr>
              <a:t>Para evitar los obstáculos que pueden aparecer en un equipo intercultural hay que prestar atención a algunas reglas.</a:t>
            </a:r>
            <a:r>
              <a:rPr lang="en-GB" sz="1200">
                <a:effectLst/>
                <a:latin typeface="Arial" panose="020B0604020202020204" pitchFamily="34" charset="0"/>
                <a:ea typeface="Arial" panose="020B0604020202020204" pitchFamily="34" charset="0"/>
              </a:rPr>
              <a:t> </a:t>
            </a:r>
            <a:endParaRPr lang="en-GB" sz="1200" dirty="0">
              <a:effectLst/>
              <a:latin typeface="Arial" panose="020B0604020202020204" pitchFamily="34" charset="0"/>
              <a:ea typeface="Arial" panose="020B0604020202020204" pitchFamily="34" charset="0"/>
            </a:endParaRPr>
          </a:p>
          <a:p>
            <a:pPr latinLnBrk="0">
              <a:lnSpc>
                <a:spcPct val="150000"/>
              </a:lnSpc>
              <a:spcAft>
                <a:spcPts val="800"/>
              </a:spcAft>
            </a:pPr>
            <a:r>
              <a:rPr lang="en-GB" sz="1200">
                <a:effectLst/>
                <a:latin typeface="Arial" panose="020B0604020202020204" pitchFamily="34" charset="0"/>
                <a:ea typeface="Arial" panose="020B0604020202020204" pitchFamily="34" charset="0"/>
              </a:rPr>
              <a:t>Veamos algunos consejos para evitar obstáculos en un equipo profesional multicultural:</a:t>
            </a:r>
            <a:endParaRPr lang="ro-RO"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1294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4991"/>
          </a:xfrm>
          <a:prstGeom prst="rect">
            <a:avLst/>
          </a:prstGeom>
          <a:noFill/>
        </p:spPr>
        <p:txBody>
          <a:bodyPr wrap="square">
            <a:spAutoFit/>
          </a:bodyPr>
          <a:lstStyle/>
          <a:p>
            <a:pPr algn="ctr" latinLnBrk="0">
              <a:lnSpc>
                <a:spcPct val="107000"/>
              </a:lnSpc>
              <a:spcAft>
                <a:spcPts val="800"/>
              </a:spcAft>
            </a:pPr>
            <a:r>
              <a:rPr lang="en-GB" sz="2000" b="1">
                <a:effectLst/>
                <a:latin typeface="Arial" panose="020B0604020202020204" pitchFamily="34" charset="0"/>
                <a:ea typeface="Arial" panose="020B0604020202020204" pitchFamily="34" charset="0"/>
              </a:rPr>
              <a:t>2. Gestión intercultural: la clave del éxito de la empleabilidad en el mercado laboral europeo</a:t>
            </a:r>
            <a:endParaRPr lang="ro-RO" sz="2000">
              <a:effectLst/>
              <a:latin typeface="Calibri" panose="020F0502020204030204" pitchFamily="34" charset="0"/>
              <a:ea typeface="Calibri" panose="020F0502020204030204" pitchFamily="34" charset="0"/>
            </a:endParaRPr>
          </a:p>
          <a:p>
            <a:pPr algn="ctr">
              <a:lnSpc>
                <a:spcPct val="107000"/>
              </a:lnSpc>
              <a:spcAft>
                <a:spcPts val="800"/>
              </a:spcAft>
            </a:pPr>
            <a:r>
              <a:rPr lang="en-GB" b="1">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E691A91D-556B-55A3-ED8E-21D76DAAFCF0}"/>
              </a:ext>
            </a:extLst>
          </p:cNvPr>
          <p:cNvSpPr txBox="1"/>
          <p:nvPr/>
        </p:nvSpPr>
        <p:spPr>
          <a:xfrm>
            <a:off x="611560" y="1203598"/>
            <a:ext cx="8280920" cy="2966774"/>
          </a:xfrm>
          <a:prstGeom prst="rect">
            <a:avLst/>
          </a:prstGeom>
          <a:noFill/>
        </p:spPr>
        <p:txBody>
          <a:bodyPr wrap="square">
            <a:spAutoFit/>
          </a:bodyPr>
          <a:lstStyle/>
          <a:p>
            <a:pPr latinLnBrk="0">
              <a:lnSpc>
                <a:spcPct val="107000"/>
              </a:lnSpc>
              <a:spcAft>
                <a:spcPts val="800"/>
              </a:spcAft>
            </a:pPr>
            <a:r>
              <a:rPr lang="es-ES" sz="1200" b="1">
                <a:solidFill>
                  <a:srgbClr val="000000"/>
                </a:solidFill>
                <a:effectLst/>
                <a:latin typeface="Arial" panose="020B0604020202020204" pitchFamily="34" charset="0"/>
                <a:ea typeface="Arial" panose="020B0604020202020204" pitchFamily="34" charset="0"/>
              </a:rPr>
              <a:t>1. No ignores las diferencias culturales dentro de tu equipo </a:t>
            </a:r>
            <a:endParaRPr lang="en-GB" sz="1200">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El simple hecho de conocer la cultura de los miembros de tu equipo puede ayudarte a identificar diferencias (especialmente en la forma de comunicarse) que podrían ser fuente de estigmatización.</a:t>
            </a:r>
            <a:endParaRPr lang="en-GB" sz="1200">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b="1">
                <a:solidFill>
                  <a:srgbClr val="000000"/>
                </a:solidFill>
                <a:effectLst/>
                <a:latin typeface="Arial" panose="020B0604020202020204" pitchFamily="34" charset="0"/>
                <a:ea typeface="Arial" panose="020B0604020202020204" pitchFamily="34" charset="0"/>
              </a:rPr>
              <a:t>2. Establece una gestión multicultural que permita al equipo aprovechar sus diferencias</a:t>
            </a:r>
            <a:endParaRPr lang="en-GB" sz="1200">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Es importante planificar momentos de preparación para cuando tus empleados lo necesiten. También les demostrarás que respetas sus diferencias. Este comportamiento les hará sentirse realmente valorados por su jefe, así como por los demás miembros de su equipo.</a:t>
            </a:r>
            <a:endParaRPr lang="en-GB" sz="1200">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b="1">
                <a:solidFill>
                  <a:srgbClr val="000000"/>
                </a:solidFill>
                <a:effectLst/>
                <a:latin typeface="Arial" panose="020B0604020202020204" pitchFamily="34" charset="0"/>
                <a:ea typeface="Arial" panose="020B0604020202020204" pitchFamily="34" charset="0"/>
              </a:rPr>
              <a:t>3. Lucha activamente contra los estereotipos</a:t>
            </a:r>
            <a:endParaRPr lang="en-GB" sz="1200">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A menudo hay una línea más fina de lo que cabría imaginar entre ser consciente de las diferencias culturales y basarse en estereotipos para hacer suposiciones sobre el comportamiento de tus compañeros. Para evitarlas, suele bastar con familiarizarse con cada uno de ellos. Anima a tus compañeros a hacer lo mismo. Esto te permitirá dejar de verlos como "representantes" de una cultura, sino como individuos de pleno derecho.</a:t>
            </a:r>
            <a:endParaRPr lang="en-GB" sz="1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8414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4991"/>
          </a:xfrm>
          <a:prstGeom prst="rect">
            <a:avLst/>
          </a:prstGeom>
          <a:noFill/>
        </p:spPr>
        <p:txBody>
          <a:bodyPr wrap="square">
            <a:spAutoFit/>
          </a:bodyPr>
          <a:lstStyle/>
          <a:p>
            <a:pPr algn="ctr" latinLnBrk="0">
              <a:lnSpc>
                <a:spcPct val="107000"/>
              </a:lnSpc>
              <a:spcAft>
                <a:spcPts val="800"/>
              </a:spcAft>
            </a:pPr>
            <a:r>
              <a:rPr lang="en-GB" sz="2000" b="1">
                <a:effectLst/>
                <a:latin typeface="Arial" panose="020B0604020202020204" pitchFamily="34" charset="0"/>
                <a:ea typeface="Arial" panose="020B0604020202020204" pitchFamily="34" charset="0"/>
              </a:rPr>
              <a:t>2. Gestión intercultural: la clave del éxito de la empleabilidad en el mercado laboral europeo</a:t>
            </a:r>
            <a:endParaRPr lang="ro-RO" sz="2000">
              <a:effectLst/>
              <a:latin typeface="Calibri" panose="020F0502020204030204" pitchFamily="34" charset="0"/>
              <a:ea typeface="Calibri" panose="020F0502020204030204" pitchFamily="34" charset="0"/>
            </a:endParaRPr>
          </a:p>
          <a:p>
            <a:pPr algn="ctr">
              <a:lnSpc>
                <a:spcPct val="107000"/>
              </a:lnSpc>
              <a:spcAft>
                <a:spcPts val="800"/>
              </a:spcAft>
            </a:pPr>
            <a:r>
              <a:rPr lang="en-GB" b="1">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5A6409FA-F32F-DE3C-9817-3358E877FA55}"/>
              </a:ext>
            </a:extLst>
          </p:cNvPr>
          <p:cNvSpPr txBox="1"/>
          <p:nvPr/>
        </p:nvSpPr>
        <p:spPr>
          <a:xfrm>
            <a:off x="611560" y="1154731"/>
            <a:ext cx="8136904" cy="2586285"/>
          </a:xfrm>
          <a:prstGeom prst="rect">
            <a:avLst/>
          </a:prstGeom>
          <a:noFill/>
        </p:spPr>
        <p:txBody>
          <a:bodyPr wrap="square">
            <a:spAutoFit/>
          </a:bodyPr>
          <a:lstStyle/>
          <a:p>
            <a:pPr latinLnBrk="0">
              <a:lnSpc>
                <a:spcPct val="150000"/>
              </a:lnSpc>
              <a:spcAft>
                <a:spcPts val="800"/>
              </a:spcAft>
            </a:pPr>
            <a:r>
              <a:rPr lang="es-ES" sz="1200" b="1">
                <a:solidFill>
                  <a:srgbClr val="000000"/>
                </a:solidFill>
                <a:effectLst/>
                <a:latin typeface="Arial" panose="020B0604020202020204" pitchFamily="34" charset="0"/>
                <a:ea typeface="Arial" panose="020B0604020202020204" pitchFamily="34" charset="0"/>
              </a:rPr>
              <a:t>4. Practica la gestión empática</a:t>
            </a:r>
            <a:endParaRPr lang="en-GB" sz="1200">
              <a:effectLst/>
              <a:latin typeface="Calibri" panose="020F0502020204030204" pitchFamily="34" charset="0"/>
              <a:ea typeface="Calibri" panose="020F0502020204030204" pitchFamily="34" charset="0"/>
            </a:endParaRPr>
          </a:p>
          <a:p>
            <a:pPr latinLnBrk="0">
              <a:lnSpc>
                <a:spcPct val="150000"/>
              </a:lnSpc>
              <a:spcAft>
                <a:spcPts val="800"/>
              </a:spcAft>
            </a:pPr>
            <a:r>
              <a:rPr lang="es-ES" sz="1200">
                <a:solidFill>
                  <a:srgbClr val="000000"/>
                </a:solidFill>
                <a:effectLst/>
                <a:latin typeface="Arial" panose="020B0604020202020204" pitchFamily="34" charset="0"/>
                <a:ea typeface="Arial" panose="020B0604020202020204" pitchFamily="34" charset="0"/>
              </a:rPr>
              <a:t>El simple hecho de preocuparse por el bienestar de tus empleados y su integración en el equipo te permite desactivar los bloqueos cuando surgen, tanto si se deben a diferencias culturales como si no, pero siempre para fomentar el respeto mutuo entre tus empleados.</a:t>
            </a:r>
            <a:endParaRPr lang="en-GB" sz="1200">
              <a:effectLst/>
              <a:latin typeface="Calibri" panose="020F0502020204030204" pitchFamily="34" charset="0"/>
              <a:ea typeface="Calibri" panose="020F0502020204030204" pitchFamily="34" charset="0"/>
            </a:endParaRPr>
          </a:p>
          <a:p>
            <a:pPr latinLnBrk="0">
              <a:lnSpc>
                <a:spcPct val="150000"/>
              </a:lnSpc>
              <a:spcAft>
                <a:spcPts val="800"/>
              </a:spcAft>
            </a:pPr>
            <a:r>
              <a:rPr lang="es-ES" sz="1200" b="1">
                <a:solidFill>
                  <a:srgbClr val="000000"/>
                </a:solidFill>
                <a:effectLst/>
                <a:latin typeface="Arial" panose="020B0604020202020204" pitchFamily="34" charset="0"/>
                <a:ea typeface="Arial" panose="020B0604020202020204" pitchFamily="34" charset="0"/>
              </a:rPr>
              <a:t>5. Inspírate en las prácticas de gestión intercultural de otras empresas</a:t>
            </a:r>
            <a:endParaRPr lang="en-GB" sz="1200">
              <a:effectLst/>
              <a:latin typeface="Calibri" panose="020F0502020204030204" pitchFamily="34" charset="0"/>
              <a:ea typeface="Calibri" panose="020F0502020204030204" pitchFamily="34" charset="0"/>
            </a:endParaRPr>
          </a:p>
          <a:p>
            <a:pPr latinLnBrk="0">
              <a:lnSpc>
                <a:spcPct val="150000"/>
              </a:lnSpc>
              <a:spcAft>
                <a:spcPts val="800"/>
              </a:spcAft>
            </a:pPr>
            <a:r>
              <a:rPr lang="es-ES" sz="1200">
                <a:solidFill>
                  <a:srgbClr val="000000"/>
                </a:solidFill>
                <a:effectLst/>
                <a:latin typeface="Arial" panose="020B0604020202020204" pitchFamily="34" charset="0"/>
                <a:ea typeface="Arial" panose="020B0604020202020204" pitchFamily="34" charset="0"/>
              </a:rPr>
              <a:t>Muchas iniciativas concretas pueden permitirte valorar las diferencias culturales dentro de tu equipo, fomentar el buen entendimiento y la colaboración. Busca empresas que ya hayan experimentado con la gestión intercultural y adapta las ideas a tu propia empresa. </a:t>
            </a:r>
            <a:endParaRPr lang="en-GB" sz="1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48897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a:effectLst/>
                <a:latin typeface="Arial" panose="020B0604020202020204" pitchFamily="34" charset="0"/>
                <a:ea typeface="Arial" panose="020B0604020202020204" pitchFamily="34" charset="0"/>
              </a:rPr>
              <a:t>3. Un negocio rentable en la era digital</a:t>
            </a:r>
            <a:endParaRPr lang="es-ES" sz="2000" dirty="0"/>
          </a:p>
        </p:txBody>
      </p:sp>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a:xfrm>
            <a:off x="450992" y="690796"/>
            <a:ext cx="7920880" cy="432048"/>
          </a:xfrm>
        </p:spPr>
        <p:txBody>
          <a:bodyPr/>
          <a:lstStyle/>
          <a:p>
            <a:endParaRPr lang="ro-RO" sz="1800" dirty="0"/>
          </a:p>
          <a:p>
            <a:endParaRPr lang="en-US" sz="1800" b="1" dirty="0"/>
          </a:p>
          <a:p>
            <a:r>
              <a:rPr lang="en-US" sz="1800" b="1"/>
              <a:t>Sección </a:t>
            </a:r>
            <a:r>
              <a:rPr lang="en-US" sz="1800" b="1" dirty="0"/>
              <a:t>3.1</a:t>
            </a:r>
            <a:r>
              <a:rPr lang="en-US" sz="1800" b="1"/>
              <a:t>: Pasos a seguir para crear un negocio rentable en Internet</a:t>
            </a:r>
            <a:endParaRPr lang="en-US" sz="1800" b="1" dirty="0"/>
          </a:p>
          <a:p>
            <a:endParaRPr lang="es-ES" sz="1800" dirty="0"/>
          </a:p>
        </p:txBody>
      </p:sp>
      <p:sp>
        <p:nvSpPr>
          <p:cNvPr id="4" name="TextBox 15">
            <a:extLst>
              <a:ext uri="{FF2B5EF4-FFF2-40B4-BE49-F238E27FC236}">
                <a16:creationId xmlns:a16="http://schemas.microsoft.com/office/drawing/2014/main" id="{A4EC8DF6-3118-6A03-CDDF-70A85F135774}"/>
              </a:ext>
            </a:extLst>
          </p:cNvPr>
          <p:cNvSpPr txBox="1"/>
          <p:nvPr/>
        </p:nvSpPr>
        <p:spPr>
          <a:xfrm>
            <a:off x="578456" y="1122844"/>
            <a:ext cx="7665952" cy="3386504"/>
          </a:xfrm>
          <a:prstGeom prst="rect">
            <a:avLst/>
          </a:prstGeom>
          <a:noFill/>
        </p:spPr>
        <p:txBody>
          <a:bodyPr wrap="square" rtlCol="0">
            <a:spAutoFit/>
          </a:bodyPr>
          <a:lstStyle/>
          <a:p>
            <a:pPr algn="just">
              <a:lnSpc>
                <a:spcPct val="150000"/>
              </a:lnSpc>
            </a:pPr>
            <a:endParaRPr lang="en-US" altLang="ko-KR" sz="1200" dirty="0">
              <a:solidFill>
                <a:schemeClr val="tx1">
                  <a:lumMod val="75000"/>
                  <a:lumOff val="25000"/>
                </a:schemeClr>
              </a:solidFill>
              <a:cs typeface="Arial" pitchFamily="34" charset="0"/>
            </a:endParaRPr>
          </a:p>
          <a:p>
            <a:pPr algn="just" latinLnBrk="0">
              <a:lnSpc>
                <a:spcPct val="150000"/>
              </a:lnSpc>
            </a:pPr>
            <a:r>
              <a:rPr lang="es-ES" altLang="ko-KR" sz="1200">
                <a:cs typeface="Arial" pitchFamily="34" charset="0"/>
              </a:rPr>
              <a:t>Emprender cualquier negocio, incluido uno online, no es tan sencillo como puede parecer a primera vista. Sin embargo, cuando se está decidido a entrar en el mercado, es obligatorio tener en cuenta algunos pasos. </a:t>
            </a:r>
          </a:p>
          <a:p>
            <a:pPr latinLnBrk="0">
              <a:lnSpc>
                <a:spcPct val="150000"/>
              </a:lnSpc>
            </a:pPr>
            <a:r>
              <a:rPr lang="es-ES" sz="1200">
                <a:solidFill>
                  <a:srgbClr val="000000"/>
                </a:solidFill>
                <a:effectLst/>
                <a:latin typeface="Arial" panose="020B0604020202020204" pitchFamily="34" charset="0"/>
                <a:ea typeface="Arial" panose="020B0604020202020204" pitchFamily="34" charset="0"/>
              </a:rPr>
              <a:t>Aquí tienes algunas ideas que puedes seguir para lanzar tu negocio en Internet:</a:t>
            </a:r>
            <a:br>
              <a:rPr lang="es-ES" sz="1200">
                <a:solidFill>
                  <a:srgbClr val="000000"/>
                </a:solidFill>
                <a:effectLst/>
                <a:latin typeface="Arial" panose="020B0604020202020204" pitchFamily="34" charset="0"/>
                <a:ea typeface="Arial" panose="020B0604020202020204" pitchFamily="34" charset="0"/>
              </a:rPr>
            </a:br>
            <a:r>
              <a:rPr lang="es-ES" sz="1200" b="1">
                <a:solidFill>
                  <a:srgbClr val="000000"/>
                </a:solidFill>
                <a:effectLst/>
                <a:latin typeface="Arial" panose="020B0604020202020204" pitchFamily="34" charset="0"/>
                <a:ea typeface="Arial" panose="020B0604020202020204" pitchFamily="34" charset="0"/>
              </a:rPr>
              <a:t>1. Vende tus creaciones en Internet</a:t>
            </a:r>
            <a:endParaRPr lang="en-GB" sz="1200">
              <a:effectLst/>
              <a:latin typeface="Calibri" panose="020F0502020204030204" pitchFamily="34" charset="0"/>
              <a:ea typeface="Calibri" panose="020F0502020204030204" pitchFamily="34" charset="0"/>
            </a:endParaRPr>
          </a:p>
          <a:p>
            <a:pPr latinLnBrk="0">
              <a:lnSpc>
                <a:spcPct val="150000"/>
              </a:lnSpc>
              <a:spcAft>
                <a:spcPts val="800"/>
              </a:spcAft>
            </a:pPr>
            <a:r>
              <a:rPr lang="es-ES" sz="1200">
                <a:solidFill>
                  <a:srgbClr val="000000"/>
                </a:solidFill>
                <a:effectLst/>
                <a:latin typeface="Arial" panose="020B0604020202020204" pitchFamily="34" charset="0"/>
                <a:ea typeface="Arial" panose="020B0604020202020204" pitchFamily="34" charset="0"/>
              </a:rPr>
              <a:t>Para dar este paso, es necesario sentar algunas bases: las herramientas necesarias (ordenador, alojamiento web, un nombre de dominio), las preguntas que hay que hacerse antes de empezar (¿el proyecto me interesa realmente?, ¿mis competencias son adecuadas y/o suficientes? ¿son suficientes mis recursos? etc.), el proceso para crear mi empresa (para garantizar un comercio electrónico conforme a la legislación, es obligatorio crear tu empresa para vender tus productos en Internet), las acciones para darte a conocer (para rentabilizar tu tienda de comercio electrónico vendiendo tus propios productos, tienes que pasar por el aro del "marketing web").</a:t>
            </a:r>
            <a:endParaRPr lang="en-GB" sz="1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6083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323528" y="267494"/>
            <a:ext cx="8136904" cy="576064"/>
          </a:xfrm>
        </p:spPr>
        <p:txBody>
          <a:bodyPr/>
          <a:lstStyle/>
          <a:p>
            <a:endParaRPr lang="ro-RO" sz="2800" dirty="0"/>
          </a:p>
          <a:p>
            <a:r>
              <a:rPr lang="es-ES" sz="2000" b="1">
                <a:effectLst/>
                <a:latin typeface="Arial" panose="020B0604020202020204" pitchFamily="34" charset="0"/>
                <a:ea typeface="Arial" panose="020B0604020202020204" pitchFamily="34" charset="0"/>
              </a:rPr>
              <a:t>3. Un negocio rentable en la era digital</a:t>
            </a:r>
            <a:endParaRPr lang="es-ES" sz="2000"/>
          </a:p>
          <a:p>
            <a:endParaRPr lang="es-ES" sz="2800" dirty="0"/>
          </a:p>
        </p:txBody>
      </p:sp>
      <p:sp>
        <p:nvSpPr>
          <p:cNvPr id="4" name="TextBox 15">
            <a:extLst>
              <a:ext uri="{FF2B5EF4-FFF2-40B4-BE49-F238E27FC236}">
                <a16:creationId xmlns:a16="http://schemas.microsoft.com/office/drawing/2014/main" id="{A4EC8DF6-3118-6A03-CDDF-70A85F135774}"/>
              </a:ext>
            </a:extLst>
          </p:cNvPr>
          <p:cNvSpPr txBox="1"/>
          <p:nvPr/>
        </p:nvSpPr>
        <p:spPr>
          <a:xfrm>
            <a:off x="683568" y="843558"/>
            <a:ext cx="7776864" cy="3642023"/>
          </a:xfrm>
          <a:prstGeom prst="rect">
            <a:avLst/>
          </a:prstGeom>
          <a:noFill/>
        </p:spPr>
        <p:txBody>
          <a:bodyPr wrap="square" rtlCol="0">
            <a:spAutoFit/>
          </a:bodyPr>
          <a:lstStyle/>
          <a:p>
            <a:pPr latinLnBrk="0">
              <a:spcAft>
                <a:spcPts val="800"/>
              </a:spcAft>
            </a:pPr>
            <a:r>
              <a:rPr lang="es-ES" sz="1200" b="1">
                <a:solidFill>
                  <a:srgbClr val="000000"/>
                </a:solidFill>
                <a:effectLst/>
                <a:latin typeface="Arial" panose="020B0604020202020204" pitchFamily="34" charset="0"/>
                <a:ea typeface="Arial" panose="020B0604020202020204" pitchFamily="34" charset="0"/>
              </a:rPr>
              <a:t>2. Crea una tienda de drop-shipping</a:t>
            </a:r>
            <a:br>
              <a:rPr lang="en-GB" sz="1200" b="1">
                <a:latin typeface="Calibri" panose="020F0502020204030204" pitchFamily="34" charset="0"/>
                <a:ea typeface="Arial" panose="020B0604020202020204" pitchFamily="34" charset="0"/>
              </a:rPr>
            </a:br>
            <a:r>
              <a:rPr lang="es-ES" sz="1200">
                <a:solidFill>
                  <a:srgbClr val="000000"/>
                </a:solidFill>
                <a:effectLst/>
                <a:latin typeface="Arial" panose="020B0604020202020204" pitchFamily="34" charset="0"/>
                <a:ea typeface="Arial" panose="020B0604020202020204" pitchFamily="34" charset="0"/>
              </a:rPr>
              <a:t>El principio de lo que se denomina drop-shipping consiste en vender un producto sin ocuparse de la gestión de las existencias. Muy rentable, este tipo de negocio en Internet no requiere mucha inversión ya que basta con abrir una plataforma web para vender los artículos presentados.</a:t>
            </a:r>
            <a:endParaRPr lang="en-GB" sz="1200">
              <a:effectLst/>
              <a:latin typeface="Calibri" panose="020F0502020204030204" pitchFamily="34" charset="0"/>
              <a:ea typeface="Calibri" panose="020F0502020204030204" pitchFamily="34" charset="0"/>
            </a:endParaRPr>
          </a:p>
          <a:p>
            <a:pPr latinLnBrk="0">
              <a:spcAft>
                <a:spcPts val="800"/>
              </a:spcAft>
            </a:pPr>
            <a:r>
              <a:rPr lang="es-ES" sz="1200" b="1">
                <a:solidFill>
                  <a:srgbClr val="000000"/>
                </a:solidFill>
                <a:effectLst/>
                <a:latin typeface="Arial" panose="020B0604020202020204" pitchFamily="34" charset="0"/>
                <a:ea typeface="Arial" panose="020B0604020202020204" pitchFamily="34" charset="0"/>
              </a:rPr>
              <a:t>3. Lanza tu marca</a:t>
            </a:r>
            <a:br>
              <a:rPr lang="en-GB" sz="1200" b="1">
                <a:latin typeface="Calibri" panose="020F0502020204030204" pitchFamily="34" charset="0"/>
                <a:ea typeface="Arial" panose="020B0604020202020204" pitchFamily="34" charset="0"/>
              </a:rPr>
            </a:br>
            <a:r>
              <a:rPr lang="es-ES" sz="1200">
                <a:solidFill>
                  <a:srgbClr val="000000"/>
                </a:solidFill>
                <a:effectLst/>
                <a:latin typeface="Arial" panose="020B0604020202020204" pitchFamily="34" charset="0"/>
                <a:ea typeface="Arial" panose="020B0604020202020204" pitchFamily="34" charset="0"/>
              </a:rPr>
              <a:t>Es importante establecer una estrategia para destacar y así crear una marca que hable a los potenciales futuros compradores: crea tu estilo y dirígete a tus clientes, céntrate en la calidad, fideliza a tus clientes. </a:t>
            </a:r>
            <a:endParaRPr lang="en-GB" sz="1200">
              <a:effectLst/>
              <a:latin typeface="Calibri" panose="020F0502020204030204" pitchFamily="34" charset="0"/>
              <a:ea typeface="Calibri" panose="020F0502020204030204" pitchFamily="34" charset="0"/>
            </a:endParaRPr>
          </a:p>
          <a:p>
            <a:pPr latinLnBrk="0">
              <a:spcAft>
                <a:spcPts val="800"/>
              </a:spcAft>
            </a:pPr>
            <a:r>
              <a:rPr lang="es-ES" sz="1200" b="1">
                <a:solidFill>
                  <a:srgbClr val="000000"/>
                </a:solidFill>
                <a:effectLst/>
                <a:latin typeface="Arial" panose="020B0604020202020204" pitchFamily="34" charset="0"/>
                <a:ea typeface="Arial" panose="020B0604020202020204" pitchFamily="34" charset="0"/>
              </a:rPr>
              <a:t>4. Conviértete en autónomo/freelancer</a:t>
            </a:r>
            <a:br>
              <a:rPr lang="en-GB" sz="1200" b="1">
                <a:latin typeface="Calibri" panose="020F0502020204030204" pitchFamily="34" charset="0"/>
                <a:ea typeface="Arial" panose="020B0604020202020204" pitchFamily="34" charset="0"/>
              </a:rPr>
            </a:br>
            <a:r>
              <a:rPr lang="es-ES" sz="1200">
                <a:solidFill>
                  <a:srgbClr val="000000"/>
                </a:solidFill>
                <a:effectLst/>
                <a:latin typeface="Arial" panose="020B0604020202020204" pitchFamily="34" charset="0"/>
                <a:ea typeface="Arial" panose="020B0604020202020204" pitchFamily="34" charset="0"/>
              </a:rPr>
              <a:t>Hay muchos empleos que te permiten trabajar como autónomo, es decir, como microempresario. Al dedicarte a este proyecto, te conviertes en tu propio jefe, organizas tus horarios como quieras, estableces tu propio marco profesional y, sobre todo, te das todas las oportunidades para hacer de tu proyecto un negocio de éxito. </a:t>
            </a:r>
            <a:endParaRPr lang="en-GB" sz="1200">
              <a:effectLst/>
              <a:latin typeface="Calibri" panose="020F0502020204030204" pitchFamily="34" charset="0"/>
              <a:ea typeface="Calibri" panose="020F0502020204030204" pitchFamily="34" charset="0"/>
            </a:endParaRPr>
          </a:p>
          <a:p>
            <a:pPr latinLnBrk="0">
              <a:spcAft>
                <a:spcPts val="800"/>
              </a:spcAft>
            </a:pPr>
            <a:r>
              <a:rPr lang="es-ES" sz="1200" b="1">
                <a:solidFill>
                  <a:srgbClr val="000000"/>
                </a:solidFill>
                <a:effectLst/>
                <a:latin typeface="Arial" panose="020B0604020202020204" pitchFamily="34" charset="0"/>
                <a:ea typeface="Arial" panose="020B0604020202020204" pitchFamily="34" charset="0"/>
              </a:rPr>
              <a:t>5. Empieza a escribir un blog</a:t>
            </a:r>
            <a:br>
              <a:rPr lang="en-GB" sz="1200" b="1">
                <a:latin typeface="Calibri" panose="020F0502020204030204" pitchFamily="34" charset="0"/>
                <a:ea typeface="Arial" panose="020B0604020202020204" pitchFamily="34" charset="0"/>
              </a:rPr>
            </a:br>
            <a:r>
              <a:rPr lang="es-ES" sz="1200">
                <a:solidFill>
                  <a:srgbClr val="000000"/>
                </a:solidFill>
                <a:effectLst/>
                <a:latin typeface="Arial" panose="020B0604020202020204" pitchFamily="34" charset="0"/>
                <a:ea typeface="Arial" panose="020B0604020202020204" pitchFamily="34" charset="0"/>
              </a:rPr>
              <a:t>Grandes tendencias del momento, los blogs florecen en Internet y se revelan como el plan ideal para determinados perfiles. Así pues, crea un sitio web, define tu objetivo, encuentra las palabras clave adecuadas y fideliza a tus clientes.</a:t>
            </a:r>
            <a:endParaRPr lang="en-GB" sz="1200">
              <a:effectLst/>
              <a:latin typeface="Calibri" panose="020F0502020204030204" pitchFamily="34" charset="0"/>
              <a:ea typeface="Calibri" panose="020F0502020204030204" pitchFamily="34" charset="0"/>
            </a:endParaRPr>
          </a:p>
          <a:p>
            <a:pPr latinLnBrk="0">
              <a:spcAft>
                <a:spcPts val="800"/>
              </a:spcAft>
            </a:pPr>
            <a:r>
              <a:rPr lang="es-ES" sz="1200" b="1">
                <a:solidFill>
                  <a:srgbClr val="000000"/>
                </a:solidFill>
                <a:effectLst/>
                <a:latin typeface="Arial" panose="020B0604020202020204" pitchFamily="34" charset="0"/>
                <a:ea typeface="Arial" panose="020B0604020202020204" pitchFamily="34" charset="0"/>
              </a:rPr>
              <a:t>6. Publica un ebook</a:t>
            </a:r>
            <a:br>
              <a:rPr lang="en-GB" sz="1200" b="1">
                <a:latin typeface="Calibri" panose="020F0502020204030204" pitchFamily="34" charset="0"/>
                <a:ea typeface="Arial" panose="020B0604020202020204" pitchFamily="34" charset="0"/>
              </a:rPr>
            </a:br>
            <a:r>
              <a:rPr lang="es-ES" sz="1200">
                <a:solidFill>
                  <a:srgbClr val="000000"/>
                </a:solidFill>
                <a:effectLst/>
                <a:latin typeface="Arial" panose="020B0604020202020204" pitchFamily="34" charset="0"/>
                <a:ea typeface="Arial" panose="020B0604020202020204" pitchFamily="34" charset="0"/>
              </a:rPr>
              <a:t>La publicación de un libro electrónico puede ser muy rentable a largo plazo. </a:t>
            </a:r>
            <a:endParaRPr lang="en-GB" sz="1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6173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1030077" y="267494"/>
            <a:ext cx="6939830" cy="1080489"/>
          </a:xfrm>
          <a:prstGeom prst="rect">
            <a:avLst/>
          </a:prstGeom>
          <a:noFill/>
        </p:spPr>
        <p:txBody>
          <a:bodyPr wrap="square">
            <a:spAutoFit/>
          </a:bodyPr>
          <a:lstStyle/>
          <a:p>
            <a:pPr algn="ctr"/>
            <a:r>
              <a:rPr lang="es-ES" sz="2000" b="1">
                <a:effectLst/>
                <a:latin typeface="Arial" panose="020B0604020202020204" pitchFamily="34" charset="0"/>
                <a:ea typeface="Arial" panose="020B0604020202020204" pitchFamily="34" charset="0"/>
              </a:rPr>
              <a:t>3. Un negocio rentable en la era digital</a:t>
            </a:r>
            <a:endParaRPr lang="es-ES" sz="2000"/>
          </a:p>
          <a:p>
            <a:pPr algn="ctr">
              <a:lnSpc>
                <a:spcPct val="107000"/>
              </a:lnSpc>
              <a:spcAft>
                <a:spcPts val="800"/>
              </a:spcAft>
            </a:pPr>
            <a:r>
              <a:rPr lang="en-GB" sz="1800" b="1">
                <a:effectLst/>
                <a:latin typeface="Arial" panose="020B060402020202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7" name="CasetăText 6">
            <a:extLst>
              <a:ext uri="{FF2B5EF4-FFF2-40B4-BE49-F238E27FC236}">
                <a16:creationId xmlns:a16="http://schemas.microsoft.com/office/drawing/2014/main" id="{3FAEDB3E-301C-6F3A-A517-DF7495943DE0}"/>
              </a:ext>
            </a:extLst>
          </p:cNvPr>
          <p:cNvSpPr txBox="1"/>
          <p:nvPr/>
        </p:nvSpPr>
        <p:spPr>
          <a:xfrm>
            <a:off x="611560" y="791135"/>
            <a:ext cx="7920880" cy="3665940"/>
          </a:xfrm>
          <a:prstGeom prst="rect">
            <a:avLst/>
          </a:prstGeom>
          <a:noFill/>
        </p:spPr>
        <p:txBody>
          <a:bodyPr wrap="square">
            <a:spAutoFit/>
          </a:bodyPr>
          <a:lstStyle/>
          <a:p>
            <a:pPr>
              <a:lnSpc>
                <a:spcPct val="107000"/>
              </a:lnSpc>
              <a:spcAft>
                <a:spcPts val="800"/>
              </a:spcAft>
            </a:pPr>
            <a:r>
              <a:rPr lang="en-GB" b="1" i="1">
                <a:effectLst/>
                <a:latin typeface="Arial" panose="020B0604020202020204" pitchFamily="34" charset="0"/>
                <a:ea typeface="Arial" panose="020B0604020202020204" pitchFamily="34" charset="0"/>
              </a:rPr>
              <a:t>Sección </a:t>
            </a:r>
            <a:r>
              <a:rPr lang="en-GB" b="1" i="1" dirty="0">
                <a:effectLst/>
                <a:latin typeface="Arial" panose="020B0604020202020204" pitchFamily="34" charset="0"/>
                <a:ea typeface="Arial" panose="020B0604020202020204" pitchFamily="34" charset="0"/>
              </a:rPr>
              <a:t>3.2</a:t>
            </a:r>
            <a:r>
              <a:rPr lang="en-GB" b="1" i="1">
                <a:effectLst/>
                <a:latin typeface="Arial" panose="020B0604020202020204" pitchFamily="34" charset="0"/>
                <a:ea typeface="Arial" panose="020B0604020202020204" pitchFamily="34" charset="0"/>
              </a:rPr>
              <a:t>: Actividades más demandadas</a:t>
            </a:r>
            <a:endParaRPr lang="ro-RO" dirty="0">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i="1">
                <a:effectLst/>
                <a:latin typeface="Arial" panose="020B0604020202020204" pitchFamily="34" charset="0"/>
                <a:ea typeface="Arial" panose="020B0604020202020204" pitchFamily="34" charset="0"/>
              </a:rPr>
              <a:t>Existen bastantes oportunidades para iniciar un negocio en Internet que puede convertirse en una actividad rentable y a largo plazo. He aquí algunas ideas de este tipo de trabajos que se pueden realizar desde la comodidad del hogar:</a:t>
            </a:r>
            <a:endParaRPr lang="en-GB" sz="1200" i="1">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b="1" i="1">
                <a:solidFill>
                  <a:srgbClr val="000000"/>
                </a:solidFill>
                <a:effectLst/>
                <a:latin typeface="Arial" panose="020B0604020202020204" pitchFamily="34" charset="0"/>
                <a:ea typeface="Arial" panose="020B0604020202020204" pitchFamily="34" charset="0"/>
              </a:rPr>
              <a:t>1. Comienza un blog</a:t>
            </a:r>
            <a:endParaRPr lang="en-GB" sz="1200" i="1">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i="1">
                <a:solidFill>
                  <a:srgbClr val="000000"/>
                </a:solidFill>
                <a:effectLst/>
                <a:latin typeface="Arial" panose="020B0604020202020204" pitchFamily="34" charset="0"/>
                <a:ea typeface="Arial" panose="020B0604020202020204" pitchFamily="34" charset="0"/>
              </a:rPr>
              <a:t>Miles o incluso cientos de miles de personas de todo el mundo crean cada día contenidos de calidad sobre una gran variedad de temas, generando ingresos sustanciales.</a:t>
            </a:r>
            <a:endParaRPr lang="en-GB" sz="1200" i="1">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b="1" i="1">
                <a:solidFill>
                  <a:srgbClr val="000000"/>
                </a:solidFill>
                <a:effectLst/>
                <a:latin typeface="Arial" panose="020B0604020202020204" pitchFamily="34" charset="0"/>
                <a:ea typeface="Arial" panose="020B0604020202020204" pitchFamily="34" charset="0"/>
              </a:rPr>
              <a:t>2. Diseño gráfico</a:t>
            </a:r>
            <a:endParaRPr lang="en-GB" sz="1200" i="1">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i="1">
                <a:solidFill>
                  <a:srgbClr val="000000"/>
                </a:solidFill>
                <a:effectLst/>
                <a:latin typeface="Arial" panose="020B0604020202020204" pitchFamily="34" charset="0"/>
                <a:ea typeface="Arial" panose="020B0604020202020204" pitchFamily="34" charset="0"/>
              </a:rPr>
              <a:t>Todo lo que necesitas es un ordenador lo bastante potente para ejecutar el software adecuado, algo de imaginación y motivación. Los profesionales del diseño gráfico están muy bien pagados y pueden trabajar desde la intimidad de su hogar.</a:t>
            </a:r>
            <a:endParaRPr lang="en-GB" sz="1200" i="1">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b="1" i="1">
                <a:solidFill>
                  <a:srgbClr val="000000"/>
                </a:solidFill>
                <a:effectLst/>
                <a:latin typeface="Arial" panose="020B0604020202020204" pitchFamily="34" charset="0"/>
                <a:ea typeface="Arial" panose="020B0604020202020204" pitchFamily="34" charset="0"/>
              </a:rPr>
              <a:t>3. Diseño web</a:t>
            </a:r>
            <a:endParaRPr lang="en-GB" sz="1200" i="1">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i="1">
                <a:solidFill>
                  <a:srgbClr val="000000"/>
                </a:solidFill>
                <a:effectLst/>
                <a:latin typeface="Arial" panose="020B0604020202020204" pitchFamily="34" charset="0"/>
                <a:ea typeface="Arial" panose="020B0604020202020204" pitchFamily="34" charset="0"/>
              </a:rPr>
              <a:t>Las personas que trabajan en diseño web son increíblemente valiosas para todas las empresas que poseen sitios web, independientemente del ámbito de actividad de la empresa.</a:t>
            </a:r>
            <a:endParaRPr lang="en-GB" sz="1200" i="1">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4865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1187624" y="339502"/>
            <a:ext cx="6912768" cy="1080489"/>
          </a:xfrm>
          <a:prstGeom prst="rect">
            <a:avLst/>
          </a:prstGeom>
          <a:noFill/>
        </p:spPr>
        <p:txBody>
          <a:bodyPr wrap="square">
            <a:spAutoFit/>
          </a:bodyPr>
          <a:lstStyle/>
          <a:p>
            <a:pPr algn="ctr"/>
            <a:r>
              <a:rPr lang="es-ES" sz="2000" b="1">
                <a:effectLst/>
                <a:latin typeface="Arial" panose="020B0604020202020204" pitchFamily="34" charset="0"/>
                <a:ea typeface="Arial" panose="020B0604020202020204" pitchFamily="34" charset="0"/>
              </a:rPr>
              <a:t>3. Un negocio rentable en la era digital</a:t>
            </a:r>
            <a:endParaRPr lang="es-ES" sz="2000"/>
          </a:p>
          <a:p>
            <a:pPr>
              <a:lnSpc>
                <a:spcPct val="107000"/>
              </a:lnSpc>
              <a:spcAft>
                <a:spcPts val="800"/>
              </a:spcAft>
            </a:pPr>
            <a:r>
              <a:rPr lang="en-GB" sz="1800" b="1">
                <a:effectLst/>
                <a:latin typeface="Arial" panose="020B060402020202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5" name="CasetăText 4">
            <a:extLst>
              <a:ext uri="{FF2B5EF4-FFF2-40B4-BE49-F238E27FC236}">
                <a16:creationId xmlns:a16="http://schemas.microsoft.com/office/drawing/2014/main" id="{76347088-3427-6B8F-3050-7B6BFCF788F4}"/>
              </a:ext>
            </a:extLst>
          </p:cNvPr>
          <p:cNvSpPr txBox="1"/>
          <p:nvPr/>
        </p:nvSpPr>
        <p:spPr>
          <a:xfrm>
            <a:off x="791580" y="1059582"/>
            <a:ext cx="7560840" cy="3242875"/>
          </a:xfrm>
          <a:prstGeom prst="rect">
            <a:avLst/>
          </a:prstGeom>
          <a:noFill/>
        </p:spPr>
        <p:txBody>
          <a:bodyPr wrap="square">
            <a:spAutoFit/>
          </a:bodyPr>
          <a:lstStyle/>
          <a:p>
            <a:pPr latinLnBrk="0">
              <a:lnSpc>
                <a:spcPct val="150000"/>
              </a:lnSpc>
              <a:spcAft>
                <a:spcPts val="800"/>
              </a:spcAft>
            </a:pPr>
            <a:r>
              <a:rPr lang="es-ES" sz="1200" b="1" i="1">
                <a:solidFill>
                  <a:srgbClr val="000000"/>
                </a:solidFill>
                <a:effectLst/>
                <a:latin typeface="Arial" panose="020B0604020202020204" pitchFamily="34" charset="0"/>
                <a:ea typeface="Arial" panose="020B0604020202020204" pitchFamily="34" charset="0"/>
              </a:rPr>
              <a:t>4. Cursos online</a:t>
            </a:r>
            <a:endParaRPr lang="en-GB" sz="1200" i="1">
              <a:effectLst/>
              <a:latin typeface="Calibri" panose="020F0502020204030204" pitchFamily="34" charset="0"/>
              <a:ea typeface="Calibri" panose="020F0502020204030204" pitchFamily="34" charset="0"/>
            </a:endParaRPr>
          </a:p>
          <a:p>
            <a:pPr latinLnBrk="0">
              <a:lnSpc>
                <a:spcPct val="150000"/>
              </a:lnSpc>
              <a:spcAft>
                <a:spcPts val="800"/>
              </a:spcAft>
            </a:pPr>
            <a:r>
              <a:rPr lang="es-ES" sz="1200" i="1">
                <a:solidFill>
                  <a:srgbClr val="000000"/>
                </a:solidFill>
                <a:effectLst/>
                <a:latin typeface="Arial" panose="020B0604020202020204" pitchFamily="34" charset="0"/>
                <a:ea typeface="Arial" panose="020B0604020202020204" pitchFamily="34" charset="0"/>
              </a:rPr>
              <a:t>Si tienes suficiente experiencia en un campo que te interesa y tienes conocimientos útiles para compartir con los demás, los cursos online son una buena solución para tu negocio.</a:t>
            </a:r>
            <a:endParaRPr lang="en-GB" sz="1200" i="1">
              <a:effectLst/>
              <a:latin typeface="Calibri" panose="020F0502020204030204" pitchFamily="34" charset="0"/>
              <a:ea typeface="Calibri" panose="020F0502020204030204" pitchFamily="34" charset="0"/>
            </a:endParaRPr>
          </a:p>
          <a:p>
            <a:pPr latinLnBrk="0">
              <a:lnSpc>
                <a:spcPct val="150000"/>
              </a:lnSpc>
              <a:spcAft>
                <a:spcPts val="800"/>
              </a:spcAft>
            </a:pPr>
            <a:r>
              <a:rPr lang="es-ES" sz="1200" b="1" i="1">
                <a:solidFill>
                  <a:srgbClr val="000000"/>
                </a:solidFill>
                <a:effectLst/>
                <a:latin typeface="Arial" panose="020B0604020202020204" pitchFamily="34" charset="0"/>
                <a:ea typeface="Arial" panose="020B0604020202020204" pitchFamily="34" charset="0"/>
              </a:rPr>
              <a:t>5. Marketing en Instagram</a:t>
            </a:r>
            <a:endParaRPr lang="en-GB" sz="1200" i="1">
              <a:effectLst/>
              <a:latin typeface="Calibri" panose="020F0502020204030204" pitchFamily="34" charset="0"/>
              <a:ea typeface="Calibri" panose="020F0502020204030204" pitchFamily="34" charset="0"/>
            </a:endParaRPr>
          </a:p>
          <a:p>
            <a:pPr latinLnBrk="0">
              <a:lnSpc>
                <a:spcPct val="150000"/>
              </a:lnSpc>
              <a:spcAft>
                <a:spcPts val="800"/>
              </a:spcAft>
            </a:pPr>
            <a:r>
              <a:rPr lang="es-ES" sz="1200" i="1">
                <a:solidFill>
                  <a:srgbClr val="000000"/>
                </a:solidFill>
                <a:effectLst/>
                <a:latin typeface="Arial" panose="020B0604020202020204" pitchFamily="34" charset="0"/>
                <a:ea typeface="Arial" panose="020B0604020202020204" pitchFamily="34" charset="0"/>
              </a:rPr>
              <a:t>Una persona con experiencia en marketing en Instagram puede ser la base de una idea de negocio moderna muy rentable.</a:t>
            </a:r>
            <a:br>
              <a:rPr lang="es-ES" sz="1200" i="1">
                <a:solidFill>
                  <a:srgbClr val="000000"/>
                </a:solidFill>
                <a:effectLst/>
                <a:latin typeface="Arial" panose="020B0604020202020204" pitchFamily="34" charset="0"/>
                <a:ea typeface="Arial" panose="020B0604020202020204" pitchFamily="34" charset="0"/>
              </a:rPr>
            </a:br>
            <a:r>
              <a:rPr lang="es-ES" sz="1200" b="1" i="1">
                <a:solidFill>
                  <a:srgbClr val="000000"/>
                </a:solidFill>
                <a:effectLst/>
                <a:latin typeface="Arial" panose="020B0604020202020204" pitchFamily="34" charset="0"/>
                <a:ea typeface="Arial" panose="020B0604020202020204" pitchFamily="34" charset="0"/>
              </a:rPr>
              <a:t>6. Reventa de productos en tiendas online</a:t>
            </a:r>
            <a:r>
              <a:rPr lang="es-ES" sz="1200" i="1">
                <a:solidFill>
                  <a:srgbClr val="000000"/>
                </a:solidFill>
                <a:effectLst/>
                <a:latin typeface="Arial" panose="020B0604020202020204" pitchFamily="34" charset="0"/>
                <a:ea typeface="Arial" panose="020B0604020202020204" pitchFamily="34" charset="0"/>
              </a:rPr>
              <a:t> </a:t>
            </a:r>
            <a:endParaRPr lang="en-GB" sz="1200" i="1">
              <a:effectLst/>
              <a:latin typeface="Calibri" panose="020F0502020204030204" pitchFamily="34" charset="0"/>
              <a:ea typeface="Calibri" panose="020F0502020204030204" pitchFamily="34" charset="0"/>
            </a:endParaRPr>
          </a:p>
          <a:p>
            <a:pPr latinLnBrk="0">
              <a:lnSpc>
                <a:spcPct val="150000"/>
              </a:lnSpc>
              <a:spcAft>
                <a:spcPts val="800"/>
              </a:spcAft>
            </a:pPr>
            <a:r>
              <a:rPr lang="es-ES" sz="1200" i="1">
                <a:solidFill>
                  <a:srgbClr val="000000"/>
                </a:solidFill>
                <a:effectLst/>
                <a:latin typeface="Arial" panose="020B0604020202020204" pitchFamily="34" charset="0"/>
                <a:ea typeface="Arial" panose="020B0604020202020204" pitchFamily="34" charset="0"/>
              </a:rPr>
              <a:t>Cualquiera puede vender productos en diversos sitios. Sólo tienes que encontrar fábricas, ya sean locales o internacionales, que creen artículos que no son tan populares, pero que crees que serían un verdadero éxito una vez que salgan al mercado.</a:t>
            </a:r>
            <a:endParaRPr lang="ro-RO"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0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899592" y="339502"/>
            <a:ext cx="7344816" cy="1080489"/>
          </a:xfrm>
          <a:prstGeom prst="rect">
            <a:avLst/>
          </a:prstGeom>
          <a:noFill/>
        </p:spPr>
        <p:txBody>
          <a:bodyPr wrap="square">
            <a:spAutoFit/>
          </a:bodyPr>
          <a:lstStyle/>
          <a:p>
            <a:pPr algn="ctr"/>
            <a:r>
              <a:rPr lang="es-ES" sz="2000" b="1">
                <a:effectLst/>
                <a:latin typeface="Arial" panose="020B0604020202020204" pitchFamily="34" charset="0"/>
                <a:ea typeface="Arial" panose="020B0604020202020204" pitchFamily="34" charset="0"/>
              </a:rPr>
              <a:t>3. Un negocio rentable en la era digital</a:t>
            </a:r>
            <a:endParaRPr lang="es-ES" sz="2000"/>
          </a:p>
          <a:p>
            <a:pPr>
              <a:lnSpc>
                <a:spcPct val="107000"/>
              </a:lnSpc>
              <a:spcAft>
                <a:spcPts val="800"/>
              </a:spcAft>
            </a:pPr>
            <a:r>
              <a:rPr lang="en-GB" sz="1800" b="1">
                <a:effectLst/>
                <a:latin typeface="Arial" panose="020B0604020202020204" pitchFamily="34" charset="0"/>
                <a:ea typeface="Arial" panose="020B0604020202020204" pitchFamily="34" charset="0"/>
              </a:rPr>
              <a:t> </a:t>
            </a:r>
            <a:endParaRPr lang="ro-RO" sz="18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6" name="CasetăText 5">
            <a:extLst>
              <a:ext uri="{FF2B5EF4-FFF2-40B4-BE49-F238E27FC236}">
                <a16:creationId xmlns:a16="http://schemas.microsoft.com/office/drawing/2014/main" id="{4428C319-55BB-AA54-A27B-2BFEB5DE57EF}"/>
              </a:ext>
            </a:extLst>
          </p:cNvPr>
          <p:cNvSpPr txBox="1"/>
          <p:nvPr/>
        </p:nvSpPr>
        <p:spPr>
          <a:xfrm>
            <a:off x="1043608" y="1203598"/>
            <a:ext cx="7344816" cy="2586285"/>
          </a:xfrm>
          <a:prstGeom prst="rect">
            <a:avLst/>
          </a:prstGeom>
          <a:noFill/>
        </p:spPr>
        <p:txBody>
          <a:bodyPr wrap="square">
            <a:spAutoFit/>
          </a:bodyPr>
          <a:lstStyle/>
          <a:p>
            <a:pPr latinLnBrk="0">
              <a:lnSpc>
                <a:spcPct val="150000"/>
              </a:lnSpc>
              <a:spcAft>
                <a:spcPts val="800"/>
              </a:spcAft>
            </a:pPr>
            <a:r>
              <a:rPr lang="es-ES" sz="1200" b="1" i="1">
                <a:solidFill>
                  <a:srgbClr val="000000"/>
                </a:solidFill>
                <a:effectLst/>
                <a:latin typeface="Arial" panose="020B0604020202020204" pitchFamily="34" charset="0"/>
                <a:ea typeface="Arial" panose="020B0604020202020204" pitchFamily="34" charset="0"/>
              </a:rPr>
              <a:t>7. Asistente virtual</a:t>
            </a:r>
            <a:endParaRPr lang="en-GB" sz="1200" i="1">
              <a:effectLst/>
              <a:latin typeface="Calibri" panose="020F0502020204030204" pitchFamily="34" charset="0"/>
              <a:ea typeface="Calibri" panose="020F0502020204030204" pitchFamily="34" charset="0"/>
            </a:endParaRPr>
          </a:p>
          <a:p>
            <a:pPr latinLnBrk="0">
              <a:lnSpc>
                <a:spcPct val="150000"/>
              </a:lnSpc>
              <a:spcAft>
                <a:spcPts val="800"/>
              </a:spcAft>
            </a:pPr>
            <a:r>
              <a:rPr lang="es-ES" sz="1200" i="1">
                <a:solidFill>
                  <a:srgbClr val="000000"/>
                </a:solidFill>
                <a:effectLst/>
                <a:latin typeface="Arial" panose="020B0604020202020204" pitchFamily="34" charset="0"/>
                <a:ea typeface="Arial" panose="020B0604020202020204" pitchFamily="34" charset="0"/>
              </a:rPr>
              <a:t>Muchas personas importantes, que no quieren contratar a un asistente de dirección, recurren a este tipo de ideas de negocio para encontrar personas dispuestas a ayudarles en su vida diaria. Un asistente virtual tendrá funciones muy diversas: desde reservar billetes de avión hasta gestionar correos electrónicos, documentos, etc.</a:t>
            </a:r>
            <a:endParaRPr lang="en-GB" sz="1200" i="1">
              <a:effectLst/>
              <a:latin typeface="Calibri" panose="020F0502020204030204" pitchFamily="34" charset="0"/>
              <a:ea typeface="Calibri" panose="020F0502020204030204" pitchFamily="34" charset="0"/>
            </a:endParaRPr>
          </a:p>
          <a:p>
            <a:pPr latinLnBrk="0">
              <a:lnSpc>
                <a:spcPct val="150000"/>
              </a:lnSpc>
              <a:spcAft>
                <a:spcPts val="800"/>
              </a:spcAft>
            </a:pPr>
            <a:r>
              <a:rPr lang="es-ES" sz="1200" b="1" i="1">
                <a:solidFill>
                  <a:srgbClr val="000000"/>
                </a:solidFill>
                <a:effectLst/>
                <a:latin typeface="Arial" panose="020B0604020202020204" pitchFamily="34" charset="0"/>
                <a:ea typeface="Arial" panose="020B0604020202020204" pitchFamily="34" charset="0"/>
              </a:rPr>
              <a:t>8. Redactor de currículums</a:t>
            </a:r>
            <a:endParaRPr lang="en-GB" sz="1200" i="1">
              <a:effectLst/>
              <a:latin typeface="Calibri" panose="020F0502020204030204" pitchFamily="34" charset="0"/>
              <a:ea typeface="Calibri" panose="020F0502020204030204" pitchFamily="34" charset="0"/>
            </a:endParaRPr>
          </a:p>
          <a:p>
            <a:pPr latinLnBrk="0">
              <a:lnSpc>
                <a:spcPct val="150000"/>
              </a:lnSpc>
              <a:spcAft>
                <a:spcPts val="800"/>
              </a:spcAft>
            </a:pPr>
            <a:r>
              <a:rPr lang="es-ES" sz="1200" i="1">
                <a:solidFill>
                  <a:srgbClr val="000000"/>
                </a:solidFill>
                <a:effectLst/>
                <a:latin typeface="Arial" panose="020B0604020202020204" pitchFamily="34" charset="0"/>
                <a:ea typeface="Arial" panose="020B0604020202020204" pitchFamily="34" charset="0"/>
              </a:rPr>
              <a:t>Este tipo de ideas de negocio online se ocupan de la creación y redacción de CV para particulares, por algo de dinero, por supuesto. </a:t>
            </a:r>
            <a:endParaRPr lang="en-GB" sz="1200" i="1">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2016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B76D9A40-5FAF-4F8C-DE35-9B10F754FE04}"/>
              </a:ext>
            </a:extLst>
          </p:cNvPr>
          <p:cNvGraphicFramePr>
            <a:graphicFrameLocks noGrp="1"/>
          </p:cNvGraphicFramePr>
          <p:nvPr>
            <p:extLst>
              <p:ext uri="{D42A27DB-BD31-4B8C-83A1-F6EECF244321}">
                <p14:modId xmlns:p14="http://schemas.microsoft.com/office/powerpoint/2010/main" val="1782636235"/>
              </p:ext>
            </p:extLst>
          </p:nvPr>
        </p:nvGraphicFramePr>
        <p:xfrm>
          <a:off x="647564" y="555526"/>
          <a:ext cx="7848872" cy="3878708"/>
        </p:xfrm>
        <a:graphic>
          <a:graphicData uri="http://schemas.openxmlformats.org/drawingml/2006/table">
            <a:tbl>
              <a:tblPr bandRow="1">
                <a:tableStyleId>{5C22544A-7EE6-4342-B048-85BDC9FD1C3A}</a:tableStyleId>
              </a:tblPr>
              <a:tblGrid>
                <a:gridCol w="7848872">
                  <a:extLst>
                    <a:ext uri="{9D8B030D-6E8A-4147-A177-3AD203B41FA5}">
                      <a16:colId xmlns:a16="http://schemas.microsoft.com/office/drawing/2014/main" val="2299156018"/>
                    </a:ext>
                  </a:extLst>
                </a:gridCol>
              </a:tblGrid>
              <a:tr h="219916">
                <a:tc>
                  <a:txBody>
                    <a:bodyPr/>
                    <a:lstStyle/>
                    <a:p>
                      <a:pPr>
                        <a:lnSpc>
                          <a:spcPct val="150000"/>
                        </a:lnSpc>
                        <a:spcAft>
                          <a:spcPts val="800"/>
                        </a:spcAft>
                      </a:pPr>
                      <a:r>
                        <a:rPr lang="en-GB" sz="1200">
                          <a:effectLst/>
                        </a:rPr>
                        <a:t>5 entradas de glosario</a:t>
                      </a:r>
                      <a:endParaRPr lang="ro-RO" sz="1200" dirty="0">
                        <a:effectLst/>
                        <a:latin typeface="Calibri" panose="020F0502020204030204" pitchFamily="34" charset="0"/>
                        <a:ea typeface="Calibri" panose="020F0502020204030204" pitchFamily="34" charset="0"/>
                      </a:endParaRPr>
                    </a:p>
                  </a:txBody>
                  <a:tcPr marL="43717" marR="43717" marT="0" marB="0"/>
                </a:tc>
                <a:extLst>
                  <a:ext uri="{0D108BD9-81ED-4DB2-BD59-A6C34878D82A}">
                    <a16:rowId xmlns:a16="http://schemas.microsoft.com/office/drawing/2014/main" val="3786610346"/>
                  </a:ext>
                </a:extLst>
              </a:tr>
              <a:tr h="3633062">
                <a:tc>
                  <a:txBody>
                    <a:bodyPr/>
                    <a:lstStyle/>
                    <a:p>
                      <a:pPr algn="just" latinLnBrk="0">
                        <a:lnSpc>
                          <a:spcPct val="150000"/>
                        </a:lnSpc>
                      </a:pPr>
                      <a:r>
                        <a:rPr lang="en-US" sz="1200" b="1">
                          <a:effectLst/>
                        </a:rPr>
                        <a:t>Gestión intercultural</a:t>
                      </a:r>
                      <a:r>
                        <a:rPr lang="en-US" sz="1200">
                          <a:effectLst/>
                        </a:rPr>
                        <a:t>. </a:t>
                      </a:r>
                      <a:r>
                        <a:rPr lang="es-ES" sz="1200" kern="1200">
                          <a:solidFill>
                            <a:schemeClr val="dk1"/>
                          </a:solidFill>
                          <a:effectLst/>
                          <a:latin typeface="+mn-lt"/>
                          <a:ea typeface="+mn-ea"/>
                          <a:cs typeface="+mn-cs"/>
                        </a:rPr>
                        <a:t>Significa comprender y gestionar los efectos de la influencia cultural en la organización, el equipo y la empresa para optimizar el rendimiento organizativo. Su objetivo es crear un entorno en el que se conozca y respete cada cultura</a:t>
                      </a:r>
                      <a:r>
                        <a:rPr lang="en-US" sz="1200">
                          <a:effectLst/>
                        </a:rPr>
                        <a:t>.</a:t>
                      </a:r>
                      <a:endParaRPr lang="ro-RO" sz="1200" dirty="0">
                        <a:effectLst/>
                      </a:endParaRPr>
                    </a:p>
                    <a:p>
                      <a:pPr latinLnBrk="0">
                        <a:lnSpc>
                          <a:spcPct val="150000"/>
                        </a:lnSpc>
                      </a:pPr>
                      <a:r>
                        <a:rPr lang="en-US" sz="1200" b="1">
                          <a:effectLst/>
                        </a:rPr>
                        <a:t>Estereotipos</a:t>
                      </a:r>
                      <a:r>
                        <a:rPr lang="ro-RO" sz="1200">
                          <a:effectLst/>
                        </a:rPr>
                        <a:t>. </a:t>
                      </a:r>
                      <a:r>
                        <a:rPr lang="es-ES" sz="1200" kern="1200">
                          <a:solidFill>
                            <a:schemeClr val="dk1"/>
                          </a:solidFill>
                          <a:effectLst/>
                          <a:latin typeface="+mn-lt"/>
                          <a:ea typeface="+mn-ea"/>
                          <a:cs typeface="+mn-cs"/>
                        </a:rPr>
                        <a:t>Suelen ser creencias injustas y falsas que muchas personas tienen sobre todas las personas o cosas con una característica determinada</a:t>
                      </a:r>
                      <a:r>
                        <a:rPr lang="en-US" sz="1200">
                          <a:effectLst/>
                        </a:rPr>
                        <a:t>. </a:t>
                      </a:r>
                      <a:endParaRPr lang="ro-RO" sz="1200" dirty="0">
                        <a:effectLst/>
                      </a:endParaRPr>
                    </a:p>
                    <a:p>
                      <a:pPr latinLnBrk="0">
                        <a:lnSpc>
                          <a:spcPct val="150000"/>
                        </a:lnSpc>
                        <a:spcAft>
                          <a:spcPts val="800"/>
                        </a:spcAft>
                      </a:pPr>
                      <a:r>
                        <a:rPr lang="en-GB" sz="1200" b="1">
                          <a:effectLst/>
                        </a:rPr>
                        <a:t>Sitio web</a:t>
                      </a:r>
                      <a:r>
                        <a:rPr lang="en-GB" sz="1200">
                          <a:effectLst/>
                        </a:rPr>
                        <a:t>. </a:t>
                      </a:r>
                      <a:r>
                        <a:rPr lang="es-ES" sz="1200" kern="1200">
                          <a:solidFill>
                            <a:schemeClr val="dk1"/>
                          </a:solidFill>
                          <a:effectLst/>
                          <a:latin typeface="+mn-lt"/>
                          <a:ea typeface="+mn-ea"/>
                          <a:cs typeface="+mn-cs"/>
                        </a:rPr>
                        <a:t>Un sitio web está compuesto por todas las páginas web de un mismo dominio almacenadas en un servidor. Coloquialmente, los términos sitio web y página web se utilizan indistintamente, aunque no son exactamente lo mismo</a:t>
                      </a:r>
                      <a:r>
                        <a:rPr lang="en-GB" sz="1200">
                          <a:effectLst/>
                        </a:rPr>
                        <a:t>.</a:t>
                      </a:r>
                      <a:endParaRPr lang="ro-RO" sz="1200" dirty="0">
                        <a:effectLst/>
                      </a:endParaRPr>
                    </a:p>
                    <a:p>
                      <a:pPr latinLnBrk="0">
                        <a:lnSpc>
                          <a:spcPct val="150000"/>
                        </a:lnSpc>
                      </a:pPr>
                      <a:r>
                        <a:rPr lang="es-ES" sz="1200" b="1">
                          <a:effectLst/>
                        </a:rPr>
                        <a:t>Tienda de drop-shipping</a:t>
                      </a:r>
                      <a:r>
                        <a:rPr lang="ro-RO" sz="1200">
                          <a:effectLst/>
                        </a:rPr>
                        <a:t>. </a:t>
                      </a:r>
                      <a:r>
                        <a:rPr lang="es-ES" sz="1200" kern="1200">
                          <a:solidFill>
                            <a:schemeClr val="dk1"/>
                          </a:solidFill>
                          <a:effectLst/>
                          <a:latin typeface="+mn-lt"/>
                          <a:ea typeface="+mn-ea"/>
                          <a:cs typeface="+mn-cs"/>
                        </a:rPr>
                        <a:t>Es una tienda que envía productos de un fabricante o mayorista directamente a un cliente en lugar de al minorista que tomó el pedido</a:t>
                      </a:r>
                      <a:r>
                        <a:rPr lang="en-US" sz="1200">
                          <a:effectLst/>
                        </a:rPr>
                        <a:t>.</a:t>
                      </a:r>
                      <a:endParaRPr lang="ro-RO" sz="1200" dirty="0">
                        <a:effectLst/>
                      </a:endParaRPr>
                    </a:p>
                    <a:p>
                      <a:pPr latinLnBrk="0">
                        <a:lnSpc>
                          <a:spcPct val="150000"/>
                        </a:lnSpc>
                      </a:pPr>
                      <a:r>
                        <a:rPr lang="ro-RO" sz="1200" b="1" dirty="0">
                          <a:effectLst/>
                        </a:rPr>
                        <a:t>Blog</a:t>
                      </a:r>
                      <a:r>
                        <a:rPr lang="ro-RO" sz="1200" b="1">
                          <a:effectLst/>
                        </a:rPr>
                        <a:t>. </a:t>
                      </a:r>
                      <a:r>
                        <a:rPr lang="es-ES" sz="1200" kern="1200">
                          <a:solidFill>
                            <a:schemeClr val="dk1"/>
                          </a:solidFill>
                          <a:effectLst/>
                          <a:latin typeface="+mn-lt"/>
                          <a:ea typeface="+mn-ea"/>
                          <a:cs typeface="+mn-cs"/>
                        </a:rPr>
                        <a:t>Abreviatura de </a:t>
                      </a:r>
                      <a:r>
                        <a:rPr lang="es-ES" sz="1200" i="1" kern="1200">
                          <a:solidFill>
                            <a:schemeClr val="dk1"/>
                          </a:solidFill>
                          <a:effectLst/>
                          <a:latin typeface="+mn-lt"/>
                          <a:ea typeface="+mn-ea"/>
                          <a:cs typeface="+mn-cs"/>
                        </a:rPr>
                        <a:t>weblog</a:t>
                      </a:r>
                      <a:r>
                        <a:rPr lang="es-ES" sz="1200" kern="1200">
                          <a:solidFill>
                            <a:schemeClr val="dk1"/>
                          </a:solidFill>
                          <a:effectLst/>
                          <a:latin typeface="+mn-lt"/>
                          <a:ea typeface="+mn-ea"/>
                          <a:cs typeface="+mn-cs"/>
                        </a:rPr>
                        <a:t>, un blog es un sitio web actualizado con frecuencia que se utiliza para comentarios personales o contenidos empresariales. Puede adoptar la forma de entradas o artículos y suele tener temas específicos, como deportes, viajes, entretenimiento, alimentación, informática, etc</a:t>
                      </a:r>
                      <a:r>
                        <a:rPr lang="en-US" sz="1200">
                          <a:effectLst/>
                        </a:rPr>
                        <a:t>. </a:t>
                      </a:r>
                      <a:endParaRPr lang="ro-RO" sz="1200" dirty="0">
                        <a:effectLst/>
                      </a:endParaRPr>
                    </a:p>
                  </a:txBody>
                  <a:tcPr marL="43717" marR="43717" marT="0" marB="0"/>
                </a:tc>
                <a:extLst>
                  <a:ext uri="{0D108BD9-81ED-4DB2-BD59-A6C34878D82A}">
                    <a16:rowId xmlns:a16="http://schemas.microsoft.com/office/drawing/2014/main" val="2564785012"/>
                  </a:ext>
                </a:extLst>
              </a:tr>
            </a:tbl>
          </a:graphicData>
        </a:graphic>
      </p:graphicFrame>
    </p:spTree>
    <p:extLst>
      <p:ext uri="{BB962C8B-B14F-4D97-AF65-F5344CB8AC3E}">
        <p14:creationId xmlns:p14="http://schemas.microsoft.com/office/powerpoint/2010/main" val="114818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691680" y="339502"/>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a:cs typeface="Arial" pitchFamily="34" charset="0"/>
              </a:rPr>
              <a:t>Índice</a:t>
            </a:r>
            <a:endParaRPr lang="en-US" sz="3600" dirty="0">
              <a:cs typeface="Arial" pitchFamily="34" charset="0"/>
            </a:endParaRPr>
          </a:p>
        </p:txBody>
      </p:sp>
      <p:grpSp>
        <p:nvGrpSpPr>
          <p:cNvPr id="6" name="Group 5"/>
          <p:cNvGrpSpPr/>
          <p:nvPr/>
        </p:nvGrpSpPr>
        <p:grpSpPr>
          <a:xfrm>
            <a:off x="2267744" y="1275606"/>
            <a:ext cx="5256584" cy="720000"/>
            <a:chOff x="3131840" y="1491630"/>
            <a:chExt cx="5256584" cy="576064"/>
          </a:xfrm>
        </p:grpSpPr>
        <p:sp>
          <p:nvSpPr>
            <p:cNvPr id="2" name="Rectangle 1"/>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Right Triangle 4"/>
            <p:cNvSpPr/>
            <p:nvPr/>
          </p:nvSpPr>
          <p:spPr>
            <a:xfrm rot="5400000">
              <a:off x="3203840" y="1419630"/>
              <a:ext cx="576000" cy="720000"/>
            </a:xfrm>
            <a:prstGeom prst="rtTriangle">
              <a:avLst/>
            </a:prstGeom>
            <a:solidFill>
              <a:srgbClr val="87B5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16"/>
          <p:cNvGrpSpPr/>
          <p:nvPr/>
        </p:nvGrpSpPr>
        <p:grpSpPr>
          <a:xfrm>
            <a:off x="2261989" y="2163705"/>
            <a:ext cx="5256584" cy="720000"/>
            <a:chOff x="3131840" y="1491630"/>
            <a:chExt cx="5256584" cy="576064"/>
          </a:xfrm>
        </p:grpSpPr>
        <p:sp>
          <p:nvSpPr>
            <p:cNvPr id="18" name="Rectangle 17"/>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ight Triangle 18"/>
            <p:cNvSpPr/>
            <p:nvPr/>
          </p:nvSpPr>
          <p:spPr>
            <a:xfrm rot="5400000">
              <a:off x="3203840" y="1419630"/>
              <a:ext cx="576000" cy="720000"/>
            </a:xfrm>
            <a:prstGeom prst="rtTriangle">
              <a:avLst/>
            </a:prstGeom>
            <a:solidFill>
              <a:srgbClr val="86BD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2252001" y="3051724"/>
            <a:ext cx="5256584" cy="720000"/>
            <a:chOff x="3131840" y="1491630"/>
            <a:chExt cx="5256584" cy="576064"/>
          </a:xfrm>
        </p:grpSpPr>
        <p:sp>
          <p:nvSpPr>
            <p:cNvPr id="21" name="Rectangle 20"/>
            <p:cNvSpPr/>
            <p:nvPr/>
          </p:nvSpPr>
          <p:spPr>
            <a:xfrm>
              <a:off x="3131840" y="1491630"/>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ight Triangle 21"/>
            <p:cNvSpPr/>
            <p:nvPr/>
          </p:nvSpPr>
          <p:spPr>
            <a:xfrm rot="5400000">
              <a:off x="3203840" y="1419630"/>
              <a:ext cx="576000" cy="720000"/>
            </a:xfrm>
            <a:prstGeom prst="rtTriangle">
              <a:avLst/>
            </a:prstGeom>
            <a:solidFill>
              <a:srgbClr val="F39E5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2267744" y="1275606"/>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27" name="TextBox 26"/>
          <p:cNvSpPr txBox="1"/>
          <p:nvPr/>
        </p:nvSpPr>
        <p:spPr>
          <a:xfrm>
            <a:off x="2256234" y="2163705"/>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28" name="TextBox 27"/>
          <p:cNvSpPr txBox="1"/>
          <p:nvPr/>
        </p:nvSpPr>
        <p:spPr>
          <a:xfrm>
            <a:off x="2240491" y="3051724"/>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03</a:t>
            </a:r>
            <a:endParaRPr lang="ko-KR" altLang="en-US" sz="2000" b="1" dirty="0">
              <a:solidFill>
                <a:schemeClr val="bg1"/>
              </a:solidFill>
              <a:cs typeface="Arial" pitchFamily="34" charset="0"/>
            </a:endParaRPr>
          </a:p>
        </p:txBody>
      </p:sp>
      <p:sp>
        <p:nvSpPr>
          <p:cNvPr id="8" name="CasetăText 7">
            <a:extLst>
              <a:ext uri="{FF2B5EF4-FFF2-40B4-BE49-F238E27FC236}">
                <a16:creationId xmlns:a16="http://schemas.microsoft.com/office/drawing/2014/main" id="{D0A4C014-FA3F-BB8B-3363-26BC2A0DA239}"/>
              </a:ext>
            </a:extLst>
          </p:cNvPr>
          <p:cNvSpPr txBox="1"/>
          <p:nvPr/>
        </p:nvSpPr>
        <p:spPr>
          <a:xfrm>
            <a:off x="2758530" y="1384208"/>
            <a:ext cx="4750055" cy="461665"/>
          </a:xfrm>
          <a:prstGeom prst="rect">
            <a:avLst/>
          </a:prstGeom>
          <a:noFill/>
        </p:spPr>
        <p:txBody>
          <a:bodyPr wrap="square">
            <a:spAutoFit/>
          </a:bodyPr>
          <a:lstStyle/>
          <a:p>
            <a:r>
              <a:rPr lang="es-ES" sz="1200" b="1">
                <a:latin typeface="Arial" panose="020B0604020202020204" pitchFamily="34" charset="0"/>
              </a:rPr>
              <a:t>Gestión de negocios en términos de trabajo en equipo efectivo</a:t>
            </a:r>
            <a:endParaRPr lang="ro-RO" sz="1200" b="1" dirty="0">
              <a:effectLst/>
              <a:latin typeface="Arial" panose="020B0604020202020204" pitchFamily="34" charset="0"/>
              <a:ea typeface="Arial" panose="020B0604020202020204" pitchFamily="34" charset="0"/>
            </a:endParaRPr>
          </a:p>
          <a:p>
            <a:r>
              <a:rPr lang="en-GB" sz="1200">
                <a:effectLst/>
                <a:latin typeface="Arial" panose="020B0604020202020204" pitchFamily="34" charset="0"/>
                <a:ea typeface="Arial" panose="020B0604020202020204" pitchFamily="34" charset="0"/>
              </a:rPr>
              <a:t>Definiciones</a:t>
            </a:r>
            <a:r>
              <a:rPr lang="ro-RO" sz="1200">
                <a:effectLst/>
                <a:latin typeface="Arial" panose="020B0604020202020204" pitchFamily="34" charset="0"/>
                <a:ea typeface="Arial" panose="020B0604020202020204" pitchFamily="34" charset="0"/>
              </a:rPr>
              <a:t>,</a:t>
            </a:r>
            <a:r>
              <a:rPr lang="en-GB" sz="1200">
                <a:solidFill>
                  <a:srgbClr val="202124"/>
                </a:solidFill>
                <a:effectLst/>
                <a:latin typeface="Arial" panose="020B0604020202020204" pitchFamily="34" charset="0"/>
                <a:ea typeface="Calibri" panose="020F0502020204030204" pitchFamily="34" charset="0"/>
              </a:rPr>
              <a:t> </a:t>
            </a:r>
            <a:r>
              <a:rPr lang="ro-RO" sz="1200">
                <a:solidFill>
                  <a:srgbClr val="202124"/>
                </a:solidFill>
                <a:effectLst/>
                <a:latin typeface="Arial" panose="020B0604020202020204" pitchFamily="34" charset="0"/>
                <a:ea typeface="Calibri" panose="020F0502020204030204" pitchFamily="34" charset="0"/>
              </a:rPr>
              <a:t>b</a:t>
            </a:r>
            <a:r>
              <a:rPr lang="es-ES" sz="1200">
                <a:solidFill>
                  <a:srgbClr val="202124"/>
                </a:solidFill>
                <a:effectLst/>
                <a:latin typeface="Arial" panose="020B0604020202020204" pitchFamily="34" charset="0"/>
                <a:ea typeface="Calibri" panose="020F0502020204030204" pitchFamily="34" charset="0"/>
              </a:rPr>
              <a:t>eneficios</a:t>
            </a:r>
            <a:r>
              <a:rPr lang="ro-RO" sz="1200">
                <a:solidFill>
                  <a:srgbClr val="202124"/>
                </a:solidFill>
                <a:effectLst/>
                <a:latin typeface="Arial" panose="020B0604020202020204" pitchFamily="34" charset="0"/>
                <a:ea typeface="Calibri" panose="020F0502020204030204" pitchFamily="34" charset="0"/>
              </a:rPr>
              <a:t>,</a:t>
            </a:r>
            <a:r>
              <a:rPr lang="ro-RO" sz="1200">
                <a:effectLst/>
                <a:latin typeface="Arial" panose="020B0604020202020204" pitchFamily="34" charset="0"/>
                <a:ea typeface="Arial" panose="020B0604020202020204" pitchFamily="34" charset="0"/>
              </a:rPr>
              <a:t> </a:t>
            </a:r>
            <a:r>
              <a:rPr lang="es-ES" sz="1200">
                <a:effectLst/>
                <a:latin typeface="Arial" panose="020B0604020202020204" pitchFamily="34" charset="0"/>
                <a:ea typeface="Arial" panose="020B0604020202020204" pitchFamily="34" charset="0"/>
              </a:rPr>
              <a:t>formas de fomentar el espíritu en equipo</a:t>
            </a:r>
            <a:endParaRPr lang="ro-RO" sz="1200" dirty="0"/>
          </a:p>
        </p:txBody>
      </p:sp>
      <p:sp>
        <p:nvSpPr>
          <p:cNvPr id="10" name="CasetăText 9">
            <a:extLst>
              <a:ext uri="{FF2B5EF4-FFF2-40B4-BE49-F238E27FC236}">
                <a16:creationId xmlns:a16="http://schemas.microsoft.com/office/drawing/2014/main" id="{F06C4EDB-A33C-822B-39E9-462539734550}"/>
              </a:ext>
            </a:extLst>
          </p:cNvPr>
          <p:cNvSpPr txBox="1"/>
          <p:nvPr/>
        </p:nvSpPr>
        <p:spPr>
          <a:xfrm>
            <a:off x="2784009" y="2173746"/>
            <a:ext cx="4890789" cy="1065292"/>
          </a:xfrm>
          <a:prstGeom prst="rect">
            <a:avLst/>
          </a:prstGeom>
          <a:noFill/>
        </p:spPr>
        <p:txBody>
          <a:bodyPr wrap="square">
            <a:spAutoFit/>
          </a:bodyPr>
          <a:lstStyle/>
          <a:p>
            <a:pPr>
              <a:spcAft>
                <a:spcPts val="800"/>
              </a:spcAft>
            </a:pPr>
            <a:r>
              <a:rPr lang="es-ES" sz="1200" b="1">
                <a:latin typeface="Arial" panose="020B0604020202020204" pitchFamily="34" charset="0"/>
              </a:rPr>
              <a:t>Gestión intercultural: la clave del éxito de la empleabilidad en </a:t>
            </a:r>
            <a:br>
              <a:rPr lang="es-ES" sz="1200" b="1">
                <a:latin typeface="Arial" panose="020B0604020202020204" pitchFamily="34" charset="0"/>
              </a:rPr>
            </a:br>
            <a:r>
              <a:rPr lang="es-ES" sz="1200" b="1">
                <a:latin typeface="Arial" panose="020B0604020202020204" pitchFamily="34" charset="0"/>
              </a:rPr>
              <a:t>el mercado laboral europeo</a:t>
            </a:r>
            <a:endParaRPr lang="ro-RO" sz="1200" b="1" dirty="0">
              <a:latin typeface="Arial" panose="020B0604020202020204" pitchFamily="34" charset="0"/>
            </a:endParaRPr>
          </a:p>
          <a:p>
            <a:pPr>
              <a:spcAft>
                <a:spcPts val="800"/>
              </a:spcAft>
            </a:pPr>
            <a:r>
              <a:rPr kumimoji="0" lang="en-GB" sz="120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mn-cs"/>
              </a:rPr>
              <a:t>Diversidad cultural</a:t>
            </a:r>
            <a:r>
              <a:rPr kumimoji="0" lang="ro-RO" sz="120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mn-cs"/>
              </a:rPr>
              <a:t>,</a:t>
            </a:r>
            <a:r>
              <a:rPr lang="en-GB" sz="1200" b="1">
                <a:effectLst/>
                <a:latin typeface="Arial" panose="020B0604020202020204" pitchFamily="34" charset="0"/>
                <a:ea typeface="Arial" panose="020B0604020202020204" pitchFamily="34" charset="0"/>
              </a:rPr>
              <a:t> </a:t>
            </a:r>
            <a:r>
              <a:rPr lang="es-ES" sz="1200">
                <a:solidFill>
                  <a:prstClr val="black"/>
                </a:solidFill>
                <a:latin typeface="Arial" panose="020B0604020202020204" pitchFamily="34" charset="0"/>
                <a:ea typeface="Arial" panose="020B0604020202020204" pitchFamily="34" charset="0"/>
              </a:rPr>
              <a:t>ventajas y obstáculos</a:t>
            </a:r>
            <a:endParaRPr lang="ro-RO" sz="1200" dirty="0">
              <a:solidFill>
                <a:prstClr val="black"/>
              </a:solidFill>
              <a:latin typeface="Arial" panose="020B0604020202020204" pitchFamily="34" charset="0"/>
            </a:endParaRPr>
          </a:p>
          <a:p>
            <a:pPr>
              <a:lnSpc>
                <a:spcPct val="107000"/>
              </a:lnSpc>
              <a:spcAft>
                <a:spcPts val="800"/>
              </a:spcAft>
            </a:pPr>
            <a:endParaRPr lang="ro-RO" sz="1400" b="1" dirty="0">
              <a:latin typeface="Arial" panose="020B0604020202020204" pitchFamily="34" charset="0"/>
            </a:endParaRPr>
          </a:p>
        </p:txBody>
      </p:sp>
      <p:sp>
        <p:nvSpPr>
          <p:cNvPr id="12" name="CasetăText 11">
            <a:extLst>
              <a:ext uri="{FF2B5EF4-FFF2-40B4-BE49-F238E27FC236}">
                <a16:creationId xmlns:a16="http://schemas.microsoft.com/office/drawing/2014/main" id="{8EDE35F3-BBEC-CD56-7CCE-CEC6CD82CB4B}"/>
              </a:ext>
            </a:extLst>
          </p:cNvPr>
          <p:cNvSpPr txBox="1"/>
          <p:nvPr/>
        </p:nvSpPr>
        <p:spPr>
          <a:xfrm>
            <a:off x="2847557" y="3067156"/>
            <a:ext cx="4572000" cy="608756"/>
          </a:xfrm>
          <a:prstGeom prst="rect">
            <a:avLst/>
          </a:prstGeom>
          <a:noFill/>
        </p:spPr>
        <p:txBody>
          <a:bodyPr wrap="square">
            <a:spAutoFit/>
          </a:bodyPr>
          <a:lstStyle/>
          <a:p>
            <a:pPr>
              <a:lnSpc>
                <a:spcPct val="107000"/>
              </a:lnSpc>
              <a:spcAft>
                <a:spcPts val="800"/>
              </a:spcAft>
            </a:pPr>
            <a:r>
              <a:rPr lang="es-ES" sz="1400" b="1">
                <a:latin typeface="Arial" panose="020B0604020202020204" pitchFamily="34" charset="0"/>
              </a:rPr>
              <a:t>Un negocio rentable en la era digital</a:t>
            </a:r>
            <a:endParaRPr lang="ro-RO" sz="1400" b="1" dirty="0">
              <a:latin typeface="Arial" panose="020B0604020202020204" pitchFamily="34" charset="0"/>
            </a:endParaRPr>
          </a:p>
          <a:p>
            <a:pPr>
              <a:lnSpc>
                <a:spcPct val="107000"/>
              </a:lnSpc>
              <a:spcAft>
                <a:spcPts val="800"/>
              </a:spcAft>
            </a:pPr>
            <a:r>
              <a:rPr lang="en-US" sz="1200"/>
              <a:t>Pasos a seguir</a:t>
            </a:r>
            <a:r>
              <a:rPr lang="ro-RO" sz="1200"/>
              <a:t>, </a:t>
            </a:r>
            <a:r>
              <a:rPr lang="es-ES" sz="1200"/>
              <a:t>negocios de alta demanda</a:t>
            </a:r>
            <a:endParaRPr lang="ro-RO" sz="1200" dirty="0"/>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A92EAA0D-C011-021A-9A47-C6249B643C37}"/>
              </a:ext>
            </a:extLst>
          </p:cNvPr>
          <p:cNvGraphicFramePr>
            <a:graphicFrameLocks noGrp="1"/>
          </p:cNvGraphicFramePr>
          <p:nvPr>
            <p:extLst>
              <p:ext uri="{D42A27DB-BD31-4B8C-83A1-F6EECF244321}">
                <p14:modId xmlns:p14="http://schemas.microsoft.com/office/powerpoint/2010/main" val="3538670743"/>
              </p:ext>
            </p:extLst>
          </p:nvPr>
        </p:nvGraphicFramePr>
        <p:xfrm>
          <a:off x="539552" y="339502"/>
          <a:ext cx="8208912" cy="3872866"/>
        </p:xfrm>
        <a:graphic>
          <a:graphicData uri="http://schemas.openxmlformats.org/drawingml/2006/table">
            <a:tbl>
              <a:tblPr bandRow="1"/>
              <a:tblGrid>
                <a:gridCol w="8208912">
                  <a:extLst>
                    <a:ext uri="{9D8B030D-6E8A-4147-A177-3AD203B41FA5}">
                      <a16:colId xmlns:a16="http://schemas.microsoft.com/office/drawing/2014/main" val="3849659731"/>
                    </a:ext>
                  </a:extLst>
                </a:gridCol>
              </a:tblGrid>
              <a:tr h="168878">
                <a:tc>
                  <a:txBody>
                    <a:bodyPr/>
                    <a:lstStyle/>
                    <a:p>
                      <a:pPr>
                        <a:lnSpc>
                          <a:spcPct val="150000"/>
                        </a:lnSpc>
                        <a:spcAft>
                          <a:spcPts val="800"/>
                        </a:spcAft>
                      </a:pPr>
                      <a:r>
                        <a:rPr lang="en-GB" sz="1200" b="1">
                          <a:solidFill>
                            <a:srgbClr val="000000"/>
                          </a:solidFill>
                          <a:effectLst/>
                          <a:latin typeface="Arial" panose="020B0604020202020204" pitchFamily="34" charset="0"/>
                          <a:ea typeface="Arial" panose="020B0604020202020204" pitchFamily="34" charset="0"/>
                        </a:rPr>
                        <a:t>Bibliografía y referencias</a:t>
                      </a:r>
                      <a:endParaRPr lang="ro-RO" sz="1200">
                        <a:effectLst/>
                        <a:latin typeface="Calibri" panose="020F0502020204030204" pitchFamily="34" charset="0"/>
                        <a:ea typeface="Calibri" panose="020F0502020204030204" pitchFamily="34" charset="0"/>
                      </a:endParaRPr>
                    </a:p>
                  </a:txBody>
                  <a:tcPr marL="47871" marR="4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BCF"/>
                    </a:solidFill>
                  </a:tcPr>
                </a:tc>
                <a:extLst>
                  <a:ext uri="{0D108BD9-81ED-4DB2-BD59-A6C34878D82A}">
                    <a16:rowId xmlns:a16="http://schemas.microsoft.com/office/drawing/2014/main" val="3382840429"/>
                  </a:ext>
                </a:extLst>
              </a:tr>
              <a:tr h="3093434">
                <a:tc>
                  <a:txBody>
                    <a:bodyPr/>
                    <a:lstStyle/>
                    <a:p>
                      <a:pPr marL="0" indent="0">
                        <a:lnSpc>
                          <a:spcPct val="150000"/>
                        </a:lnSpc>
                        <a:spcAft>
                          <a:spcPts val="800"/>
                        </a:spcAft>
                        <a:buFont typeface="Arial" panose="020B0604020202020204" pitchFamily="34" charset="0"/>
                        <a:buNone/>
                      </a:pPr>
                      <a:r>
                        <a:rPr lang="en-US" sz="1200" kern="1800" dirty="0">
                          <a:solidFill>
                            <a:srgbClr val="0F0F0F"/>
                          </a:solidFill>
                          <a:effectLst/>
                          <a:latin typeface="Arial" panose="020B0604020202020204" pitchFamily="34" charset="0"/>
                          <a:ea typeface="Times New Roman" panose="02020603050405020304" pitchFamily="18" charset="0"/>
                        </a:rPr>
                        <a:t>Bryant, A.</a:t>
                      </a:r>
                      <a:r>
                        <a:rPr lang="en-US" sz="1200" i="1" kern="1800" dirty="0">
                          <a:solidFill>
                            <a:srgbClr val="0F0F0F"/>
                          </a:solidFill>
                          <a:effectLst/>
                          <a:latin typeface="Arial" panose="020B0604020202020204" pitchFamily="34" charset="0"/>
                          <a:ea typeface="Times New Roman" panose="02020603050405020304" pitchFamily="18" charset="0"/>
                        </a:rPr>
                        <a:t> Key Elements of Effective Workplaces:</a:t>
                      </a:r>
                      <a:r>
                        <a:rPr lang="en-US" sz="1200" kern="1800" dirty="0">
                          <a:solidFill>
                            <a:srgbClr val="0F0F0F"/>
                          </a:solidFill>
                          <a:effectLst/>
                          <a:latin typeface="Arial" panose="020B0604020202020204" pitchFamily="34" charset="0"/>
                          <a:ea typeface="Times New Roman" panose="02020603050405020304" pitchFamily="18" charset="0"/>
                        </a:rPr>
                        <a:t> </a:t>
                      </a:r>
                      <a:r>
                        <a:rPr lang="en-GB" sz="1200" u="sng" dirty="0">
                          <a:solidFill>
                            <a:srgbClr val="0563C1"/>
                          </a:solidFill>
                          <a:effectLst/>
                          <a:latin typeface="Arial" panose="020B0604020202020204" pitchFamily="34" charset="0"/>
                          <a:ea typeface="Arial" panose="020B0604020202020204" pitchFamily="34" charset="0"/>
                          <a:hlinkClick r:id="rId2"/>
                        </a:rPr>
                        <a:t>https://www.youtube.com/watch?v=R78pvt9JFNY</a:t>
                      </a:r>
                      <a:endParaRPr lang="en-GB" sz="1200" u="sng" dirty="0">
                        <a:solidFill>
                          <a:srgbClr val="0563C1"/>
                        </a:solidFill>
                        <a:effectLst/>
                        <a:latin typeface="Arial" panose="020B0604020202020204" pitchFamily="34" charset="0"/>
                        <a:ea typeface="Arial" panose="020B0604020202020204" pitchFamily="34" charset="0"/>
                      </a:endParaRPr>
                    </a:p>
                    <a:p>
                      <a:pPr marL="0" indent="0">
                        <a:lnSpc>
                          <a:spcPct val="150000"/>
                        </a:lnSpc>
                        <a:spcAft>
                          <a:spcPts val="800"/>
                        </a:spcAft>
                        <a:buFont typeface="Arial" panose="020B0604020202020204" pitchFamily="34" charset="0"/>
                        <a:buNone/>
                      </a:pPr>
                      <a:r>
                        <a:rPr lang="en-GB" sz="1200" dirty="0">
                          <a:effectLst/>
                          <a:latin typeface="Arial" panose="020B0604020202020204" pitchFamily="34" charset="0"/>
                          <a:ea typeface="Arial" panose="020B0604020202020204" pitchFamily="34" charset="0"/>
                        </a:rPr>
                        <a:t>Gordon, J. (2018). </a:t>
                      </a:r>
                      <a:r>
                        <a:rPr lang="en-GB" sz="1200" i="1" dirty="0">
                          <a:effectLst/>
                          <a:latin typeface="Arial" panose="020B0604020202020204" pitchFamily="34" charset="0"/>
                          <a:ea typeface="Arial" panose="020B0604020202020204" pitchFamily="34" charset="0"/>
                        </a:rPr>
                        <a:t>The Power of a positive team: Proven principles and Practices that Make Great Teams Great:</a:t>
                      </a:r>
                      <a:r>
                        <a:rPr lang="en-GB" sz="1200" dirty="0">
                          <a:effectLst/>
                          <a:latin typeface="Arial" panose="020B0604020202020204" pitchFamily="34" charset="0"/>
                          <a:ea typeface="Arial" panose="020B0604020202020204" pitchFamily="34" charset="0"/>
                        </a:rPr>
                        <a:t>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u="sng" dirty="0">
                          <a:solidFill>
                            <a:srgbClr val="0563C1"/>
                          </a:solidFill>
                          <a:effectLst/>
                          <a:latin typeface="Arial" panose="020B0604020202020204" pitchFamily="34" charset="0"/>
                          <a:ea typeface="Arial" panose="020B0604020202020204" pitchFamily="34" charset="0"/>
                          <a:hlinkClick r:id="rId3"/>
                        </a:rPr>
                        <a:t>https://www.amazon.com/Power-Positive-Team-Principles-Practices/dp/1119430240</a:t>
                      </a:r>
                      <a:endParaRPr lang="en-GB" sz="1200" u="sng" dirty="0">
                        <a:solidFill>
                          <a:srgbClr val="0563C1"/>
                        </a:solidFill>
                        <a:effectLst/>
                        <a:latin typeface="Arial" panose="020B0604020202020204" pitchFamily="34" charset="0"/>
                        <a:ea typeface="Arial" panose="020B0604020202020204" pitchFamily="34" charset="0"/>
                      </a:endParaRPr>
                    </a:p>
                    <a:p>
                      <a:pPr>
                        <a:lnSpc>
                          <a:spcPct val="150000"/>
                        </a:lnSpc>
                        <a:spcAft>
                          <a:spcPts val="800"/>
                        </a:spcAft>
                      </a:pPr>
                      <a:r>
                        <a:rPr lang="en-GB" sz="1200" u="sng" dirty="0">
                          <a:solidFill>
                            <a:srgbClr val="0563C1"/>
                          </a:solidFill>
                          <a:effectLst/>
                          <a:latin typeface="Arial" panose="020B0604020202020204" pitchFamily="34" charset="0"/>
                          <a:ea typeface="Arial" panose="020B0604020202020204" pitchFamily="34" charset="0"/>
                          <a:hlinkClick r:id="rId4"/>
                        </a:rPr>
                        <a:t>https://www.octanner.com</a:t>
                      </a:r>
                      <a:r>
                        <a:rPr lang="en-GB" sz="1200" u="sng" dirty="0">
                          <a:effectLst/>
                          <a:latin typeface="Arial" panose="020B0604020202020204" pitchFamily="34" charset="0"/>
                          <a:ea typeface="Arial" panose="020B0604020202020204" pitchFamily="34" charset="0"/>
                        </a:rPr>
                        <a:t> </a:t>
                      </a:r>
                      <a:endParaRPr lang="ro-RO" sz="1200" u="sng"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Times New Roman" panose="02020603050405020304" pitchFamily="18" charset="0"/>
                        </a:rPr>
                        <a:t>Mead, R. and Andrews, T.G. (2009). </a:t>
                      </a:r>
                      <a:r>
                        <a:rPr lang="en-GB" sz="1200" i="1" dirty="0">
                          <a:effectLst/>
                          <a:latin typeface="Arial" panose="020B0604020202020204" pitchFamily="34" charset="0"/>
                          <a:ea typeface="Times New Roman" panose="02020603050405020304" pitchFamily="18" charset="0"/>
                        </a:rPr>
                        <a:t>International Management: Culture and Beyond</a:t>
                      </a:r>
                      <a:r>
                        <a:rPr lang="en-GB" sz="1200" dirty="0">
                          <a:effectLst/>
                          <a:latin typeface="Arial" panose="020B0604020202020204" pitchFamily="34" charset="0"/>
                          <a:ea typeface="Times New Roman" panose="02020603050405020304" pitchFamily="18" charset="0"/>
                        </a:rPr>
                        <a:t>, Fourth Edition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Arial" panose="020B0604020202020204" pitchFamily="34" charset="0"/>
                        </a:rPr>
                        <a:t>Rogers, M.G. (2017). </a:t>
                      </a:r>
                      <a:r>
                        <a:rPr lang="en-GB" sz="1200" i="1" dirty="0">
                          <a:effectLst/>
                          <a:latin typeface="Arial" panose="020B0604020202020204" pitchFamily="34" charset="0"/>
                          <a:ea typeface="Arial" panose="020B0604020202020204" pitchFamily="34" charset="0"/>
                        </a:rPr>
                        <a:t>You Are the Team: 6 Simple Ways Teammates Can Go from Good to Great</a:t>
                      </a:r>
                      <a:r>
                        <a:rPr lang="en-GB" sz="1200" dirty="0">
                          <a:effectLst/>
                          <a:latin typeface="Arial" panose="020B0604020202020204" pitchFamily="34" charset="0"/>
                          <a:ea typeface="Arial" panose="020B0604020202020204" pitchFamily="34" charset="0"/>
                        </a:rPr>
                        <a:t>.</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Arial" panose="020B0604020202020204" pitchFamily="34" charset="0"/>
                        </a:rPr>
                        <a:t> </a:t>
                      </a:r>
                      <a:r>
                        <a:rPr lang="en-GB" sz="1200" u="sng" dirty="0">
                          <a:solidFill>
                            <a:srgbClr val="0563C1"/>
                          </a:solidFill>
                          <a:effectLst/>
                          <a:latin typeface="Arial" panose="020B0604020202020204" pitchFamily="34" charset="0"/>
                          <a:ea typeface="Arial" panose="020B0604020202020204" pitchFamily="34" charset="0"/>
                          <a:hlinkClick r:id="rId5"/>
                        </a:rPr>
                        <a:t>https://www.amazon.com/You-Are-Team-Simple-Teammates/dp/1546770852</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GB" sz="1200" dirty="0">
                          <a:effectLst/>
                          <a:latin typeface="Arial" panose="020B0604020202020204" pitchFamily="34" charset="0"/>
                          <a:ea typeface="Times New Roman" panose="02020603050405020304" pitchFamily="18" charset="0"/>
                        </a:rPr>
                        <a:t>Spencer-</a:t>
                      </a:r>
                      <a:r>
                        <a:rPr lang="en-GB" sz="1200" dirty="0" err="1">
                          <a:effectLst/>
                          <a:latin typeface="Arial" panose="020B0604020202020204" pitchFamily="34" charset="0"/>
                          <a:ea typeface="Times New Roman" panose="02020603050405020304" pitchFamily="18" charset="0"/>
                        </a:rPr>
                        <a:t>Oatey</a:t>
                      </a:r>
                      <a:r>
                        <a:rPr lang="en-GB" sz="1200" dirty="0">
                          <a:effectLst/>
                          <a:latin typeface="Arial" panose="020B0604020202020204" pitchFamily="34" charset="0"/>
                          <a:ea typeface="Times New Roman" panose="02020603050405020304" pitchFamily="18" charset="0"/>
                        </a:rPr>
                        <a:t>, H. &amp; Franklin, P. (2009). </a:t>
                      </a:r>
                      <a:r>
                        <a:rPr lang="en-GB" sz="1200" i="1" dirty="0">
                          <a:effectLst/>
                          <a:latin typeface="Arial" panose="020B0604020202020204" pitchFamily="34" charset="0"/>
                          <a:ea typeface="Times New Roman" panose="02020603050405020304" pitchFamily="18" charset="0"/>
                        </a:rPr>
                        <a:t>Intercultural Interaction: A Multidisciplinary Approach to Intercultural </a:t>
                      </a:r>
                    </a:p>
                    <a:p>
                      <a:pPr>
                        <a:lnSpc>
                          <a:spcPct val="150000"/>
                        </a:lnSpc>
                        <a:spcAft>
                          <a:spcPts val="800"/>
                        </a:spcAft>
                      </a:pPr>
                      <a:r>
                        <a:rPr lang="en-GB" sz="1200" i="1" dirty="0">
                          <a:effectLst/>
                          <a:latin typeface="Arial" panose="020B0604020202020204" pitchFamily="34" charset="0"/>
                          <a:ea typeface="Times New Roman" panose="02020603050405020304" pitchFamily="18" charset="0"/>
                        </a:rPr>
                        <a:t>Communication</a:t>
                      </a:r>
                      <a:r>
                        <a:rPr lang="en-GB" sz="1200" dirty="0">
                          <a:effectLst/>
                          <a:latin typeface="Arial" panose="020B0604020202020204" pitchFamily="34" charset="0"/>
                          <a:ea typeface="Times New Roman" panose="02020603050405020304" pitchFamily="18" charset="0"/>
                        </a:rPr>
                        <a:t>  </a:t>
                      </a:r>
                      <a:endParaRPr lang="ro-RO" sz="1200" dirty="0">
                        <a:effectLst/>
                        <a:latin typeface="Calibri" panose="020F0502020204030204" pitchFamily="34" charset="0"/>
                        <a:ea typeface="Calibri" panose="020F0502020204030204" pitchFamily="34" charset="0"/>
                      </a:endParaRPr>
                    </a:p>
                    <a:p>
                      <a:pPr>
                        <a:lnSpc>
                          <a:spcPct val="150000"/>
                        </a:lnSpc>
                        <a:spcAft>
                          <a:spcPts val="800"/>
                        </a:spcAft>
                      </a:pPr>
                      <a:r>
                        <a:rPr lang="en-US" sz="1200" dirty="0">
                          <a:effectLst/>
                          <a:latin typeface="Arial" panose="020B0604020202020204" pitchFamily="34" charset="0"/>
                          <a:ea typeface="Times New Roman" panose="02020603050405020304" pitchFamily="18" charset="0"/>
                        </a:rPr>
                        <a:t> </a:t>
                      </a:r>
                      <a:endParaRPr lang="ro-RO" sz="1200" dirty="0">
                        <a:effectLst/>
                        <a:latin typeface="Calibri" panose="020F0502020204030204" pitchFamily="34" charset="0"/>
                        <a:ea typeface="Calibri" panose="020F0502020204030204" pitchFamily="34" charset="0"/>
                      </a:endParaRPr>
                    </a:p>
                  </a:txBody>
                  <a:tcPr marL="47871" marR="4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905852"/>
                  </a:ext>
                </a:extLst>
              </a:tr>
            </a:tbl>
          </a:graphicData>
        </a:graphic>
      </p:graphicFrame>
    </p:spTree>
    <p:extLst>
      <p:ext uri="{BB962C8B-B14F-4D97-AF65-F5344CB8AC3E}">
        <p14:creationId xmlns:p14="http://schemas.microsoft.com/office/powerpoint/2010/main" val="214501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800"/>
              <a:t>Tareas</a:t>
            </a:r>
            <a:endParaRPr lang="ko-KR" altLang="en-US" sz="2800" dirty="0"/>
          </a:p>
        </p:txBody>
      </p:sp>
      <p:sp>
        <p:nvSpPr>
          <p:cNvPr id="3" name="Text Placeholder 2"/>
          <p:cNvSpPr>
            <a:spLocks noGrp="1"/>
          </p:cNvSpPr>
          <p:nvPr>
            <p:ph type="body" sz="quarter" idx="11"/>
          </p:nvPr>
        </p:nvSpPr>
        <p:spPr/>
        <p:txBody>
          <a:bodyPr/>
          <a:lstStyle/>
          <a:p>
            <a:pPr lvl="0"/>
            <a:r>
              <a:rPr lang="en-US" altLang="ko-KR"/>
              <a:t>En base a lo que has estudiado en esta unidad, ¿puedes resolver los ejercicios en las siguientes diapositivas?</a:t>
            </a:r>
            <a:endParaRPr lang="en-US" altLang="ko-KR" dirty="0"/>
          </a:p>
        </p:txBody>
      </p:sp>
      <p:grpSp>
        <p:nvGrpSpPr>
          <p:cNvPr id="5" name="Group 4"/>
          <p:cNvGrpSpPr/>
          <p:nvPr/>
        </p:nvGrpSpPr>
        <p:grpSpPr>
          <a:xfrm>
            <a:off x="1758855" y="1399721"/>
            <a:ext cx="5642572" cy="2726588"/>
            <a:chOff x="1521716" y="1275606"/>
            <a:chExt cx="5642572" cy="2726588"/>
          </a:xfrm>
          <a:solidFill>
            <a:srgbClr val="87B5BA"/>
          </a:solidFill>
        </p:grpSpPr>
        <p:grpSp>
          <p:nvGrpSpPr>
            <p:cNvPr id="6" name="Group 5"/>
            <p:cNvGrpSpPr/>
            <p:nvPr/>
          </p:nvGrpSpPr>
          <p:grpSpPr>
            <a:xfrm>
              <a:off x="1521716" y="1596158"/>
              <a:ext cx="3168352" cy="2406036"/>
              <a:chOff x="1521716" y="1596158"/>
              <a:chExt cx="3168352" cy="2406036"/>
            </a:xfrm>
            <a:grpFill/>
          </p:grpSpPr>
          <p:grpSp>
            <p:nvGrpSpPr>
              <p:cNvPr id="12" name="Group 11"/>
              <p:cNvGrpSpPr/>
              <p:nvPr/>
            </p:nvGrpSpPr>
            <p:grpSpPr>
              <a:xfrm>
                <a:off x="1521716" y="1596158"/>
                <a:ext cx="3168352" cy="2406036"/>
                <a:chOff x="1691680" y="-1532706"/>
                <a:chExt cx="7101775" cy="5393065"/>
              </a:xfrm>
              <a:grpFill/>
            </p:grpSpPr>
            <p:sp>
              <p:nvSpPr>
                <p:cNvPr id="14" name="Donut 13"/>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ight Arrow 14"/>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Oval 12"/>
              <p:cNvSpPr/>
              <p:nvPr/>
            </p:nvSpPr>
            <p:spPr>
              <a:xfrm>
                <a:off x="2263185" y="2337627"/>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7" name="Group 6"/>
            <p:cNvGrpSpPr/>
            <p:nvPr/>
          </p:nvGrpSpPr>
          <p:grpSpPr>
            <a:xfrm>
              <a:off x="3995936" y="1275606"/>
              <a:ext cx="3168352" cy="2406036"/>
              <a:chOff x="3851920" y="1401130"/>
              <a:chExt cx="3168352" cy="2406036"/>
            </a:xfrm>
            <a:grpFill/>
          </p:grpSpPr>
          <p:grpSp>
            <p:nvGrpSpPr>
              <p:cNvPr id="8" name="Group 7"/>
              <p:cNvGrpSpPr/>
              <p:nvPr/>
            </p:nvGrpSpPr>
            <p:grpSpPr>
              <a:xfrm rot="10800000">
                <a:off x="3851920" y="1401130"/>
                <a:ext cx="3168352" cy="2406036"/>
                <a:chOff x="1691680" y="-1532706"/>
                <a:chExt cx="7101775" cy="5393065"/>
              </a:xfrm>
              <a:grpFill/>
            </p:grpSpPr>
            <p:sp>
              <p:nvSpPr>
                <p:cNvPr id="10" name="Donut 9"/>
                <p:cNvSpPr/>
                <p:nvPr/>
              </p:nvSpPr>
              <p:spPr>
                <a:xfrm>
                  <a:off x="1691680" y="-1532706"/>
                  <a:ext cx="4896544" cy="4896544"/>
                </a:xfrm>
                <a:prstGeom prst="donut">
                  <a:avLst>
                    <a:gd name="adj" fmla="val 175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Right Arrow 10"/>
                <p:cNvSpPr/>
                <p:nvPr/>
              </p:nvSpPr>
              <p:spPr>
                <a:xfrm>
                  <a:off x="4355976" y="2009174"/>
                  <a:ext cx="4437479" cy="1851185"/>
                </a:xfrm>
                <a:prstGeom prst="rightArrow">
                  <a:avLst>
                    <a:gd name="adj1" fmla="val 4546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9" name="Oval 8"/>
              <p:cNvSpPr/>
              <p:nvPr/>
            </p:nvSpPr>
            <p:spPr>
              <a:xfrm>
                <a:off x="5577220" y="2364114"/>
                <a:ext cx="701581" cy="7015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sp>
        <p:nvSpPr>
          <p:cNvPr id="16" name="Isosceles Triangle 15"/>
          <p:cNvSpPr/>
          <p:nvPr/>
        </p:nvSpPr>
        <p:spPr>
          <a:xfrm>
            <a:off x="4072185" y="2325122"/>
            <a:ext cx="1015912" cy="875786"/>
          </a:xfrm>
          <a:prstGeom prst="triangle">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Round Same Side Corner Rectangle 8"/>
          <p:cNvSpPr/>
          <p:nvPr/>
        </p:nvSpPr>
        <p:spPr>
          <a:xfrm>
            <a:off x="4414226" y="2721165"/>
            <a:ext cx="331830" cy="33233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4644008" y="1101973"/>
            <a:ext cx="4320480" cy="461665"/>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Tendrás que tomar decisiones sobre situaciones complicadas en las que utilizarás el conocimiento que has adquirido.</a:t>
            </a:r>
            <a:endParaRPr lang="en-US" altLang="ko-KR" sz="1200" dirty="0">
              <a:solidFill>
                <a:schemeClr val="tx1">
                  <a:lumMod val="75000"/>
                  <a:lumOff val="25000"/>
                </a:schemeClr>
              </a:solidFill>
              <a:cs typeface="Arial" pitchFamily="34" charset="0"/>
            </a:endParaRPr>
          </a:p>
        </p:txBody>
      </p:sp>
      <p:sp>
        <p:nvSpPr>
          <p:cNvPr id="26" name="TextBox 25"/>
          <p:cNvSpPr txBox="1"/>
          <p:nvPr/>
        </p:nvSpPr>
        <p:spPr>
          <a:xfrm>
            <a:off x="382331" y="3982293"/>
            <a:ext cx="4031895"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Tendrás que abrir tu mente y pensar como si realmente estuvieses en esa situación, utilizando tu mejor herramienta: el cerebro.</a:t>
            </a:r>
            <a:endParaRPr lang="en-US" altLang="ko-KR" sz="1200" dirty="0">
              <a:solidFill>
                <a:schemeClr val="tx1">
                  <a:lumMod val="75000"/>
                  <a:lumOff val="25000"/>
                </a:schemeClr>
              </a:solidFill>
              <a:cs typeface="Arial" pitchFamily="34" charset="0"/>
            </a:endParaRPr>
          </a:p>
        </p:txBody>
      </p:sp>
      <p:sp>
        <p:nvSpPr>
          <p:cNvPr id="27" name="TextBox 26"/>
          <p:cNvSpPr txBox="1"/>
          <p:nvPr/>
        </p:nvSpPr>
        <p:spPr>
          <a:xfrm>
            <a:off x="2144843" y="3574869"/>
            <a:ext cx="2336966" cy="276999"/>
          </a:xfrm>
          <a:prstGeom prst="rect">
            <a:avLst/>
          </a:prstGeom>
          <a:noFill/>
        </p:spPr>
        <p:txBody>
          <a:bodyPr wrap="square" rtlCol="0">
            <a:spAutoFit/>
          </a:bodyPr>
          <a:lstStyle/>
          <a:p>
            <a:pPr algn="r"/>
            <a:r>
              <a:rPr lang="en-US" altLang="ko-KR" sz="1200" b="1">
                <a:solidFill>
                  <a:schemeClr val="bg1"/>
                </a:solidFill>
                <a:cs typeface="Arial" pitchFamily="34" charset="0"/>
              </a:rPr>
              <a:t>Expande tu pensamiento</a:t>
            </a:r>
            <a:endParaRPr lang="ko-KR" altLang="en-US" sz="1200" b="1" dirty="0">
              <a:solidFill>
                <a:schemeClr val="bg1"/>
              </a:solidFill>
              <a:cs typeface="Arial" pitchFamily="34" charset="0"/>
            </a:endParaRPr>
          </a:p>
        </p:txBody>
      </p:sp>
      <p:sp>
        <p:nvSpPr>
          <p:cNvPr id="28" name="TextBox 27"/>
          <p:cNvSpPr txBox="1"/>
          <p:nvPr/>
        </p:nvSpPr>
        <p:spPr>
          <a:xfrm>
            <a:off x="4669945" y="1674160"/>
            <a:ext cx="2336966" cy="276999"/>
          </a:xfrm>
          <a:prstGeom prst="rect">
            <a:avLst/>
          </a:prstGeom>
          <a:noFill/>
        </p:spPr>
        <p:txBody>
          <a:bodyPr wrap="square" rtlCol="0">
            <a:spAutoFit/>
          </a:bodyPr>
          <a:lstStyle/>
          <a:p>
            <a:r>
              <a:rPr lang="en-US" altLang="ko-KR" sz="1200" b="1">
                <a:solidFill>
                  <a:schemeClr val="bg1"/>
                </a:solidFill>
                <a:cs typeface="Arial" pitchFamily="34" charset="0"/>
              </a:rPr>
              <a:t>Toma decisiones</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18847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a:xfrm>
            <a:off x="89756" y="211976"/>
            <a:ext cx="8964488" cy="503597"/>
          </a:xfrm>
        </p:spPr>
        <p:txBody>
          <a:bodyPr anchor="t"/>
          <a:lstStyle/>
          <a:p>
            <a:pPr latinLnBrk="0"/>
            <a:r>
              <a:rPr lang="es-ES" sz="1600" b="1">
                <a:latin typeface="Arial" panose="020B0604020202020204" pitchFamily="34" charset="0"/>
              </a:rPr>
              <a:t>Tarea </a:t>
            </a:r>
            <a:r>
              <a:rPr lang="es-ES" sz="1600" b="1" dirty="0">
                <a:latin typeface="Arial" panose="020B0604020202020204" pitchFamily="34" charset="0"/>
              </a:rPr>
              <a:t>1</a:t>
            </a:r>
            <a:r>
              <a:rPr lang="es-ES" sz="1600" b="1">
                <a:latin typeface="Arial" panose="020B0604020202020204" pitchFamily="34" charset="0"/>
              </a:rPr>
              <a:t>:</a:t>
            </a:r>
            <a:r>
              <a:rPr lang="es-ES" sz="1600" b="1"/>
              <a:t> </a:t>
            </a:r>
            <a:r>
              <a:rPr lang="en-GB" sz="1600" b="1">
                <a:effectLst/>
                <a:latin typeface="Arial" panose="020B0604020202020204" pitchFamily="34" charset="0"/>
                <a:ea typeface="Arial" panose="020B0604020202020204" pitchFamily="34" charset="0"/>
              </a:rPr>
              <a:t>Las habilidades de trabajo en equipo pueden convertirte en un trabajador de éxito</a:t>
            </a:r>
            <a:endParaRPr lang="es-ES" sz="1600" b="1" dirty="0"/>
          </a:p>
        </p:txBody>
      </p:sp>
      <p:sp>
        <p:nvSpPr>
          <p:cNvPr id="18" name="Rectangle 1">
            <a:extLst>
              <a:ext uri="{FF2B5EF4-FFF2-40B4-BE49-F238E27FC236}">
                <a16:creationId xmlns:a16="http://schemas.microsoft.com/office/drawing/2014/main" id="{A53FAEA7-C47A-B133-DF94-DC09E55CAB1F}"/>
              </a:ext>
            </a:extLst>
          </p:cNvPr>
          <p:cNvSpPr/>
          <p:nvPr/>
        </p:nvSpPr>
        <p:spPr>
          <a:xfrm>
            <a:off x="467544" y="1180916"/>
            <a:ext cx="8280920" cy="319103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pPr>
            <a:r>
              <a:rPr lang="es-ES" sz="1400">
                <a:solidFill>
                  <a:schemeClr val="tx1">
                    <a:lumMod val="75000"/>
                    <a:lumOff val="25000"/>
                  </a:schemeClr>
                </a:solidFill>
              </a:rPr>
              <a:t>Hablemos del trabajo en equipo y de su papel a la hora de convertir a una persona en un candidato de éxito en el mercado laboral. Hoy en día, los empresarios buscan personas que tengan la capacidad de colaborar eficazmente para llevar a cabo las tareas de la empresa. El empleado del futuro necesita esta habilidad no sólo para formar parte del equipo, sino también para llegar a niveles profesionales más altos. Entre las muchas ventajas que tiene el trabajo en equipo podemos mencionar</a:t>
            </a:r>
            <a:r>
              <a:rPr lang="en-US" altLang="ko-KR" sz="1400">
                <a:solidFill>
                  <a:schemeClr val="tx1">
                    <a:lumMod val="75000"/>
                    <a:lumOff val="25000"/>
                  </a:schemeClr>
                </a:solidFill>
              </a:rPr>
              <a:t>: </a:t>
            </a:r>
          </a:p>
          <a:p>
            <a:pPr algn="just" latinLnBrk="0">
              <a:lnSpc>
                <a:spcPct val="150000"/>
              </a:lnSpc>
            </a:pPr>
            <a:r>
              <a:rPr lang="en-US" altLang="ko-KR" sz="1400">
                <a:solidFill>
                  <a:schemeClr val="tx1">
                    <a:lumMod val="75000"/>
                    <a:lumOff val="25000"/>
                  </a:schemeClr>
                </a:solidFill>
              </a:rPr>
              <a:t>-promueve la creatividad y el aprendizaje</a:t>
            </a:r>
          </a:p>
          <a:p>
            <a:pPr algn="just" latinLnBrk="0">
              <a:lnSpc>
                <a:spcPct val="150000"/>
              </a:lnSpc>
            </a:pPr>
            <a:r>
              <a:rPr lang="en-US" altLang="ko-KR" sz="1400">
                <a:solidFill>
                  <a:schemeClr val="tx1">
                    <a:lumMod val="75000"/>
                    <a:lumOff val="25000"/>
                  </a:schemeClr>
                </a:solidFill>
              </a:rPr>
              <a:t>-combina puntos fuertes complementarios</a:t>
            </a:r>
          </a:p>
          <a:p>
            <a:pPr algn="just" latinLnBrk="0">
              <a:lnSpc>
                <a:spcPct val="150000"/>
              </a:lnSpc>
            </a:pPr>
            <a:r>
              <a:rPr lang="en-US" altLang="ko-KR" sz="1400">
                <a:solidFill>
                  <a:schemeClr val="tx1">
                    <a:lumMod val="75000"/>
                    <a:lumOff val="25000"/>
                  </a:schemeClr>
                </a:solidFill>
              </a:rPr>
              <a:t>-reduce el estrés</a:t>
            </a:r>
            <a:endParaRPr lang="en-US" altLang="ko-KR" sz="1400" dirty="0">
              <a:solidFill>
                <a:schemeClr val="tx1">
                  <a:lumMod val="75000"/>
                  <a:lumOff val="25000"/>
                </a:schemeClr>
              </a:solidFill>
            </a:endParaRPr>
          </a:p>
          <a:p>
            <a:pPr algn="just" latinLnBrk="0">
              <a:lnSpc>
                <a:spcPct val="150000"/>
              </a:lnSpc>
            </a:pPr>
            <a:r>
              <a:rPr lang="en-US" altLang="ko-KR" sz="1400">
                <a:solidFill>
                  <a:schemeClr val="tx1">
                    <a:lumMod val="75000"/>
                    <a:lumOff val="25000"/>
                  </a:schemeClr>
                </a:solidFill>
              </a:rPr>
              <a:t>-mejora el rendimiento</a:t>
            </a:r>
            <a:endParaRPr lang="en-US" altLang="ko-KR" sz="1400" dirty="0">
              <a:solidFill>
                <a:schemeClr val="tx1">
                  <a:lumMod val="75000"/>
                  <a:lumOff val="25000"/>
                </a:schemeClr>
              </a:solidFill>
            </a:endParaRPr>
          </a:p>
          <a:p>
            <a:pPr algn="just" latinLnBrk="0">
              <a:lnSpc>
                <a:spcPct val="150000"/>
              </a:lnSpc>
            </a:pPr>
            <a:r>
              <a:rPr lang="en-US" altLang="ko-KR" sz="1400">
                <a:solidFill>
                  <a:schemeClr val="tx1">
                    <a:lumMod val="75000"/>
                    <a:lumOff val="25000"/>
                  </a:schemeClr>
                </a:solidFill>
              </a:rPr>
              <a:t>-incrementa la eficiencia y la productividad</a:t>
            </a:r>
            <a:endParaRPr lang="en-US" altLang="ko-KR" sz="1400" dirty="0">
              <a:solidFill>
                <a:schemeClr val="tx1">
                  <a:lumMod val="75000"/>
                  <a:lumOff val="2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683568" y="627075"/>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15616" y="709837"/>
            <a:ext cx="4176464" cy="276939"/>
          </a:xfrm>
        </p:spPr>
        <p:txBody>
          <a:bodyPr/>
          <a:lstStyle/>
          <a:p>
            <a:pPr lvl="0" algn="l"/>
            <a:r>
              <a:rPr lang="en-US" altLang="ko-KR" sz="1800" b="1"/>
              <a:t>Introducción: ¿De qué va todo esto?</a:t>
            </a:r>
            <a:endParaRPr lang="en-US" altLang="ko-KR" sz="1800" b="1" dirty="0"/>
          </a:p>
        </p:txBody>
      </p:sp>
      <p:pic>
        <p:nvPicPr>
          <p:cNvPr id="3" name="Imagine 2" descr="Brainstorming - Fotografie de stoc Activitate corporatistă fără redevențe">
            <a:extLst>
              <a:ext uri="{FF2B5EF4-FFF2-40B4-BE49-F238E27FC236}">
                <a16:creationId xmlns:a16="http://schemas.microsoft.com/office/drawing/2014/main" id="{7A0A67CD-BD0B-1F5C-2C08-2DE21CF2E3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9782" y="2859782"/>
            <a:ext cx="3348372" cy="1399375"/>
          </a:xfrm>
          <a:prstGeom prst="rect">
            <a:avLst/>
          </a:prstGeom>
          <a:noFill/>
          <a:ln>
            <a:noFill/>
          </a:ln>
        </p:spPr>
      </p:pic>
    </p:spTree>
    <p:extLst>
      <p:ext uri="{BB962C8B-B14F-4D97-AF65-F5344CB8AC3E}">
        <p14:creationId xmlns:p14="http://schemas.microsoft.com/office/powerpoint/2010/main" val="118456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431540" y="1147390"/>
            <a:ext cx="5364596" cy="32245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pPr>
            <a:r>
              <a:rPr lang="es-ES" sz="1200">
                <a:solidFill>
                  <a:schemeClr val="tx1">
                    <a:lumMod val="85000"/>
                    <a:lumOff val="15000"/>
                  </a:schemeClr>
                </a:solidFill>
                <a:effectLst/>
                <a:latin typeface="Arial" panose="020B0604020202020204" pitchFamily="34" charset="0"/>
                <a:ea typeface="Arial" panose="020B0604020202020204" pitchFamily="34" charset="0"/>
              </a:rPr>
              <a:t>En esta ocasión habrá una actividad colectiva, comúnmente conocida como </a:t>
            </a:r>
            <a:r>
              <a:rPr lang="es-ES" sz="1200" i="1">
                <a:solidFill>
                  <a:schemeClr val="tx1">
                    <a:lumMod val="85000"/>
                    <a:lumOff val="15000"/>
                  </a:schemeClr>
                </a:solidFill>
                <a:effectLst/>
                <a:latin typeface="Arial" panose="020B0604020202020204" pitchFamily="34" charset="0"/>
                <a:ea typeface="Arial" panose="020B0604020202020204" pitchFamily="34" charset="0"/>
              </a:rPr>
              <a:t>romper el hielo</a:t>
            </a:r>
            <a:r>
              <a:rPr lang="es-ES" sz="1200">
                <a:solidFill>
                  <a:schemeClr val="tx1">
                    <a:lumMod val="85000"/>
                    <a:lumOff val="15000"/>
                  </a:schemeClr>
                </a:solidFill>
                <a:effectLst/>
                <a:latin typeface="Arial" panose="020B0604020202020204" pitchFamily="34" charset="0"/>
                <a:ea typeface="Arial" panose="020B0604020202020204" pitchFamily="34" charset="0"/>
              </a:rPr>
              <a:t>. Tendréis que dividiros en parejas y se entregará a cada pareja un trozo de papel. Cada pareja tendrá que encontrar 10 cosas que tengan en común (recuerda: no se admiten evasivas fáciles, como "los dos tenemos piernas"). Después de 5 minutos, dos parejas se unen e intentan encontrar en las dos listas el mayor número de cosas en común. Después de otros 10 minutos, las 4 personas se unen a otro grupo de cuatro y escriben al menos una cosa en común para las 8 personas, siendo el tiempo permitido de 12-15 minutos. Esta técnica es bastante habitual antes de empezar a trabajar juntos, ya que fomenta la unión del equipo, siendo muy útil para el éxito de la gestión del equipo</a:t>
            </a:r>
            <a:r>
              <a:rPr lang="en-US" altLang="ko-KR" sz="1200">
                <a:solidFill>
                  <a:schemeClr val="tx1">
                    <a:lumMod val="75000"/>
                    <a:lumOff val="25000"/>
                  </a:schemeClr>
                </a:solidFill>
              </a:rPr>
              <a:t>.</a:t>
            </a:r>
            <a:endParaRPr lang="ko-KR" altLang="en-US" sz="1200" dirty="0">
              <a:solidFill>
                <a:schemeClr val="tx1">
                  <a:lumMod val="75000"/>
                  <a:lumOff val="2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734260" y="643793"/>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700088"/>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Tarea: ¿Cuál es la actividad?</a:t>
            </a:r>
            <a:endParaRPr lang="en-US" altLang="ko-KR" sz="1800" b="1" dirty="0"/>
          </a:p>
        </p:txBody>
      </p:sp>
      <p:pic>
        <p:nvPicPr>
          <p:cNvPr id="2" name="Imagine 1">
            <a:extLst>
              <a:ext uri="{FF2B5EF4-FFF2-40B4-BE49-F238E27FC236}">
                <a16:creationId xmlns:a16="http://schemas.microsoft.com/office/drawing/2014/main" id="{67A75CEC-6EFC-5A7A-D8AB-0A45B07F73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010913"/>
            <a:ext cx="2652395" cy="1769745"/>
          </a:xfrm>
          <a:prstGeom prst="rect">
            <a:avLst/>
          </a:prstGeom>
          <a:noFill/>
          <a:ln>
            <a:noFill/>
          </a:ln>
        </p:spPr>
      </p:pic>
      <p:sp>
        <p:nvSpPr>
          <p:cNvPr id="7" name="Marcador de texto 1">
            <a:extLst>
              <a:ext uri="{FF2B5EF4-FFF2-40B4-BE49-F238E27FC236}">
                <a16:creationId xmlns:a16="http://schemas.microsoft.com/office/drawing/2014/main" id="{8825EDFD-B5B9-F7E2-446C-520F02FBBCEF}"/>
              </a:ext>
            </a:extLst>
          </p:cNvPr>
          <p:cNvSpPr>
            <a:spLocks noGrp="1"/>
          </p:cNvSpPr>
          <p:nvPr>
            <p:ph type="body" sz="quarter" idx="10"/>
          </p:nvPr>
        </p:nvSpPr>
        <p:spPr>
          <a:xfrm>
            <a:off x="89756" y="211976"/>
            <a:ext cx="8964488" cy="503597"/>
          </a:xfrm>
        </p:spPr>
        <p:txBody>
          <a:bodyPr anchor="t"/>
          <a:lstStyle/>
          <a:p>
            <a:pPr latinLnBrk="0"/>
            <a:r>
              <a:rPr lang="es-ES" sz="1600" b="1">
                <a:latin typeface="Arial" panose="020B0604020202020204" pitchFamily="34" charset="0"/>
              </a:rPr>
              <a:t>Tarea </a:t>
            </a:r>
            <a:r>
              <a:rPr lang="es-ES" sz="1600" b="1" dirty="0">
                <a:latin typeface="Arial" panose="020B0604020202020204" pitchFamily="34" charset="0"/>
              </a:rPr>
              <a:t>1</a:t>
            </a:r>
            <a:r>
              <a:rPr lang="es-ES" sz="1600" b="1">
                <a:latin typeface="Arial" panose="020B0604020202020204" pitchFamily="34" charset="0"/>
              </a:rPr>
              <a:t>:</a:t>
            </a:r>
            <a:r>
              <a:rPr lang="es-ES" sz="1600" b="1"/>
              <a:t> </a:t>
            </a:r>
            <a:r>
              <a:rPr lang="en-GB" sz="1600" b="1">
                <a:effectLst/>
                <a:latin typeface="Arial" panose="020B0604020202020204" pitchFamily="34" charset="0"/>
                <a:ea typeface="Arial" panose="020B0604020202020204" pitchFamily="34" charset="0"/>
              </a:rPr>
              <a:t>Las habilidades de trabajo en equipo pueden convertirte en un trabajador de éxito</a:t>
            </a:r>
            <a:endParaRPr lang="es-ES" sz="1600" b="1" dirty="0"/>
          </a:p>
        </p:txBody>
      </p:sp>
    </p:spTree>
    <p:extLst>
      <p:ext uri="{BB962C8B-B14F-4D97-AF65-F5344CB8AC3E}">
        <p14:creationId xmlns:p14="http://schemas.microsoft.com/office/powerpoint/2010/main" val="347010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899592" y="1779662"/>
            <a:ext cx="6539246" cy="23762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atinLnBrk="0">
              <a:lnSpc>
                <a:spcPct val="150000"/>
              </a:lnSpc>
            </a:pPr>
            <a:r>
              <a:rPr lang="es-ES" sz="1400">
                <a:solidFill>
                  <a:schemeClr val="tx1">
                    <a:lumMod val="85000"/>
                    <a:lumOff val="15000"/>
                  </a:schemeClr>
                </a:solidFill>
                <a:effectLst/>
                <a:latin typeface="Arial" panose="020B0604020202020204" pitchFamily="34" charset="0"/>
                <a:ea typeface="Arial" panose="020B0604020202020204" pitchFamily="34" charset="0"/>
              </a:rPr>
              <a:t>Ahora que os habéis presentado y habéis descubierto los puntos en común, ha llegado el momento de realizar una tarea juntos. Trabajaréis en grupos de seis y, a partir de la imagen proporcionada en la sección anterior, discutiréis los significados de las 3 palabras escritas en negrita en el crucigrama y su relevancia para crear un equipo de éxito. También es útil utilizar los materiales de la sección Recursos. Elegid un jefe de grupo que hable en vuestro nombre</a:t>
            </a:r>
            <a:r>
              <a:rPr lang="en-US" altLang="ko-KR" sz="1400">
                <a:solidFill>
                  <a:schemeClr val="tx1">
                    <a:lumMod val="85000"/>
                    <a:lumOff val="15000"/>
                  </a:schemeClr>
                </a:solidFill>
              </a:rPr>
              <a:t>. </a:t>
            </a:r>
            <a:endParaRPr lang="ko-KR" altLang="en-US" sz="1400" dirty="0">
              <a:solidFill>
                <a:schemeClr val="tx1">
                  <a:lumMod val="85000"/>
                  <a:lumOff val="1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4320480" cy="285999"/>
          </a:xfrm>
        </p:spPr>
        <p:txBody>
          <a:bodyPr/>
          <a:lstStyle/>
          <a:p>
            <a:pPr lvl="0" algn="l"/>
            <a:r>
              <a:rPr lang="en-US" altLang="ko-KR" sz="1800" b="1"/>
              <a:t>Proceso: ¿Qué voy a hacer?</a:t>
            </a:r>
            <a:endParaRPr lang="en-US" altLang="ko-KR" sz="1800" b="1" dirty="0"/>
          </a:p>
        </p:txBody>
      </p:sp>
      <p:sp>
        <p:nvSpPr>
          <p:cNvPr id="4" name="Marcador de texto 1">
            <a:extLst>
              <a:ext uri="{FF2B5EF4-FFF2-40B4-BE49-F238E27FC236}">
                <a16:creationId xmlns:a16="http://schemas.microsoft.com/office/drawing/2014/main" id="{82E96258-1504-D7BB-D363-25D4418889CB}"/>
              </a:ext>
            </a:extLst>
          </p:cNvPr>
          <p:cNvSpPr>
            <a:spLocks noGrp="1"/>
          </p:cNvSpPr>
          <p:nvPr>
            <p:ph type="body" sz="quarter" idx="10"/>
          </p:nvPr>
        </p:nvSpPr>
        <p:spPr>
          <a:xfrm>
            <a:off x="89756" y="211976"/>
            <a:ext cx="8964488" cy="503597"/>
          </a:xfrm>
        </p:spPr>
        <p:txBody>
          <a:bodyPr anchor="t"/>
          <a:lstStyle/>
          <a:p>
            <a:pPr latinLnBrk="0"/>
            <a:r>
              <a:rPr lang="es-ES" sz="1600" b="1">
                <a:latin typeface="Arial" panose="020B0604020202020204" pitchFamily="34" charset="0"/>
              </a:rPr>
              <a:t>Tarea </a:t>
            </a:r>
            <a:r>
              <a:rPr lang="es-ES" sz="1600" b="1" dirty="0">
                <a:latin typeface="Arial" panose="020B0604020202020204" pitchFamily="34" charset="0"/>
              </a:rPr>
              <a:t>1</a:t>
            </a:r>
            <a:r>
              <a:rPr lang="es-ES" sz="1600" b="1">
                <a:latin typeface="Arial" panose="020B0604020202020204" pitchFamily="34" charset="0"/>
              </a:rPr>
              <a:t>:</a:t>
            </a:r>
            <a:r>
              <a:rPr lang="es-ES" sz="1600" b="1"/>
              <a:t> </a:t>
            </a:r>
            <a:r>
              <a:rPr lang="en-GB" sz="1600" b="1">
                <a:effectLst/>
                <a:latin typeface="Arial" panose="020B0604020202020204" pitchFamily="34" charset="0"/>
                <a:ea typeface="Arial" panose="020B0604020202020204" pitchFamily="34" charset="0"/>
              </a:rPr>
              <a:t>Las habilidades de trabajo en equipo pueden convertirte en un trabajador de éxito</a:t>
            </a:r>
            <a:endParaRPr lang="es-ES" sz="1600" b="1" dirty="0"/>
          </a:p>
        </p:txBody>
      </p:sp>
    </p:spTree>
    <p:extLst>
      <p:ext uri="{BB962C8B-B14F-4D97-AF65-F5344CB8AC3E}">
        <p14:creationId xmlns:p14="http://schemas.microsoft.com/office/powerpoint/2010/main" val="2328693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1691680" y="1108379"/>
            <a:ext cx="5913748" cy="334642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5976664" cy="246321"/>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Resultados de aprendizaje: ¿Qué voy a aprender?</a:t>
            </a:r>
            <a:endParaRPr lang="en-US" altLang="ko-KR" sz="1800" b="1" dirty="0"/>
          </a:p>
        </p:txBody>
      </p:sp>
      <p:sp>
        <p:nvSpPr>
          <p:cNvPr id="4" name="Marcador de texto 1">
            <a:extLst>
              <a:ext uri="{FF2B5EF4-FFF2-40B4-BE49-F238E27FC236}">
                <a16:creationId xmlns:a16="http://schemas.microsoft.com/office/drawing/2014/main" id="{39A1A3D5-84A5-85A4-8885-BADBD47D216B}"/>
              </a:ext>
            </a:extLst>
          </p:cNvPr>
          <p:cNvSpPr>
            <a:spLocks noGrp="1"/>
          </p:cNvSpPr>
          <p:nvPr>
            <p:ph type="body" sz="quarter" idx="10"/>
          </p:nvPr>
        </p:nvSpPr>
        <p:spPr>
          <a:xfrm>
            <a:off x="89756" y="211976"/>
            <a:ext cx="8964488" cy="503597"/>
          </a:xfrm>
        </p:spPr>
        <p:txBody>
          <a:bodyPr anchor="t"/>
          <a:lstStyle/>
          <a:p>
            <a:pPr latinLnBrk="0"/>
            <a:r>
              <a:rPr lang="es-ES" sz="1600" b="1">
                <a:latin typeface="Arial" panose="020B0604020202020204" pitchFamily="34" charset="0"/>
              </a:rPr>
              <a:t>Tarea </a:t>
            </a:r>
            <a:r>
              <a:rPr lang="es-ES" sz="1600" b="1" dirty="0">
                <a:latin typeface="Arial" panose="020B0604020202020204" pitchFamily="34" charset="0"/>
              </a:rPr>
              <a:t>1</a:t>
            </a:r>
            <a:r>
              <a:rPr lang="es-ES" sz="1600" b="1">
                <a:latin typeface="Arial" panose="020B0604020202020204" pitchFamily="34" charset="0"/>
              </a:rPr>
              <a:t>:</a:t>
            </a:r>
            <a:r>
              <a:rPr lang="es-ES" sz="1600" b="1"/>
              <a:t> </a:t>
            </a:r>
            <a:r>
              <a:rPr lang="en-GB" sz="1600" b="1">
                <a:effectLst/>
                <a:latin typeface="Arial" panose="020B0604020202020204" pitchFamily="34" charset="0"/>
                <a:ea typeface="Arial" panose="020B0604020202020204" pitchFamily="34" charset="0"/>
              </a:rPr>
              <a:t>Las habilidades de trabajo en equipo pueden convertirte en un trabajador de éxito</a:t>
            </a:r>
            <a:endParaRPr lang="es-ES" sz="1600" b="1" dirty="0"/>
          </a:p>
        </p:txBody>
      </p:sp>
      <p:pic>
        <p:nvPicPr>
          <p:cNvPr id="7" name="Imagen 6">
            <a:extLst>
              <a:ext uri="{FF2B5EF4-FFF2-40B4-BE49-F238E27FC236}">
                <a16:creationId xmlns:a16="http://schemas.microsoft.com/office/drawing/2014/main" id="{C553ACC3-9945-A90F-4BCA-4A68BDC6BFB3}"/>
              </a:ext>
            </a:extLst>
          </p:cNvPr>
          <p:cNvPicPr>
            <a:picLocks noChangeAspect="1"/>
          </p:cNvPicPr>
          <p:nvPr/>
        </p:nvPicPr>
        <p:blipFill>
          <a:blip r:embed="rId2"/>
          <a:stretch>
            <a:fillRect/>
          </a:stretch>
        </p:blipFill>
        <p:spPr>
          <a:xfrm>
            <a:off x="1691680" y="1089138"/>
            <a:ext cx="5913748" cy="3387035"/>
          </a:xfrm>
          <a:prstGeom prst="rect">
            <a:avLst/>
          </a:prstGeom>
        </p:spPr>
      </p:pic>
    </p:spTree>
    <p:extLst>
      <p:ext uri="{BB962C8B-B14F-4D97-AF65-F5344CB8AC3E}">
        <p14:creationId xmlns:p14="http://schemas.microsoft.com/office/powerpoint/2010/main" val="147766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4"/>
            <a:ext cx="7979406" cy="27591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s-ES" sz="1400">
                <a:solidFill>
                  <a:schemeClr val="tx1">
                    <a:lumMod val="85000"/>
                    <a:lumOff val="15000"/>
                  </a:schemeClr>
                </a:solidFill>
                <a:effectLst/>
                <a:latin typeface="Arial" panose="020B0604020202020204" pitchFamily="34" charset="0"/>
                <a:ea typeface="Arial" panose="020B0604020202020204" pitchFamily="34" charset="0"/>
              </a:rPr>
              <a:t>¿Cuál es tu impresión sobre el trabajo en equipo después de haber dado los primeros pasos en este desafiante mundo? Si antes te resultaba bastante difícil, las actividades realizadas junto con tus compañeros de grupo sin duda te han iluminado y te han infundido valor. Y esto no es todo, ¡mantén la concentración porque esto es sólo el principio! Ya has visto lo importante que es conocer a cada uno de los miembros de tu equipo, relacionarte con ellos e intentar encontrar características comunes para saber qué estrategias puede utilizar el equipo para completar la tarea. Por último, pero no por ello menos importante, te recomendamos que tengas en cuenta la sección Recursos de esta tarea, donde podrás ampliar tus conocimientos sobre el tema</a:t>
            </a:r>
            <a:r>
              <a:rPr lang="en-US" altLang="ko-KR" sz="1400">
                <a:solidFill>
                  <a:schemeClr val="tx1">
                    <a:lumMod val="85000"/>
                    <a:lumOff val="15000"/>
                  </a:schemeClr>
                </a:solidFill>
              </a:rPr>
              <a:t>. </a:t>
            </a:r>
            <a:endParaRPr lang="en-US" altLang="ko-KR" sz="1400" dirty="0">
              <a:solidFill>
                <a:schemeClr val="tx1">
                  <a:lumMod val="85000"/>
                  <a:lumOff val="1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a:t>Conclusión: ¿Qué me llevaré a casa?</a:t>
            </a:r>
            <a:endParaRPr lang="en-US" altLang="ko-KR" sz="18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Marcador de texto 1">
            <a:extLst>
              <a:ext uri="{FF2B5EF4-FFF2-40B4-BE49-F238E27FC236}">
                <a16:creationId xmlns:a16="http://schemas.microsoft.com/office/drawing/2014/main" id="{653888EA-8041-8645-B740-A719B3686EA2}"/>
              </a:ext>
            </a:extLst>
          </p:cNvPr>
          <p:cNvSpPr>
            <a:spLocks noGrp="1"/>
          </p:cNvSpPr>
          <p:nvPr>
            <p:ph type="body" sz="quarter" idx="10"/>
          </p:nvPr>
        </p:nvSpPr>
        <p:spPr>
          <a:xfrm>
            <a:off x="89756" y="211976"/>
            <a:ext cx="8964488" cy="503597"/>
          </a:xfrm>
        </p:spPr>
        <p:txBody>
          <a:bodyPr anchor="t"/>
          <a:lstStyle/>
          <a:p>
            <a:pPr latinLnBrk="0"/>
            <a:r>
              <a:rPr lang="es-ES" sz="1600" b="1">
                <a:latin typeface="Arial" panose="020B0604020202020204" pitchFamily="34" charset="0"/>
              </a:rPr>
              <a:t>Tarea </a:t>
            </a:r>
            <a:r>
              <a:rPr lang="es-ES" sz="1600" b="1" dirty="0">
                <a:latin typeface="Arial" panose="020B0604020202020204" pitchFamily="34" charset="0"/>
              </a:rPr>
              <a:t>1</a:t>
            </a:r>
            <a:r>
              <a:rPr lang="es-ES" sz="1600" b="1">
                <a:latin typeface="Arial" panose="020B0604020202020204" pitchFamily="34" charset="0"/>
              </a:rPr>
              <a:t>:</a:t>
            </a:r>
            <a:r>
              <a:rPr lang="es-ES" sz="1600" b="1"/>
              <a:t> </a:t>
            </a:r>
            <a:r>
              <a:rPr lang="en-GB" sz="1600" b="1">
                <a:effectLst/>
                <a:latin typeface="Arial" panose="020B0604020202020204" pitchFamily="34" charset="0"/>
                <a:ea typeface="Arial" panose="020B0604020202020204" pitchFamily="34" charset="0"/>
              </a:rPr>
              <a:t>Las habilidades de trabajo en equipo pueden convertirte en un trabajador de éxito</a:t>
            </a:r>
            <a:endParaRPr lang="es-ES" sz="1600" b="1" dirty="0"/>
          </a:p>
        </p:txBody>
      </p:sp>
    </p:spTree>
    <p:extLst>
      <p:ext uri="{BB962C8B-B14F-4D97-AF65-F5344CB8AC3E}">
        <p14:creationId xmlns:p14="http://schemas.microsoft.com/office/powerpoint/2010/main" val="331019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a:solidFill>
                  <a:schemeClr val="tx1"/>
                </a:solidFill>
              </a:rPr>
              <a:t>Tarea </a:t>
            </a:r>
            <a:r>
              <a:rPr lang="es-ES" sz="2000" b="1" dirty="0">
                <a:solidFill>
                  <a:schemeClr val="tx1"/>
                </a:solidFill>
              </a:rPr>
              <a:t>2</a:t>
            </a:r>
            <a:r>
              <a:rPr lang="es-ES" sz="2000" b="1">
                <a:solidFill>
                  <a:schemeClr val="tx1"/>
                </a:solidFill>
              </a:rPr>
              <a:t>:</a:t>
            </a:r>
            <a:r>
              <a:rPr lang="ro-RO" sz="2000" b="1">
                <a:solidFill>
                  <a:schemeClr val="tx1"/>
                </a:solidFill>
              </a:rPr>
              <a:t> </a:t>
            </a:r>
            <a:r>
              <a:rPr lang="en-GB" sz="2000" b="1">
                <a:solidFill>
                  <a:schemeClr val="tx1"/>
                </a:solidFill>
                <a:effectLst/>
                <a:ea typeface="Arial" panose="020B0604020202020204" pitchFamily="34" charset="0"/>
              </a:rPr>
              <a:t>Aceptando la diversidad cultural en el trabajo</a:t>
            </a:r>
            <a:endParaRPr lang="es-ES" sz="2000" b="1" dirty="0">
              <a:solidFill>
                <a:schemeClr val="tx1"/>
              </a:solidFill>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395536" y="1131590"/>
            <a:ext cx="5688632" cy="339110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Afrontémoslo, hoy en día los negocios se desarrollan en un escenario global. Como vosotros mismos veis cada día, la tecnología es sólo uno de los factores que hacen nuestro mundo más pequeño y dan a las empresas de todos los tamaños la libertad de contratar a los mejores, estén donde estén. Todo el mundo habla de "diversidad cultural". Para una definición real, veamos el diccionario Oxford: "la existencia de una variedad de grupos culturales o étnicos dentro de una sociedad". En otras palabras, se trata de una población en la que están representadas todas las diferencias. Para las empresas, los tipos de diversidad en el lugar de trabajo incluyen "origen, edad, capacidad, lengua, nacionalidad, estatus socioeconómico, género, preferencias''. Cuando hablamos de diversidad de los empleados, nos referimos al "resultado de las prácticas, valores, tradiciones o creencias de los empleados basadas en el origen, la edad o el género".En tu vida cotidiana seguro que has conocido o has oído hablar de al menos una persona procedente de un entorno cultural diferente que resultó ser tu compañero de clase/escuela o quizá tuvisteis la oportunidad de trabajar juntos con un fin específico. Por eso, los conocimientos que adquieras en este curso te serán de gran utilidad cuando trabajes con compañeros interculturales. </a:t>
            </a:r>
            <a:endParaRPr lang="en-GB" sz="1200">
              <a:effectLst/>
              <a:latin typeface="Calibri" panose="020F0502020204030204" pitchFamily="34" charset="0"/>
              <a:ea typeface="Calibri" panose="020F0502020204030204" pitchFamily="34" charset="0"/>
            </a:endParaRPr>
          </a:p>
        </p:txBody>
      </p:sp>
      <p:sp>
        <p:nvSpPr>
          <p:cNvPr id="9" name="Oval 35">
            <a:extLst>
              <a:ext uri="{FF2B5EF4-FFF2-40B4-BE49-F238E27FC236}">
                <a16:creationId xmlns:a16="http://schemas.microsoft.com/office/drawing/2014/main" id="{B436F422-2D1F-4575-85EC-8666E4819862}"/>
              </a:ext>
            </a:extLst>
          </p:cNvPr>
          <p:cNvSpPr/>
          <p:nvPr/>
        </p:nvSpPr>
        <p:spPr>
          <a:xfrm>
            <a:off x="625043" y="516478"/>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971600" y="737728"/>
            <a:ext cx="4248472" cy="276939"/>
          </a:xfrm>
        </p:spPr>
        <p:txBody>
          <a:bodyPr/>
          <a:lstStyle/>
          <a:p>
            <a:pPr lvl="0" algn="l"/>
            <a:r>
              <a:rPr lang="en-US" altLang="ko-KR" sz="1800" b="1">
                <a:solidFill>
                  <a:schemeClr val="tx1"/>
                </a:solidFill>
              </a:rPr>
              <a:t>Introducción: ¿De qué va todo esto?</a:t>
            </a:r>
            <a:endParaRPr lang="en-US" altLang="ko-KR" sz="1800" b="1" dirty="0">
              <a:solidFill>
                <a:schemeClr val="tx1"/>
              </a:solidFill>
            </a:endParaRPr>
          </a:p>
        </p:txBody>
      </p:sp>
      <p:pic>
        <p:nvPicPr>
          <p:cNvPr id="3" name="Imagine 2" descr="group of people sitting beside rectangular wooden table with laptops">
            <a:extLst>
              <a:ext uri="{FF2B5EF4-FFF2-40B4-BE49-F238E27FC236}">
                <a16:creationId xmlns:a16="http://schemas.microsoft.com/office/drawing/2014/main" id="{B7C69145-6CFE-7C83-A709-B295C14667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612784"/>
            <a:ext cx="2664296" cy="2140585"/>
          </a:xfrm>
          <a:prstGeom prst="rect">
            <a:avLst/>
          </a:prstGeom>
          <a:noFill/>
          <a:ln>
            <a:noFill/>
          </a:ln>
        </p:spPr>
      </p:pic>
    </p:spTree>
    <p:extLst>
      <p:ext uri="{BB962C8B-B14F-4D97-AF65-F5344CB8AC3E}">
        <p14:creationId xmlns:p14="http://schemas.microsoft.com/office/powerpoint/2010/main" val="305333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755576" y="1634089"/>
            <a:ext cx="3613883" cy="21794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pPr>
            <a:r>
              <a:rPr lang="es-ES" sz="1200">
                <a:solidFill>
                  <a:schemeClr val="tx1">
                    <a:lumMod val="85000"/>
                    <a:lumOff val="15000"/>
                  </a:schemeClr>
                </a:solidFill>
                <a:effectLst/>
                <a:latin typeface="Arial" panose="020B0604020202020204" pitchFamily="34" charset="0"/>
                <a:ea typeface="Arial" panose="020B0604020202020204" pitchFamily="34" charset="0"/>
              </a:rPr>
              <a:t>En esta actividad tendrás que imaginar que acabas de ser contratado en un equipo multicultural y te gustaría integrarte. Identifica las cosas que tienes en común con los miembros del equipo, intenta adaptarte y encajar con los demás. Utiliza los conocimientos que has aprendido hasta ahora en este curso para tener éxito</a:t>
            </a:r>
            <a:r>
              <a:rPr lang="en-US" altLang="ko-KR" sz="1200">
                <a:solidFill>
                  <a:schemeClr val="tx1">
                    <a:lumMod val="85000"/>
                    <a:lumOff val="15000"/>
                  </a:schemeClr>
                </a:solidFill>
              </a:rPr>
              <a:t>. </a:t>
            </a:r>
            <a:endParaRPr lang="ko-KR" altLang="en-US" sz="1200" dirty="0">
              <a:solidFill>
                <a:schemeClr val="tx1">
                  <a:lumMod val="85000"/>
                  <a:lumOff val="1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645363" y="110467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1117776"/>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Tarea: ¿Cuál es la actividad?</a:t>
            </a:r>
            <a:endParaRPr lang="en-US" altLang="ko-KR" sz="1800" b="1" dirty="0"/>
          </a:p>
        </p:txBody>
      </p:sp>
      <p:sp>
        <p:nvSpPr>
          <p:cNvPr id="2" name="Marcador de texto 1">
            <a:extLst>
              <a:ext uri="{FF2B5EF4-FFF2-40B4-BE49-F238E27FC236}">
                <a16:creationId xmlns:a16="http://schemas.microsoft.com/office/drawing/2014/main" id="{C6DE7278-FE09-432F-0FDD-AC735C3F8C9F}"/>
              </a:ext>
            </a:extLst>
          </p:cNvPr>
          <p:cNvSpPr>
            <a:spLocks noGrp="1"/>
          </p:cNvSpPr>
          <p:nvPr>
            <p:ph type="body" sz="quarter" idx="10"/>
          </p:nvPr>
        </p:nvSpPr>
        <p:spPr>
          <a:xfrm>
            <a:off x="0" y="307999"/>
            <a:ext cx="9144000" cy="576263"/>
          </a:xfrm>
        </p:spPr>
        <p:txBody>
          <a:bodyPr/>
          <a:lstStyle/>
          <a:p>
            <a:r>
              <a:rPr lang="es-ES" sz="2000" b="1">
                <a:solidFill>
                  <a:schemeClr val="tx1"/>
                </a:solidFill>
              </a:rPr>
              <a:t>Tarea 2:</a:t>
            </a:r>
            <a:r>
              <a:rPr lang="ro-RO" sz="2000" b="1">
                <a:solidFill>
                  <a:schemeClr val="tx1"/>
                </a:solidFill>
              </a:rPr>
              <a:t> </a:t>
            </a:r>
            <a:r>
              <a:rPr lang="en-GB" sz="2000" b="1">
                <a:solidFill>
                  <a:schemeClr val="tx1"/>
                </a:solidFill>
                <a:effectLst/>
                <a:ea typeface="Arial" panose="020B0604020202020204" pitchFamily="34" charset="0"/>
              </a:rPr>
              <a:t>Aceptando la diversidad cultural en el trabajo</a:t>
            </a:r>
            <a:endParaRPr lang="es-ES" sz="2000" b="1" dirty="0">
              <a:solidFill>
                <a:schemeClr val="tx1"/>
              </a:solidFill>
            </a:endParaRPr>
          </a:p>
        </p:txBody>
      </p:sp>
      <p:pic>
        <p:nvPicPr>
          <p:cNvPr id="3" name="Imagine 2" descr="five human hands on brown surface">
            <a:extLst>
              <a:ext uri="{FF2B5EF4-FFF2-40B4-BE49-F238E27FC236}">
                <a16:creationId xmlns:a16="http://schemas.microsoft.com/office/drawing/2014/main" id="{6884CE15-7A6F-5707-C231-A7C783DF91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594461"/>
            <a:ext cx="3024505" cy="2188231"/>
          </a:xfrm>
          <a:prstGeom prst="rect">
            <a:avLst/>
          </a:prstGeom>
          <a:noFill/>
          <a:ln>
            <a:noFill/>
          </a:ln>
        </p:spPr>
      </p:pic>
    </p:spTree>
    <p:extLst>
      <p:ext uri="{BB962C8B-B14F-4D97-AF65-F5344CB8AC3E}">
        <p14:creationId xmlns:p14="http://schemas.microsoft.com/office/powerpoint/2010/main" val="428502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564699" y="111922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1187624" y="1635646"/>
            <a:ext cx="6768752" cy="276187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07000"/>
              </a:lnSpc>
              <a:spcAft>
                <a:spcPts val="800"/>
              </a:spcAft>
            </a:pPr>
            <a:r>
              <a:rPr lang="es-ES" sz="1200">
                <a:solidFill>
                  <a:schemeClr val="tx1">
                    <a:lumMod val="85000"/>
                    <a:lumOff val="15000"/>
                  </a:schemeClr>
                </a:solidFill>
                <a:effectLst/>
                <a:latin typeface="Arial" panose="020B0604020202020204" pitchFamily="34" charset="0"/>
                <a:ea typeface="Arial" panose="020B0604020202020204" pitchFamily="34" charset="0"/>
              </a:rPr>
              <a:t>Desarrolla una estrategia para poner en marcha tu plan prestando atención a no ofender a ninguno de tus compañeros. Piensa en todos los conocimientos que has adquirido hasta ahora y ten en cuenta también el material de la sección Recursos.   </a:t>
            </a:r>
            <a:endParaRPr lang="en-GB" sz="1200">
              <a:solidFill>
                <a:schemeClr val="tx1">
                  <a:lumMod val="85000"/>
                  <a:lumOff val="15000"/>
                </a:schemeClr>
              </a:solidFill>
              <a:effectLst/>
              <a:latin typeface="Calibri" panose="020F0502020204030204" pitchFamily="34" charset="0"/>
              <a:ea typeface="Calibri" panose="020F0502020204030204" pitchFamily="34" charset="0"/>
            </a:endParaRPr>
          </a:p>
          <a:p>
            <a:pPr algn="just" latinLnBrk="0">
              <a:lnSpc>
                <a:spcPct val="107000"/>
              </a:lnSpc>
              <a:spcAft>
                <a:spcPts val="800"/>
              </a:spcAft>
            </a:pPr>
            <a:r>
              <a:rPr lang="es-ES" sz="1200">
                <a:solidFill>
                  <a:schemeClr val="tx1">
                    <a:lumMod val="85000"/>
                    <a:lumOff val="15000"/>
                  </a:schemeClr>
                </a:solidFill>
                <a:effectLst/>
                <a:latin typeface="Arial" panose="020B0604020202020204" pitchFamily="34" charset="0"/>
                <a:ea typeface="Arial" panose="020B0604020202020204" pitchFamily="34" charset="0"/>
              </a:rPr>
              <a:t>Un aspecto esencial que hay que tener en cuenta es la barrera lingüística. La lengua más utilizada en los equipos multiculturales es, por supuesto, el inglés, la lengua internacional de los negocios, pero incluso si se domina el inglés, a veces es necesario adaptarse al inglés "local", practicado en la empresa. También es importante conocer la cultura en la que se trabaja y los códigos (de comunicación, etiqueta, etc.) asociados a ella.</a:t>
            </a:r>
            <a:endParaRPr lang="en-GB" sz="1200">
              <a:solidFill>
                <a:schemeClr val="tx1">
                  <a:lumMod val="85000"/>
                  <a:lumOff val="15000"/>
                </a:schemeClr>
              </a:solidFill>
              <a:effectLst/>
              <a:latin typeface="Calibri" panose="020F0502020204030204" pitchFamily="34" charset="0"/>
              <a:ea typeface="Calibri" panose="020F0502020204030204" pitchFamily="34" charset="0"/>
            </a:endParaRPr>
          </a:p>
          <a:p>
            <a:pPr algn="just" latinLnBrk="0">
              <a:lnSpc>
                <a:spcPct val="107000"/>
              </a:lnSpc>
              <a:spcAft>
                <a:spcPts val="800"/>
              </a:spcAft>
            </a:pPr>
            <a:r>
              <a:rPr lang="es-ES" sz="1200">
                <a:solidFill>
                  <a:schemeClr val="tx1">
                    <a:lumMod val="85000"/>
                    <a:lumOff val="15000"/>
                  </a:schemeClr>
                </a:solidFill>
                <a:effectLst/>
                <a:latin typeface="Arial" panose="020B0604020202020204" pitchFamily="34" charset="0"/>
                <a:ea typeface="Arial" panose="020B0604020202020204" pitchFamily="34" charset="0"/>
              </a:rPr>
              <a:t>Una vez que empieces, ve dando pasos pequeños pero seguros. Evita cometer errores culturales, parecer demasiado intrusivo o aventurarte en la esfera personal de tus compañeros. Es importante que demuestres inteligencia emocional, crees un vínculo entre tú y los demás miembros y te asegures de utilizar tus habilidades comunicativas lo mejor posible.  </a:t>
            </a:r>
            <a:endParaRPr lang="en-GB" sz="1200">
              <a:solidFill>
                <a:schemeClr val="tx1">
                  <a:lumMod val="85000"/>
                  <a:lumOff val="15000"/>
                </a:schemeClr>
              </a:solidFill>
              <a:effectLst/>
              <a:latin typeface="Calibri" panose="020F0502020204030204" pitchFamily="34" charset="0"/>
              <a:ea typeface="Calibri" panose="020F0502020204030204" pitchFamily="34"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4320480" cy="285999"/>
          </a:xfrm>
        </p:spPr>
        <p:txBody>
          <a:bodyPr/>
          <a:lstStyle/>
          <a:p>
            <a:pPr lvl="0" algn="l"/>
            <a:r>
              <a:rPr lang="en-US" altLang="ko-KR" sz="1800" b="1"/>
              <a:t>Proceso: ¿Qué voy a hacer?</a:t>
            </a:r>
            <a:endParaRPr lang="en-US" altLang="ko-KR" sz="1800" b="1" dirty="0"/>
          </a:p>
        </p:txBody>
      </p:sp>
      <p:sp>
        <p:nvSpPr>
          <p:cNvPr id="4" name="Marcador de texto 1">
            <a:extLst>
              <a:ext uri="{FF2B5EF4-FFF2-40B4-BE49-F238E27FC236}">
                <a16:creationId xmlns:a16="http://schemas.microsoft.com/office/drawing/2014/main" id="{11138CD3-D76B-CC73-44FC-7EB828BB91B7}"/>
              </a:ext>
            </a:extLst>
          </p:cNvPr>
          <p:cNvSpPr>
            <a:spLocks noGrp="1"/>
          </p:cNvSpPr>
          <p:nvPr>
            <p:ph type="body" sz="quarter" idx="10"/>
          </p:nvPr>
        </p:nvSpPr>
        <p:spPr>
          <a:xfrm>
            <a:off x="0" y="297470"/>
            <a:ext cx="9144000" cy="576263"/>
          </a:xfrm>
        </p:spPr>
        <p:txBody>
          <a:bodyPr/>
          <a:lstStyle/>
          <a:p>
            <a:r>
              <a:rPr lang="es-ES" sz="2000" b="1">
                <a:solidFill>
                  <a:schemeClr val="tx1"/>
                </a:solidFill>
              </a:rPr>
              <a:t>Tarea 2:</a:t>
            </a:r>
            <a:r>
              <a:rPr lang="ro-RO" sz="2000" b="1">
                <a:solidFill>
                  <a:schemeClr val="tx1"/>
                </a:solidFill>
              </a:rPr>
              <a:t> </a:t>
            </a:r>
            <a:r>
              <a:rPr lang="en-GB" sz="2000" b="1">
                <a:solidFill>
                  <a:schemeClr val="tx1"/>
                </a:solidFill>
                <a:effectLst/>
                <a:ea typeface="Arial" panose="020B0604020202020204" pitchFamily="34" charset="0"/>
              </a:rPr>
              <a:t>Aceptando la diversidad cultural en el trabajo</a:t>
            </a:r>
            <a:endParaRPr lang="es-ES" sz="2000" b="1" dirty="0">
              <a:solidFill>
                <a:schemeClr val="tx1"/>
              </a:solidFill>
            </a:endParaRPr>
          </a:p>
        </p:txBody>
      </p:sp>
    </p:spTree>
    <p:extLst>
      <p:ext uri="{BB962C8B-B14F-4D97-AF65-F5344CB8AC3E}">
        <p14:creationId xmlns:p14="http://schemas.microsoft.com/office/powerpoint/2010/main" val="313922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529484" y="362363"/>
            <a:ext cx="8136904" cy="405047"/>
          </a:xfrm>
          <a:prstGeom prst="rect">
            <a:avLst/>
          </a:prstGeom>
          <a:noFill/>
        </p:spPr>
        <p:txBody>
          <a:bodyPr wrap="square">
            <a:spAutoFit/>
          </a:bodyPr>
          <a:lstStyle/>
          <a:p>
            <a:pPr>
              <a:lnSpc>
                <a:spcPct val="107000"/>
              </a:lnSpc>
              <a:spcAft>
                <a:spcPts val="800"/>
              </a:spcAft>
            </a:pPr>
            <a:r>
              <a:rPr lang="en-GB" sz="2000" b="1" dirty="0">
                <a:effectLst/>
                <a:latin typeface="Arial" panose="020B0604020202020204" pitchFamily="34" charset="0"/>
                <a:ea typeface="Arial" panose="020B0604020202020204" pitchFamily="34" charset="0"/>
              </a:rPr>
              <a:t>1</a:t>
            </a:r>
            <a:r>
              <a:rPr lang="en-GB" sz="2000" b="1">
                <a:effectLst/>
                <a:latin typeface="Arial" panose="020B0604020202020204" pitchFamily="34" charset="0"/>
                <a:ea typeface="Arial" panose="020B0604020202020204" pitchFamily="34" charset="0"/>
              </a:rPr>
              <a:t>. Gestión de negocios en términos de trabajo en equipo efectivo</a:t>
            </a:r>
            <a:endParaRPr lang="ro-RO" dirty="0">
              <a:effectLst/>
              <a:latin typeface="Calibri" panose="020F0502020204030204" pitchFamily="34" charset="0"/>
              <a:ea typeface="Calibri" panose="020F0502020204030204" pitchFamily="34" charset="0"/>
            </a:endParaRPr>
          </a:p>
        </p:txBody>
      </p:sp>
      <p:sp>
        <p:nvSpPr>
          <p:cNvPr id="2" name="TextBox 15">
            <a:extLst>
              <a:ext uri="{FF2B5EF4-FFF2-40B4-BE49-F238E27FC236}">
                <a16:creationId xmlns:a16="http://schemas.microsoft.com/office/drawing/2014/main" id="{A4EC8DF6-3118-6A03-CDDF-70A85F135774}"/>
              </a:ext>
            </a:extLst>
          </p:cNvPr>
          <p:cNvSpPr txBox="1"/>
          <p:nvPr/>
        </p:nvSpPr>
        <p:spPr>
          <a:xfrm>
            <a:off x="805671" y="1403005"/>
            <a:ext cx="7488832" cy="144751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latinLnBrk="0">
              <a:lnSpc>
                <a:spcPct val="150000"/>
              </a:lnSpc>
              <a:spcAft>
                <a:spcPts val="800"/>
              </a:spcAft>
            </a:pPr>
            <a:r>
              <a:rPr lang="es-ES" sz="1200">
                <a:solidFill>
                  <a:srgbClr val="202124"/>
                </a:solidFill>
                <a:effectLst/>
                <a:highlight>
                  <a:srgbClr val="FFFFFF"/>
                </a:highlight>
                <a:latin typeface="Arial" panose="020B0604020202020204" pitchFamily="34" charset="0"/>
                <a:ea typeface="Arial" panose="020B0604020202020204" pitchFamily="34" charset="0"/>
              </a:rPr>
              <a:t>Para definirlo de la forma más sencilla posible, </a:t>
            </a:r>
            <a:r>
              <a:rPr lang="es-ES" sz="1200" i="1">
                <a:solidFill>
                  <a:srgbClr val="202124"/>
                </a:solidFill>
                <a:effectLst/>
                <a:highlight>
                  <a:srgbClr val="FFFFFF"/>
                </a:highlight>
                <a:latin typeface="Arial" panose="020B0604020202020204" pitchFamily="34" charset="0"/>
                <a:ea typeface="Arial" panose="020B0604020202020204" pitchFamily="34" charset="0"/>
              </a:rPr>
              <a:t>gestión de negocios</a:t>
            </a:r>
            <a:r>
              <a:rPr lang="es-ES" sz="1200">
                <a:solidFill>
                  <a:srgbClr val="202124"/>
                </a:solidFill>
                <a:effectLst/>
                <a:highlight>
                  <a:srgbClr val="FFFFFF"/>
                </a:highlight>
                <a:latin typeface="Arial" panose="020B0604020202020204" pitchFamily="34" charset="0"/>
                <a:ea typeface="Arial" panose="020B0604020202020204" pitchFamily="34" charset="0"/>
              </a:rPr>
              <a:t> significa el acto de gestionar (coordinar y administrar) actividades empresariales, tareas y recursos con el fin de alcanzar un objetivo establecido, mientras que el </a:t>
            </a:r>
            <a:r>
              <a:rPr lang="es-ES" sz="1200" i="1">
                <a:solidFill>
                  <a:srgbClr val="202124"/>
                </a:solidFill>
                <a:effectLst/>
                <a:highlight>
                  <a:srgbClr val="FFFFFF"/>
                </a:highlight>
                <a:latin typeface="Arial" panose="020B0604020202020204" pitchFamily="34" charset="0"/>
                <a:ea typeface="Arial" panose="020B0604020202020204" pitchFamily="34" charset="0"/>
              </a:rPr>
              <a:t>trabajo en equipo</a:t>
            </a:r>
            <a:r>
              <a:rPr lang="es-ES" sz="1200">
                <a:solidFill>
                  <a:srgbClr val="202124"/>
                </a:solidFill>
                <a:effectLst/>
                <a:highlight>
                  <a:srgbClr val="FFFFFF"/>
                </a:highlight>
                <a:latin typeface="Arial" panose="020B0604020202020204" pitchFamily="34" charset="0"/>
                <a:ea typeface="Arial" panose="020B0604020202020204" pitchFamily="34" charset="0"/>
              </a:rPr>
              <a:t> se considera un proceso en el que un grupo de personas trabajan juntas para alcanzar un objetivo. Ambos términos tienen un fuerte vínculo, se completan mutuamente y sólo combinados pueden obtener los mejores resultados</a:t>
            </a:r>
            <a:r>
              <a:rPr lang="en-GB" sz="1200">
                <a:solidFill>
                  <a:srgbClr val="202124"/>
                </a:solidFill>
                <a:effectLst/>
                <a:latin typeface="Arial" panose="020B0604020202020204" pitchFamily="34" charset="0"/>
                <a:ea typeface="Calibri" panose="020F0502020204030204" pitchFamily="34" charset="0"/>
              </a:rPr>
              <a:t>. </a:t>
            </a:r>
            <a:endParaRPr lang="ro-RO" sz="1200" dirty="0">
              <a:effectLst/>
              <a:latin typeface="Calibri" panose="020F0502020204030204" pitchFamily="34" charset="0"/>
              <a:ea typeface="Calibri" panose="020F0502020204030204" pitchFamily="34" charset="0"/>
            </a:endParaRPr>
          </a:p>
        </p:txBody>
      </p:sp>
      <p:sp>
        <p:nvSpPr>
          <p:cNvPr id="3" name="Marcador de texto 2">
            <a:extLst>
              <a:ext uri="{FF2B5EF4-FFF2-40B4-BE49-F238E27FC236}">
                <a16:creationId xmlns:a16="http://schemas.microsoft.com/office/drawing/2014/main" id="{77B87DF5-9A7E-98DC-E4D2-4B1BC1B1AB31}"/>
              </a:ext>
            </a:extLst>
          </p:cNvPr>
          <p:cNvSpPr>
            <a:spLocks noGrp="1"/>
          </p:cNvSpPr>
          <p:nvPr/>
        </p:nvSpPr>
        <p:spPr>
          <a:xfrm>
            <a:off x="25936" y="812701"/>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s-ES" sz="1800" dirty="0"/>
          </a:p>
        </p:txBody>
      </p:sp>
      <p:sp>
        <p:nvSpPr>
          <p:cNvPr id="5" name="CasetăText 4">
            <a:extLst>
              <a:ext uri="{FF2B5EF4-FFF2-40B4-BE49-F238E27FC236}">
                <a16:creationId xmlns:a16="http://schemas.microsoft.com/office/drawing/2014/main" id="{65BAE341-353A-46D7-3BE1-5799113919BF}"/>
              </a:ext>
            </a:extLst>
          </p:cNvPr>
          <p:cNvSpPr txBox="1"/>
          <p:nvPr/>
        </p:nvSpPr>
        <p:spPr>
          <a:xfrm>
            <a:off x="827584" y="949255"/>
            <a:ext cx="4583430" cy="373757"/>
          </a:xfrm>
          <a:prstGeom prst="rect">
            <a:avLst/>
          </a:prstGeom>
          <a:noFill/>
        </p:spPr>
        <p:txBody>
          <a:bodyPr wrap="square">
            <a:spAutoFit/>
          </a:bodyPr>
          <a:lstStyle/>
          <a:p>
            <a:pPr algn="just">
              <a:lnSpc>
                <a:spcPct val="107000"/>
              </a:lnSpc>
              <a:spcAft>
                <a:spcPts val="800"/>
              </a:spcAft>
            </a:pPr>
            <a:r>
              <a:rPr lang="en-GB" sz="1800" b="1">
                <a:effectLst/>
                <a:latin typeface="Arial" panose="020B0604020202020204" pitchFamily="34" charset="0"/>
                <a:ea typeface="Arial" panose="020B0604020202020204" pitchFamily="34" charset="0"/>
              </a:rPr>
              <a:t>Sección </a:t>
            </a:r>
            <a:r>
              <a:rPr lang="en-GB" sz="1800" b="1" dirty="0">
                <a:effectLst/>
                <a:latin typeface="Arial" panose="020B0604020202020204" pitchFamily="34" charset="0"/>
                <a:ea typeface="Arial" panose="020B0604020202020204" pitchFamily="34" charset="0"/>
              </a:rPr>
              <a:t>1.1</a:t>
            </a:r>
            <a:r>
              <a:rPr lang="en-GB" sz="1800" b="1">
                <a:effectLst/>
                <a:latin typeface="Arial" panose="020B0604020202020204" pitchFamily="34" charset="0"/>
                <a:ea typeface="Arial" panose="020B0604020202020204" pitchFamily="34" charset="0"/>
              </a:rPr>
              <a:t>: Definiciones</a:t>
            </a:r>
            <a:endParaRPr lang="ro-RO" sz="1800" dirty="0">
              <a:effectLst/>
              <a:latin typeface="Calibri" panose="020F0502020204030204" pitchFamily="34" charset="0"/>
              <a:ea typeface="Calibri" panose="020F0502020204030204" pitchFamily="34" charset="0"/>
            </a:endParaRPr>
          </a:p>
        </p:txBody>
      </p:sp>
      <p:pic>
        <p:nvPicPr>
          <p:cNvPr id="1026" name="Picture 2" descr="Fotografie de stoc Freelance de locuri de muncă la domiciliu">
            <a:extLst>
              <a:ext uri="{FF2B5EF4-FFF2-40B4-BE49-F238E27FC236}">
                <a16:creationId xmlns:a16="http://schemas.microsoft.com/office/drawing/2014/main" id="{79420EF1-8BF9-CBCF-A174-97CD05388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016739"/>
            <a:ext cx="3672408" cy="140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26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1691680" y="1160931"/>
            <a:ext cx="5477421" cy="32938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6192688" cy="367125"/>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Resultados de aprendizaje: ¿Qué voy a aprender?</a:t>
            </a:r>
            <a:endParaRPr lang="en-US" altLang="ko-KR" sz="1800" b="1" dirty="0"/>
          </a:p>
        </p:txBody>
      </p:sp>
      <p:sp>
        <p:nvSpPr>
          <p:cNvPr id="2" name="Marcador de texto 1">
            <a:extLst>
              <a:ext uri="{FF2B5EF4-FFF2-40B4-BE49-F238E27FC236}">
                <a16:creationId xmlns:a16="http://schemas.microsoft.com/office/drawing/2014/main" id="{C25C4D67-84A5-B6B5-5A11-492C88C599A6}"/>
              </a:ext>
            </a:extLst>
          </p:cNvPr>
          <p:cNvSpPr>
            <a:spLocks noGrp="1"/>
          </p:cNvSpPr>
          <p:nvPr>
            <p:ph type="body" sz="quarter" idx="10"/>
          </p:nvPr>
        </p:nvSpPr>
        <p:spPr>
          <a:xfrm>
            <a:off x="107504" y="105942"/>
            <a:ext cx="9144000" cy="576263"/>
          </a:xfrm>
        </p:spPr>
        <p:txBody>
          <a:bodyPr/>
          <a:lstStyle/>
          <a:p>
            <a:r>
              <a:rPr lang="es-ES" sz="2000" b="1">
                <a:solidFill>
                  <a:schemeClr val="tx1"/>
                </a:solidFill>
              </a:rPr>
              <a:t>Tarea 2:</a:t>
            </a:r>
            <a:r>
              <a:rPr lang="ro-RO" sz="2000" b="1">
                <a:solidFill>
                  <a:schemeClr val="tx1"/>
                </a:solidFill>
              </a:rPr>
              <a:t> </a:t>
            </a:r>
            <a:r>
              <a:rPr lang="en-GB" sz="2000" b="1">
                <a:solidFill>
                  <a:schemeClr val="tx1"/>
                </a:solidFill>
                <a:effectLst/>
                <a:ea typeface="Arial" panose="020B0604020202020204" pitchFamily="34" charset="0"/>
              </a:rPr>
              <a:t>Aceptando la diversidad cultural en el trabajo</a:t>
            </a:r>
            <a:endParaRPr lang="es-ES" sz="2000" b="1" dirty="0">
              <a:solidFill>
                <a:schemeClr val="tx1"/>
              </a:solidFill>
            </a:endParaRPr>
          </a:p>
        </p:txBody>
      </p:sp>
      <p:pic>
        <p:nvPicPr>
          <p:cNvPr id="5" name="Imagen 4">
            <a:extLst>
              <a:ext uri="{FF2B5EF4-FFF2-40B4-BE49-F238E27FC236}">
                <a16:creationId xmlns:a16="http://schemas.microsoft.com/office/drawing/2014/main" id="{5A9035AC-2057-CF4E-57A4-FCEE21B54F6A}"/>
              </a:ext>
            </a:extLst>
          </p:cNvPr>
          <p:cNvPicPr>
            <a:picLocks noChangeAspect="1"/>
          </p:cNvPicPr>
          <p:nvPr/>
        </p:nvPicPr>
        <p:blipFill>
          <a:blip r:embed="rId2"/>
          <a:stretch>
            <a:fillRect/>
          </a:stretch>
        </p:blipFill>
        <p:spPr>
          <a:xfrm>
            <a:off x="1691680" y="1152568"/>
            <a:ext cx="5477421" cy="3313948"/>
          </a:xfrm>
          <a:prstGeom prst="rect">
            <a:avLst/>
          </a:prstGeom>
        </p:spPr>
      </p:pic>
    </p:spTree>
    <p:extLst>
      <p:ext uri="{BB962C8B-B14F-4D97-AF65-F5344CB8AC3E}">
        <p14:creationId xmlns:p14="http://schemas.microsoft.com/office/powerpoint/2010/main" val="2305029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4"/>
            <a:ext cx="7979406" cy="254314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07000"/>
              </a:lnSpc>
              <a:spcAft>
                <a:spcPts val="800"/>
              </a:spcAft>
            </a:pPr>
            <a:r>
              <a:rPr lang="es-ES" sz="1400">
                <a:solidFill>
                  <a:schemeClr val="tx1">
                    <a:lumMod val="85000"/>
                    <a:lumOff val="15000"/>
                  </a:schemeClr>
                </a:solidFill>
                <a:effectLst/>
                <a:latin typeface="Arial" panose="020B0604020202020204" pitchFamily="34" charset="0"/>
                <a:ea typeface="Arial" panose="020B0604020202020204" pitchFamily="34" charset="0"/>
              </a:rPr>
              <a:t>Formar parte de un equipo multinacional puede ser todo un reto, pero con conocimientos específicos y práctica todo se convertirá en una gran experiencia profesional. </a:t>
            </a:r>
            <a:endParaRPr lang="en-GB" sz="1400">
              <a:solidFill>
                <a:schemeClr val="tx1">
                  <a:lumMod val="85000"/>
                  <a:lumOff val="15000"/>
                </a:schemeClr>
              </a:solidFill>
              <a:effectLst/>
              <a:latin typeface="Calibri" panose="020F0502020204030204" pitchFamily="34" charset="0"/>
              <a:ea typeface="Calibri" panose="020F0502020204030204" pitchFamily="34" charset="0"/>
            </a:endParaRPr>
          </a:p>
          <a:p>
            <a:pPr algn="just" latinLnBrk="0">
              <a:lnSpc>
                <a:spcPct val="107000"/>
              </a:lnSpc>
              <a:spcAft>
                <a:spcPts val="800"/>
              </a:spcAft>
            </a:pPr>
            <a:r>
              <a:rPr lang="es-ES" sz="1400">
                <a:solidFill>
                  <a:schemeClr val="tx1">
                    <a:lumMod val="85000"/>
                    <a:lumOff val="15000"/>
                  </a:schemeClr>
                </a:solidFill>
                <a:effectLst/>
                <a:latin typeface="Arial" panose="020B0604020202020204" pitchFamily="34" charset="0"/>
                <a:ea typeface="Arial" panose="020B0604020202020204" pitchFamily="34" charset="0"/>
              </a:rPr>
              <a:t>Hasta ahora has visto que, cuando se trabaja en un equipo multicultural, es esencial escuchar la cultura o culturas presentes y analizar los diferentes códigos que de ello se derivan. A esto se le llama desarrollar la inteligencia cultural.</a:t>
            </a:r>
            <a:endParaRPr lang="en-GB" sz="1400">
              <a:solidFill>
                <a:schemeClr val="tx1">
                  <a:lumMod val="85000"/>
                  <a:lumOff val="15000"/>
                </a:schemeClr>
              </a:solidFill>
              <a:effectLst/>
              <a:latin typeface="Calibri" panose="020F0502020204030204" pitchFamily="34" charset="0"/>
              <a:ea typeface="Calibri" panose="020F0502020204030204" pitchFamily="34" charset="0"/>
            </a:endParaRPr>
          </a:p>
          <a:p>
            <a:pPr algn="just" latinLnBrk="0">
              <a:lnSpc>
                <a:spcPct val="107000"/>
              </a:lnSpc>
              <a:spcAft>
                <a:spcPts val="800"/>
              </a:spcAft>
            </a:pPr>
            <a:r>
              <a:rPr lang="es-ES" sz="1400">
                <a:solidFill>
                  <a:schemeClr val="tx1">
                    <a:lumMod val="85000"/>
                    <a:lumOff val="15000"/>
                  </a:schemeClr>
                </a:solidFill>
                <a:effectLst/>
                <a:latin typeface="Arial" panose="020B0604020202020204" pitchFamily="34" charset="0"/>
                <a:ea typeface="Arial" panose="020B0604020202020204" pitchFamily="34" charset="0"/>
              </a:rPr>
              <a:t>La diversidad y la inclusión en el lugar de trabajo permiten a las empresas crear equipos que aportan diferentes perspectivas y talentos, lo que aumenta la innovación y genera mayores ingresos.</a:t>
            </a:r>
            <a:endParaRPr lang="en-GB" sz="1400">
              <a:solidFill>
                <a:schemeClr val="tx1">
                  <a:lumMod val="85000"/>
                  <a:lumOff val="15000"/>
                </a:schemeClr>
              </a:solidFill>
              <a:effectLst/>
              <a:latin typeface="Calibri" panose="020F0502020204030204" pitchFamily="34" charset="0"/>
              <a:ea typeface="Calibri" panose="020F0502020204030204" pitchFamily="34" charset="0"/>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a:t>Conclusión: ¿Qué me llevaré a casa?</a:t>
            </a:r>
            <a:endParaRPr lang="en-US" altLang="ko-KR" sz="18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Marcador de texto 1">
            <a:extLst>
              <a:ext uri="{FF2B5EF4-FFF2-40B4-BE49-F238E27FC236}">
                <a16:creationId xmlns:a16="http://schemas.microsoft.com/office/drawing/2014/main" id="{4A59AC49-1569-5834-7299-DAF65043D6AC}"/>
              </a:ext>
            </a:extLst>
          </p:cNvPr>
          <p:cNvSpPr>
            <a:spLocks noGrp="1"/>
          </p:cNvSpPr>
          <p:nvPr>
            <p:ph type="body" sz="quarter" idx="10"/>
          </p:nvPr>
        </p:nvSpPr>
        <p:spPr>
          <a:xfrm>
            <a:off x="34712" y="259511"/>
            <a:ext cx="9144000" cy="576263"/>
          </a:xfrm>
        </p:spPr>
        <p:txBody>
          <a:bodyPr/>
          <a:lstStyle/>
          <a:p>
            <a:r>
              <a:rPr lang="es-ES" sz="2000" b="1">
                <a:solidFill>
                  <a:schemeClr val="tx1"/>
                </a:solidFill>
              </a:rPr>
              <a:t>Tarea 2:</a:t>
            </a:r>
            <a:r>
              <a:rPr lang="ro-RO" sz="2000" b="1">
                <a:solidFill>
                  <a:schemeClr val="tx1"/>
                </a:solidFill>
              </a:rPr>
              <a:t> </a:t>
            </a:r>
            <a:r>
              <a:rPr lang="en-GB" sz="2000" b="1">
                <a:solidFill>
                  <a:schemeClr val="tx1"/>
                </a:solidFill>
                <a:effectLst/>
                <a:ea typeface="Arial" panose="020B0604020202020204" pitchFamily="34" charset="0"/>
              </a:rPr>
              <a:t>Aceptando la diversidad cultural en el trabajo</a:t>
            </a:r>
            <a:endParaRPr lang="es-ES" sz="2000" b="1" dirty="0">
              <a:solidFill>
                <a:schemeClr val="tx1"/>
              </a:solidFill>
            </a:endParaRPr>
          </a:p>
        </p:txBody>
      </p:sp>
    </p:spTree>
    <p:extLst>
      <p:ext uri="{BB962C8B-B14F-4D97-AF65-F5344CB8AC3E}">
        <p14:creationId xmlns:p14="http://schemas.microsoft.com/office/powerpoint/2010/main" val="2632772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a:solidFill>
                  <a:schemeClr val="tx1"/>
                </a:solidFill>
              </a:rPr>
              <a:t>Tarea </a:t>
            </a:r>
            <a:r>
              <a:rPr lang="ro-RO" sz="2000" b="1" dirty="0">
                <a:solidFill>
                  <a:schemeClr val="tx1"/>
                </a:solidFill>
              </a:rPr>
              <a:t>3</a:t>
            </a:r>
            <a:r>
              <a:rPr lang="es-ES" sz="2000" b="1">
                <a:solidFill>
                  <a:schemeClr val="tx1"/>
                </a:solidFill>
              </a:rPr>
              <a:t>:</a:t>
            </a:r>
            <a:r>
              <a:rPr lang="ro-RO" sz="2000" b="1">
                <a:solidFill>
                  <a:schemeClr val="tx1"/>
                </a:solidFill>
              </a:rPr>
              <a:t> </a:t>
            </a:r>
            <a:r>
              <a:rPr lang="en-GB" sz="2000" b="1">
                <a:solidFill>
                  <a:schemeClr val="tx1"/>
                </a:solidFill>
                <a:effectLst/>
                <a:latin typeface="Arial" panose="020B0604020202020204" pitchFamily="34" charset="0"/>
                <a:ea typeface="Arial" panose="020B0604020202020204" pitchFamily="34" charset="0"/>
              </a:rPr>
              <a:t>Negocios rentables demandados en el entorno online</a:t>
            </a:r>
            <a:endParaRPr lang="es-ES" sz="2000" b="1" dirty="0">
              <a:solidFill>
                <a:schemeClr val="tx1"/>
              </a:solidFill>
            </a:endParaRPr>
          </a:p>
        </p:txBody>
      </p:sp>
      <p:sp>
        <p:nvSpPr>
          <p:cNvPr id="18" name="Rectangle 1">
            <a:extLst>
              <a:ext uri="{FF2B5EF4-FFF2-40B4-BE49-F238E27FC236}">
                <a16:creationId xmlns:a16="http://schemas.microsoft.com/office/drawing/2014/main" id="{A53FAEA7-C47A-B133-DF94-DC09E55CAB1F}"/>
              </a:ext>
            </a:extLst>
          </p:cNvPr>
          <p:cNvSpPr/>
          <p:nvPr/>
        </p:nvSpPr>
        <p:spPr>
          <a:xfrm>
            <a:off x="683568" y="1138916"/>
            <a:ext cx="4248472" cy="327617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pPr>
            <a:r>
              <a:rPr lang="es-ES" sz="1200">
                <a:solidFill>
                  <a:schemeClr val="tx1">
                    <a:lumMod val="85000"/>
                    <a:lumOff val="15000"/>
                  </a:schemeClr>
                </a:solidFill>
                <a:effectLst/>
                <a:latin typeface="Arial" panose="020B0604020202020204" pitchFamily="34" charset="0"/>
                <a:ea typeface="Arial" panose="020B0604020202020204" pitchFamily="34" charset="0"/>
              </a:rPr>
              <a:t>La pandemia ha puesto de relieve varios cambios en el trabajo y gran parte de ellos están relacionados con la realización de diversos trabajos en el entorno digital. Una de las ventajas de este trabajo es que se puede trabajar desde casa la mayor parte del tiempo y, además, especialmente las actividades de venta que no necesitan la gestión de grandes inventarios de productos, se pueden gestionar incluso desde cualquier lugar, sin necesidad de quedarse sistemáticamente en casa. Sin embargo, debes tener en cuenta que trabajar desde casa, a tiempo completo o parcial, significa que tu lugar de residencia se convertirá también en el centro neurálgico de tu negocio</a:t>
            </a:r>
            <a:r>
              <a:rPr lang="en-US" altLang="ko-KR" sz="1200">
                <a:solidFill>
                  <a:schemeClr val="tx1">
                    <a:lumMod val="85000"/>
                    <a:lumOff val="15000"/>
                  </a:schemeClr>
                </a:solidFill>
              </a:rPr>
              <a:t>. </a:t>
            </a:r>
            <a:endParaRPr lang="en-US" altLang="ko-KR" sz="1200" dirty="0">
              <a:solidFill>
                <a:schemeClr val="tx1">
                  <a:lumMod val="85000"/>
                  <a:lumOff val="15000"/>
                </a:schemeClr>
              </a:solidFill>
            </a:endParaRPr>
          </a:p>
        </p:txBody>
      </p:sp>
      <p:sp>
        <p:nvSpPr>
          <p:cNvPr id="9" name="Oval 35">
            <a:extLst>
              <a:ext uri="{FF2B5EF4-FFF2-40B4-BE49-F238E27FC236}">
                <a16:creationId xmlns:a16="http://schemas.microsoft.com/office/drawing/2014/main" id="{B436F422-2D1F-4575-85EC-8666E4819862}"/>
              </a:ext>
            </a:extLst>
          </p:cNvPr>
          <p:cNvSpPr/>
          <p:nvPr/>
        </p:nvSpPr>
        <p:spPr>
          <a:xfrm>
            <a:off x="769059" y="562851"/>
            <a:ext cx="346557" cy="4425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1115616" y="728412"/>
            <a:ext cx="4248472" cy="276939"/>
          </a:xfrm>
        </p:spPr>
        <p:txBody>
          <a:bodyPr/>
          <a:lstStyle/>
          <a:p>
            <a:pPr lvl="0" algn="l"/>
            <a:r>
              <a:rPr lang="en-US" altLang="ko-KR" sz="1800" b="1"/>
              <a:t>Introducción: ¿De qué va todo esto?</a:t>
            </a:r>
            <a:endParaRPr lang="en-US" altLang="ko-KR" sz="1800" b="1" dirty="0"/>
          </a:p>
        </p:txBody>
      </p:sp>
      <p:pic>
        <p:nvPicPr>
          <p:cNvPr id="3" name="Imagine 2" descr="MacBook Pro, white ceramic mug,and black smartphone on table">
            <a:extLst>
              <a:ext uri="{FF2B5EF4-FFF2-40B4-BE49-F238E27FC236}">
                <a16:creationId xmlns:a16="http://schemas.microsoft.com/office/drawing/2014/main" id="{0528AEE5-7EA6-7C3F-C1F8-25606C9DC7D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9788" y="1563638"/>
            <a:ext cx="2986628" cy="2123486"/>
          </a:xfrm>
          <a:prstGeom prst="rect">
            <a:avLst/>
          </a:prstGeom>
          <a:noFill/>
          <a:ln>
            <a:noFill/>
          </a:ln>
        </p:spPr>
      </p:pic>
    </p:spTree>
    <p:extLst>
      <p:ext uri="{BB962C8B-B14F-4D97-AF65-F5344CB8AC3E}">
        <p14:creationId xmlns:p14="http://schemas.microsoft.com/office/powerpoint/2010/main" val="198433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E2898E80-ABB0-ED4E-BAEF-CF41C6CF455C}"/>
              </a:ext>
            </a:extLst>
          </p:cNvPr>
          <p:cNvSpPr/>
          <p:nvPr/>
        </p:nvSpPr>
        <p:spPr>
          <a:xfrm>
            <a:off x="299562" y="1694198"/>
            <a:ext cx="4248472" cy="206131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pPr>
            <a:r>
              <a:rPr lang="es-ES" sz="1400">
                <a:solidFill>
                  <a:schemeClr val="tx1">
                    <a:lumMod val="85000"/>
                    <a:lumOff val="15000"/>
                  </a:schemeClr>
                </a:solidFill>
                <a:effectLst/>
                <a:latin typeface="Arial" panose="020B0604020202020204" pitchFamily="34" charset="0"/>
                <a:ea typeface="Arial" panose="020B0604020202020204" pitchFamily="34" charset="0"/>
              </a:rPr>
              <a:t>En esta tarea te enfrentarás al reto de encontrar un negocio digital que parezca adecuado a tus habilidades y cualificaciones e intentar ponerlo en práctica. Ten en cuenta que debes elegir algo que tenga demanda y elaborar un plan que te ayude a tener éxito</a:t>
            </a:r>
            <a:r>
              <a:rPr lang="en-US" altLang="ko-KR" sz="1400">
                <a:solidFill>
                  <a:schemeClr val="tx1">
                    <a:lumMod val="85000"/>
                    <a:lumOff val="15000"/>
                  </a:schemeClr>
                </a:solidFill>
              </a:rPr>
              <a:t> </a:t>
            </a:r>
            <a:endParaRPr lang="ko-KR" altLang="en-US" sz="1400" dirty="0">
              <a:solidFill>
                <a:schemeClr val="tx1">
                  <a:lumMod val="85000"/>
                  <a:lumOff val="15000"/>
                </a:schemeClr>
              </a:solidFill>
            </a:endParaRPr>
          </a:p>
        </p:txBody>
      </p:sp>
      <p:sp>
        <p:nvSpPr>
          <p:cNvPr id="5" name="Donut 24">
            <a:extLst>
              <a:ext uri="{FF2B5EF4-FFF2-40B4-BE49-F238E27FC236}">
                <a16:creationId xmlns:a16="http://schemas.microsoft.com/office/drawing/2014/main" id="{5A9376DB-6835-275C-67FD-6C8DEA99CDB8}"/>
              </a:ext>
            </a:extLst>
          </p:cNvPr>
          <p:cNvSpPr/>
          <p:nvPr/>
        </p:nvSpPr>
        <p:spPr>
          <a:xfrm>
            <a:off x="645363" y="1104671"/>
            <a:ext cx="346557" cy="341870"/>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solidFill>
                <a:schemeClr val="tx1"/>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15616" y="1117776"/>
            <a:ext cx="3253843" cy="28279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Tarea: ¿Cuál es la actividad?</a:t>
            </a:r>
            <a:endParaRPr lang="en-US" altLang="ko-KR" sz="1800" b="1" dirty="0"/>
          </a:p>
        </p:txBody>
      </p:sp>
      <p:sp>
        <p:nvSpPr>
          <p:cNvPr id="6" name="Marcador de texto 1">
            <a:extLst>
              <a:ext uri="{FF2B5EF4-FFF2-40B4-BE49-F238E27FC236}">
                <a16:creationId xmlns:a16="http://schemas.microsoft.com/office/drawing/2014/main" id="{413E86D1-9210-BC93-3F18-B0A8DD65350E}"/>
              </a:ext>
            </a:extLst>
          </p:cNvPr>
          <p:cNvSpPr>
            <a:spLocks noGrp="1"/>
          </p:cNvSpPr>
          <p:nvPr>
            <p:ph type="body" sz="quarter" idx="10"/>
          </p:nvPr>
        </p:nvSpPr>
        <p:spPr>
          <a:xfrm>
            <a:off x="0" y="287473"/>
            <a:ext cx="9144000" cy="576064"/>
          </a:xfrm>
        </p:spPr>
        <p:txBody>
          <a:bodyPr/>
          <a:lstStyle/>
          <a:p>
            <a:r>
              <a:rPr lang="es-ES" sz="2000" b="1">
                <a:solidFill>
                  <a:schemeClr val="tx1"/>
                </a:solidFill>
              </a:rPr>
              <a:t>Tarea </a:t>
            </a:r>
            <a:r>
              <a:rPr lang="ro-RO" sz="2000" b="1">
                <a:solidFill>
                  <a:schemeClr val="tx1"/>
                </a:solidFill>
              </a:rPr>
              <a:t>3</a:t>
            </a:r>
            <a:r>
              <a:rPr lang="es-ES" sz="2000" b="1">
                <a:solidFill>
                  <a:schemeClr val="tx1"/>
                </a:solidFill>
              </a:rPr>
              <a:t>:</a:t>
            </a:r>
            <a:r>
              <a:rPr lang="ro-RO" sz="2000" b="1">
                <a:solidFill>
                  <a:schemeClr val="tx1"/>
                </a:solidFill>
              </a:rPr>
              <a:t> </a:t>
            </a:r>
            <a:r>
              <a:rPr lang="en-GB" sz="2000" b="1">
                <a:solidFill>
                  <a:schemeClr val="tx1"/>
                </a:solidFill>
                <a:effectLst/>
                <a:latin typeface="Arial" panose="020B0604020202020204" pitchFamily="34" charset="0"/>
                <a:ea typeface="Arial" panose="020B0604020202020204" pitchFamily="34" charset="0"/>
              </a:rPr>
              <a:t>Negocios rentables demandados en el entorno online</a:t>
            </a:r>
            <a:endParaRPr lang="es-ES" sz="2000" b="1" dirty="0">
              <a:solidFill>
                <a:schemeClr val="tx1"/>
              </a:solidFill>
            </a:endParaRPr>
          </a:p>
        </p:txBody>
      </p:sp>
      <p:pic>
        <p:nvPicPr>
          <p:cNvPr id="2" name="Imagine 1">
            <a:extLst>
              <a:ext uri="{FF2B5EF4-FFF2-40B4-BE49-F238E27FC236}">
                <a16:creationId xmlns:a16="http://schemas.microsoft.com/office/drawing/2014/main" id="{9F7AF332-F1F1-567B-BAD0-6047699F3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78931"/>
            <a:ext cx="3120390" cy="2080260"/>
          </a:xfrm>
          <a:prstGeom prst="rect">
            <a:avLst/>
          </a:prstGeom>
          <a:noFill/>
          <a:ln>
            <a:noFill/>
          </a:ln>
        </p:spPr>
      </p:pic>
    </p:spTree>
    <p:extLst>
      <p:ext uri="{BB962C8B-B14F-4D97-AF65-F5344CB8AC3E}">
        <p14:creationId xmlns:p14="http://schemas.microsoft.com/office/powerpoint/2010/main" val="1533559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21">
            <a:extLst>
              <a:ext uri="{FF2B5EF4-FFF2-40B4-BE49-F238E27FC236}">
                <a16:creationId xmlns:a16="http://schemas.microsoft.com/office/drawing/2014/main" id="{5798E195-FE25-5B5E-E976-49B9C74D6089}"/>
              </a:ext>
            </a:extLst>
          </p:cNvPr>
          <p:cNvSpPr>
            <a:spLocks noChangeAspect="1"/>
          </p:cNvSpPr>
          <p:nvPr/>
        </p:nvSpPr>
        <p:spPr>
          <a:xfrm>
            <a:off x="395536" y="82302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
            <a:extLst>
              <a:ext uri="{FF2B5EF4-FFF2-40B4-BE49-F238E27FC236}">
                <a16:creationId xmlns:a16="http://schemas.microsoft.com/office/drawing/2014/main" id="{A53FAEA7-C47A-B133-DF94-DC09E55CAB1F}"/>
              </a:ext>
            </a:extLst>
          </p:cNvPr>
          <p:cNvSpPr/>
          <p:nvPr/>
        </p:nvSpPr>
        <p:spPr>
          <a:xfrm>
            <a:off x="539552" y="1419622"/>
            <a:ext cx="8064896" cy="302433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atinLnBrk="0">
              <a:spcAft>
                <a:spcPts val="1000"/>
              </a:spcAft>
            </a:pPr>
            <a:r>
              <a:rPr lang="es-ES" sz="1200">
                <a:solidFill>
                  <a:schemeClr val="tx1">
                    <a:lumMod val="85000"/>
                    <a:lumOff val="15000"/>
                  </a:schemeClr>
                </a:solidFill>
                <a:effectLst/>
                <a:latin typeface="Arial" panose="020B0604020202020204" pitchFamily="34" charset="0"/>
                <a:ea typeface="Arial" panose="020B0604020202020204" pitchFamily="34" charset="0"/>
              </a:rPr>
              <a:t>En esta actividad trabajarás en grupos de 4 personas. Imagina que estás a punto de seleccionar un negocio digital que pretendes rentabilizar. Primero es importante dar algunos pasos que te ayudarán a tomar la mejor decisión:</a:t>
            </a:r>
            <a:endParaRPr lang="en-GB" sz="1200">
              <a:solidFill>
                <a:schemeClr val="tx1">
                  <a:lumMod val="85000"/>
                  <a:lumOff val="15000"/>
                </a:schemeClr>
              </a:solidFill>
              <a:effectLst/>
              <a:latin typeface="Calibri" panose="020F0502020204030204" pitchFamily="34" charset="0"/>
              <a:ea typeface="Calibri" panose="020F0502020204030204" pitchFamily="34" charset="0"/>
            </a:endParaRPr>
          </a:p>
          <a:p>
            <a:pPr latinLnBrk="0">
              <a:spcAft>
                <a:spcPts val="1000"/>
              </a:spcAft>
            </a:pPr>
            <a:r>
              <a:rPr lang="es-ES" sz="1200">
                <a:solidFill>
                  <a:schemeClr val="tx1">
                    <a:lumMod val="85000"/>
                    <a:lumOff val="15000"/>
                  </a:schemeClr>
                </a:solidFill>
                <a:effectLst/>
                <a:latin typeface="Arial" panose="020B0604020202020204" pitchFamily="34" charset="0"/>
                <a:ea typeface="Arial" panose="020B0604020202020204" pitchFamily="34" charset="0"/>
              </a:rPr>
              <a:t>-</a:t>
            </a:r>
            <a:r>
              <a:rPr lang="es-ES" sz="1200">
                <a:solidFill>
                  <a:schemeClr val="tx1">
                    <a:lumMod val="85000"/>
                    <a:lumOff val="15000"/>
                  </a:schemeClr>
                </a:solidFill>
                <a:effectLst/>
                <a:latin typeface="Calibri" panose="020F0502020204030204" pitchFamily="34" charset="0"/>
                <a:ea typeface="Calibri" panose="020F0502020204030204" pitchFamily="34" charset="0"/>
              </a:rPr>
              <a:t> </a:t>
            </a:r>
            <a:r>
              <a:rPr lang="es-ES" sz="1200">
                <a:solidFill>
                  <a:schemeClr val="tx1">
                    <a:lumMod val="85000"/>
                    <a:lumOff val="15000"/>
                  </a:schemeClr>
                </a:solidFill>
                <a:effectLst/>
                <a:latin typeface="Arial" panose="020B0604020202020204" pitchFamily="34" charset="0"/>
                <a:ea typeface="Arial" panose="020B0604020202020204" pitchFamily="34" charset="0"/>
              </a:rPr>
              <a:t>elegir el sector de actividad demandado</a:t>
            </a:r>
            <a:endParaRPr lang="en-GB" sz="1200">
              <a:solidFill>
                <a:schemeClr val="tx1">
                  <a:lumMod val="85000"/>
                  <a:lumOff val="15000"/>
                </a:schemeClr>
              </a:solidFill>
              <a:effectLst/>
              <a:latin typeface="Calibri" panose="020F0502020204030204" pitchFamily="34" charset="0"/>
              <a:ea typeface="Calibri" panose="020F0502020204030204" pitchFamily="34" charset="0"/>
            </a:endParaRPr>
          </a:p>
          <a:p>
            <a:pPr latinLnBrk="0">
              <a:spcAft>
                <a:spcPts val="1000"/>
              </a:spcAft>
            </a:pPr>
            <a:r>
              <a:rPr lang="es-ES" sz="1200">
                <a:solidFill>
                  <a:schemeClr val="tx1">
                    <a:lumMod val="85000"/>
                    <a:lumOff val="15000"/>
                  </a:schemeClr>
                </a:solidFill>
                <a:effectLst/>
                <a:latin typeface="Arial" panose="020B0604020202020204" pitchFamily="34" charset="0"/>
                <a:ea typeface="Arial" panose="020B0604020202020204" pitchFamily="34" charset="0"/>
              </a:rPr>
              <a:t>-</a:t>
            </a:r>
            <a:r>
              <a:rPr lang="es-ES" sz="1200">
                <a:solidFill>
                  <a:schemeClr val="tx1">
                    <a:lumMod val="85000"/>
                    <a:lumOff val="15000"/>
                  </a:schemeClr>
                </a:solidFill>
                <a:effectLst/>
                <a:latin typeface="Calibri" panose="020F0502020204030204" pitchFamily="34" charset="0"/>
                <a:ea typeface="Calibri" panose="020F0502020204030204" pitchFamily="34" charset="0"/>
              </a:rPr>
              <a:t> </a:t>
            </a:r>
            <a:r>
              <a:rPr lang="es-ES" sz="1200">
                <a:solidFill>
                  <a:schemeClr val="tx1">
                    <a:lumMod val="85000"/>
                    <a:lumOff val="15000"/>
                  </a:schemeClr>
                </a:solidFill>
                <a:effectLst/>
                <a:latin typeface="Arial" panose="020B0604020202020204" pitchFamily="34" charset="0"/>
                <a:ea typeface="Arial" panose="020B0604020202020204" pitchFamily="34" charset="0"/>
              </a:rPr>
              <a:t>pensar en los productos y/o servicios que quieres ofrecer</a:t>
            </a:r>
            <a:endParaRPr lang="en-GB" sz="1200">
              <a:solidFill>
                <a:schemeClr val="tx1">
                  <a:lumMod val="85000"/>
                  <a:lumOff val="15000"/>
                </a:schemeClr>
              </a:solidFill>
              <a:effectLst/>
              <a:latin typeface="Calibri" panose="020F0502020204030204" pitchFamily="34" charset="0"/>
              <a:ea typeface="Calibri" panose="020F0502020204030204" pitchFamily="34" charset="0"/>
            </a:endParaRPr>
          </a:p>
          <a:p>
            <a:pPr latinLnBrk="0">
              <a:spcAft>
                <a:spcPts val="1000"/>
              </a:spcAft>
            </a:pPr>
            <a:r>
              <a:rPr lang="es-ES" sz="1200">
                <a:solidFill>
                  <a:schemeClr val="tx1">
                    <a:lumMod val="85000"/>
                    <a:lumOff val="15000"/>
                  </a:schemeClr>
                </a:solidFill>
                <a:effectLst/>
                <a:latin typeface="Arial" panose="020B0604020202020204" pitchFamily="34" charset="0"/>
                <a:ea typeface="Arial" panose="020B0604020202020204" pitchFamily="34" charset="0"/>
              </a:rPr>
              <a:t>- considerar los clientes objetivo: sus necesidades, su edad, las zonas de las que pueden proceder (urbanas, rurales), sus posibles gustos</a:t>
            </a:r>
            <a:endParaRPr lang="en-GB" sz="1200">
              <a:solidFill>
                <a:schemeClr val="tx1">
                  <a:lumMod val="85000"/>
                  <a:lumOff val="15000"/>
                </a:schemeClr>
              </a:solidFill>
              <a:effectLst/>
              <a:latin typeface="Calibri" panose="020F0502020204030204" pitchFamily="34" charset="0"/>
              <a:ea typeface="Calibri" panose="020F0502020204030204" pitchFamily="34" charset="0"/>
            </a:endParaRPr>
          </a:p>
          <a:p>
            <a:pPr latinLnBrk="0">
              <a:spcAft>
                <a:spcPts val="1000"/>
              </a:spcAft>
            </a:pPr>
            <a:r>
              <a:rPr lang="es-ES" sz="1200">
                <a:solidFill>
                  <a:schemeClr val="tx1">
                    <a:lumMod val="85000"/>
                    <a:lumOff val="15000"/>
                  </a:schemeClr>
                </a:solidFill>
                <a:effectLst/>
                <a:latin typeface="Arial" panose="020B0604020202020204" pitchFamily="34" charset="0"/>
                <a:ea typeface="Arial" panose="020B0604020202020204" pitchFamily="34" charset="0"/>
              </a:rPr>
              <a:t>Una vez completada esta parte de la tarea, investiga en Internet para encontrar diversos estudios relacionados con el negocio digital que acabas de elegir para hacerte una idea inicial. </a:t>
            </a:r>
            <a:endParaRPr lang="en-GB" sz="1200">
              <a:solidFill>
                <a:schemeClr val="tx1">
                  <a:lumMod val="85000"/>
                  <a:lumOff val="15000"/>
                </a:schemeClr>
              </a:solidFill>
              <a:effectLst/>
              <a:latin typeface="Calibri" panose="020F0502020204030204" pitchFamily="34" charset="0"/>
              <a:ea typeface="Calibri" panose="020F0502020204030204" pitchFamily="34" charset="0"/>
            </a:endParaRPr>
          </a:p>
          <a:p>
            <a:pPr latinLnBrk="0">
              <a:spcAft>
                <a:spcPts val="1000"/>
              </a:spcAft>
            </a:pPr>
            <a:r>
              <a:rPr lang="es-ES" sz="1200">
                <a:solidFill>
                  <a:schemeClr val="tx1">
                    <a:lumMod val="85000"/>
                    <a:lumOff val="15000"/>
                  </a:schemeClr>
                </a:solidFill>
                <a:effectLst/>
                <a:latin typeface="Arial" panose="020B0604020202020204" pitchFamily="34" charset="0"/>
                <a:ea typeface="Arial" panose="020B0604020202020204" pitchFamily="34" charset="0"/>
              </a:rPr>
              <a:t>Por último, pero no por ello menos importante, crea una cuenta para tu negocio electrónico imaginario, una imagen corporativa y ponte manos a la obra.</a:t>
            </a:r>
            <a:endParaRPr lang="en-GB" sz="1200">
              <a:solidFill>
                <a:schemeClr val="tx1">
                  <a:lumMod val="85000"/>
                  <a:lumOff val="15000"/>
                </a:schemeClr>
              </a:solidFill>
              <a:effectLst/>
              <a:latin typeface="Calibri" panose="020F0502020204030204" pitchFamily="34" charset="0"/>
              <a:ea typeface="Calibri" panose="020F0502020204030204" pitchFamily="34" charset="0"/>
            </a:endParaRPr>
          </a:p>
          <a:p>
            <a:pPr latinLnBrk="0"/>
            <a:r>
              <a:rPr lang="es-ES" sz="1200">
                <a:solidFill>
                  <a:schemeClr val="tx1">
                    <a:lumMod val="85000"/>
                    <a:lumOff val="15000"/>
                  </a:schemeClr>
                </a:solidFill>
                <a:effectLst/>
                <a:latin typeface="Arial" panose="020B0604020202020204" pitchFamily="34" charset="0"/>
                <a:ea typeface="Arial" panose="020B0604020202020204" pitchFamily="34" charset="0"/>
              </a:rPr>
              <a:t>Te invitamos a que utilices como guía el material proporcionado en la sección de Recursos. </a:t>
            </a:r>
            <a:endParaRPr lang="en-US" altLang="ko-KR" sz="1200" dirty="0">
              <a:solidFill>
                <a:schemeClr val="tx1">
                  <a:lumMod val="85000"/>
                  <a:lumOff val="1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27584" y="823026"/>
            <a:ext cx="4320480" cy="285999"/>
          </a:xfrm>
        </p:spPr>
        <p:txBody>
          <a:bodyPr/>
          <a:lstStyle/>
          <a:p>
            <a:pPr lvl="0" algn="l"/>
            <a:r>
              <a:rPr lang="en-US" altLang="ko-KR" sz="1800" b="1"/>
              <a:t>Proceso: ¿Qué voy a hacer?</a:t>
            </a:r>
            <a:endParaRPr lang="en-US" altLang="ko-KR" sz="1800" b="1" dirty="0"/>
          </a:p>
        </p:txBody>
      </p:sp>
      <p:sp>
        <p:nvSpPr>
          <p:cNvPr id="5" name="Marcador de texto 1">
            <a:extLst>
              <a:ext uri="{FF2B5EF4-FFF2-40B4-BE49-F238E27FC236}">
                <a16:creationId xmlns:a16="http://schemas.microsoft.com/office/drawing/2014/main" id="{A80F779F-B2CD-49E7-AC6B-92BF15E7AC80}"/>
              </a:ext>
            </a:extLst>
          </p:cNvPr>
          <p:cNvSpPr>
            <a:spLocks noGrp="1"/>
          </p:cNvSpPr>
          <p:nvPr>
            <p:ph type="body" sz="quarter" idx="10"/>
          </p:nvPr>
        </p:nvSpPr>
        <p:spPr>
          <a:xfrm>
            <a:off x="0" y="287473"/>
            <a:ext cx="9144000" cy="576064"/>
          </a:xfrm>
        </p:spPr>
        <p:txBody>
          <a:bodyPr/>
          <a:lstStyle/>
          <a:p>
            <a:r>
              <a:rPr lang="es-ES" sz="2000" b="1">
                <a:solidFill>
                  <a:schemeClr val="tx1"/>
                </a:solidFill>
              </a:rPr>
              <a:t>Tarea </a:t>
            </a:r>
            <a:r>
              <a:rPr lang="ro-RO" sz="2000" b="1">
                <a:solidFill>
                  <a:schemeClr val="tx1"/>
                </a:solidFill>
              </a:rPr>
              <a:t>3</a:t>
            </a:r>
            <a:r>
              <a:rPr lang="es-ES" sz="2000" b="1">
                <a:solidFill>
                  <a:schemeClr val="tx1"/>
                </a:solidFill>
              </a:rPr>
              <a:t>:</a:t>
            </a:r>
            <a:r>
              <a:rPr lang="ro-RO" sz="2000" b="1">
                <a:solidFill>
                  <a:schemeClr val="tx1"/>
                </a:solidFill>
              </a:rPr>
              <a:t> </a:t>
            </a:r>
            <a:r>
              <a:rPr lang="en-GB" sz="2000" b="1">
                <a:solidFill>
                  <a:schemeClr val="tx1"/>
                </a:solidFill>
                <a:effectLst/>
                <a:latin typeface="Arial" panose="020B0604020202020204" pitchFamily="34" charset="0"/>
                <a:ea typeface="Arial" panose="020B0604020202020204" pitchFamily="34" charset="0"/>
              </a:rPr>
              <a:t>Negocios rentables demandados en el entorno online</a:t>
            </a:r>
            <a:endParaRPr lang="es-ES" sz="2000" b="1" dirty="0">
              <a:solidFill>
                <a:schemeClr val="tx1"/>
              </a:solidFill>
            </a:endParaRPr>
          </a:p>
        </p:txBody>
      </p:sp>
    </p:spTree>
    <p:extLst>
      <p:ext uri="{BB962C8B-B14F-4D97-AF65-F5344CB8AC3E}">
        <p14:creationId xmlns:p14="http://schemas.microsoft.com/office/powerpoint/2010/main" val="1479180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51">
            <a:extLst>
              <a:ext uri="{FF2B5EF4-FFF2-40B4-BE49-F238E27FC236}">
                <a16:creationId xmlns:a16="http://schemas.microsoft.com/office/drawing/2014/main" id="{380A67BD-25BC-E3C8-12D6-9ED1468F7453}"/>
              </a:ext>
            </a:extLst>
          </p:cNvPr>
          <p:cNvSpPr/>
          <p:nvPr/>
        </p:nvSpPr>
        <p:spPr>
          <a:xfrm rot="16200000" flipH="1">
            <a:off x="773024" y="693778"/>
            <a:ext cx="419678" cy="409521"/>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ectangle 1">
            <a:extLst>
              <a:ext uri="{FF2B5EF4-FFF2-40B4-BE49-F238E27FC236}">
                <a16:creationId xmlns:a16="http://schemas.microsoft.com/office/drawing/2014/main" id="{E2898E80-ABB0-ED4E-BAEF-CF41C6CF455C}"/>
              </a:ext>
            </a:extLst>
          </p:cNvPr>
          <p:cNvSpPr/>
          <p:nvPr/>
        </p:nvSpPr>
        <p:spPr>
          <a:xfrm>
            <a:off x="1331640" y="1183374"/>
            <a:ext cx="6208050" cy="327142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1400" dirty="0">
              <a:solidFill>
                <a:schemeClr val="tx1">
                  <a:lumMod val="75000"/>
                  <a:lumOff val="25000"/>
                </a:schemeClr>
              </a:solidFill>
            </a:endParaRPr>
          </a:p>
        </p:txBody>
      </p:sp>
      <p:sp>
        <p:nvSpPr>
          <p:cNvPr id="22" name="Text Placeholder 2">
            <a:extLst>
              <a:ext uri="{FF2B5EF4-FFF2-40B4-BE49-F238E27FC236}">
                <a16:creationId xmlns:a16="http://schemas.microsoft.com/office/drawing/2014/main" id="{1A37034C-9C5E-BF37-0D30-C6678F759D63}"/>
              </a:ext>
            </a:extLst>
          </p:cNvPr>
          <p:cNvSpPr txBox="1">
            <a:spLocks/>
          </p:cNvSpPr>
          <p:nvPr/>
        </p:nvSpPr>
        <p:spPr>
          <a:xfrm>
            <a:off x="1187624" y="741253"/>
            <a:ext cx="5760640" cy="174313"/>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1800" b="1"/>
              <a:t>Resultados de aprendizaje: ¿Qué voy a aprender?</a:t>
            </a:r>
            <a:endParaRPr lang="en-US" altLang="ko-KR" sz="1800" b="1" dirty="0"/>
          </a:p>
        </p:txBody>
      </p:sp>
      <p:sp>
        <p:nvSpPr>
          <p:cNvPr id="6" name="Marcador de texto 1">
            <a:extLst>
              <a:ext uri="{FF2B5EF4-FFF2-40B4-BE49-F238E27FC236}">
                <a16:creationId xmlns:a16="http://schemas.microsoft.com/office/drawing/2014/main" id="{F10A4F20-47BA-6059-9414-A6496BFF2607}"/>
              </a:ext>
            </a:extLst>
          </p:cNvPr>
          <p:cNvSpPr>
            <a:spLocks noGrp="1"/>
          </p:cNvSpPr>
          <p:nvPr>
            <p:ph type="body" sz="quarter" idx="10"/>
          </p:nvPr>
        </p:nvSpPr>
        <p:spPr>
          <a:xfrm>
            <a:off x="28992" y="128669"/>
            <a:ext cx="9144000" cy="576064"/>
          </a:xfrm>
        </p:spPr>
        <p:txBody>
          <a:bodyPr/>
          <a:lstStyle/>
          <a:p>
            <a:r>
              <a:rPr lang="es-ES" sz="2000" b="1">
                <a:solidFill>
                  <a:schemeClr val="tx1"/>
                </a:solidFill>
              </a:rPr>
              <a:t>Tarea </a:t>
            </a:r>
            <a:r>
              <a:rPr lang="ro-RO" sz="2000" b="1">
                <a:solidFill>
                  <a:schemeClr val="tx1"/>
                </a:solidFill>
              </a:rPr>
              <a:t>3</a:t>
            </a:r>
            <a:r>
              <a:rPr lang="es-ES" sz="2000" b="1">
                <a:solidFill>
                  <a:schemeClr val="tx1"/>
                </a:solidFill>
              </a:rPr>
              <a:t>:</a:t>
            </a:r>
            <a:r>
              <a:rPr lang="ro-RO" sz="2000" b="1">
                <a:solidFill>
                  <a:schemeClr val="tx1"/>
                </a:solidFill>
              </a:rPr>
              <a:t> </a:t>
            </a:r>
            <a:r>
              <a:rPr lang="en-GB" sz="2000" b="1">
                <a:solidFill>
                  <a:schemeClr val="tx1"/>
                </a:solidFill>
                <a:effectLst/>
                <a:latin typeface="Arial" panose="020B0604020202020204" pitchFamily="34" charset="0"/>
                <a:ea typeface="Arial" panose="020B0604020202020204" pitchFamily="34" charset="0"/>
              </a:rPr>
              <a:t>Negocios rentables demandados en el entorno online</a:t>
            </a:r>
            <a:endParaRPr lang="es-ES" sz="2000" b="1" dirty="0">
              <a:solidFill>
                <a:schemeClr val="tx1"/>
              </a:solidFill>
            </a:endParaRPr>
          </a:p>
        </p:txBody>
      </p:sp>
      <p:pic>
        <p:nvPicPr>
          <p:cNvPr id="3" name="Imagen 2">
            <a:extLst>
              <a:ext uri="{FF2B5EF4-FFF2-40B4-BE49-F238E27FC236}">
                <a16:creationId xmlns:a16="http://schemas.microsoft.com/office/drawing/2014/main" id="{AEF19E37-813C-9688-3346-D246B6EC815F}"/>
              </a:ext>
            </a:extLst>
          </p:cNvPr>
          <p:cNvPicPr>
            <a:picLocks noChangeAspect="1"/>
          </p:cNvPicPr>
          <p:nvPr/>
        </p:nvPicPr>
        <p:blipFill>
          <a:blip r:embed="rId2"/>
          <a:stretch>
            <a:fillRect/>
          </a:stretch>
        </p:blipFill>
        <p:spPr>
          <a:xfrm>
            <a:off x="1289802" y="1172152"/>
            <a:ext cx="6249888" cy="3271426"/>
          </a:xfrm>
          <a:prstGeom prst="rect">
            <a:avLst/>
          </a:prstGeom>
        </p:spPr>
      </p:pic>
    </p:spTree>
    <p:extLst>
      <p:ext uri="{BB962C8B-B14F-4D97-AF65-F5344CB8AC3E}">
        <p14:creationId xmlns:p14="http://schemas.microsoft.com/office/powerpoint/2010/main" val="1073050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A53FAEA7-C47A-B133-DF94-DC09E55CAB1F}"/>
              </a:ext>
            </a:extLst>
          </p:cNvPr>
          <p:cNvSpPr/>
          <p:nvPr/>
        </p:nvSpPr>
        <p:spPr>
          <a:xfrm>
            <a:off x="553034" y="1612785"/>
            <a:ext cx="7979406" cy="245381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latinLnBrk="0">
              <a:lnSpc>
                <a:spcPct val="150000"/>
              </a:lnSpc>
              <a:spcAft>
                <a:spcPts val="1000"/>
              </a:spcAft>
            </a:pPr>
            <a:r>
              <a:rPr lang="es-ES" sz="1200">
                <a:solidFill>
                  <a:schemeClr val="tx1">
                    <a:lumMod val="85000"/>
                    <a:lumOff val="15000"/>
                  </a:schemeClr>
                </a:solidFill>
                <a:effectLst/>
                <a:latin typeface="Arial" panose="020B0604020202020204" pitchFamily="34" charset="0"/>
                <a:ea typeface="Arial" panose="020B0604020202020204" pitchFamily="34" charset="0"/>
              </a:rPr>
              <a:t>Tener tu propia empresa digital nunca es tan fácil como puede parecer, ya que el espacio del comercio electrónico puede suponer todo un reto. Sin embargo, puede convertirse en un trabajo rentable si se tienen en cuenta algunas cosas básicas. La más importante es decidirse a empezar y, después, todo lo que se necesita es ambición, tiempo, trabajo (duro) y un poco de capital inicial. Hay que tener en cuenta que no todo va a salir bien a la primera. </a:t>
            </a:r>
            <a:endParaRPr lang="en-GB" sz="1200">
              <a:solidFill>
                <a:schemeClr val="tx1">
                  <a:lumMod val="85000"/>
                  <a:lumOff val="15000"/>
                </a:schemeClr>
              </a:solidFill>
              <a:effectLst/>
              <a:latin typeface="Calibri" panose="020F0502020204030204" pitchFamily="34" charset="0"/>
              <a:ea typeface="Calibri" panose="020F0502020204030204" pitchFamily="34" charset="0"/>
            </a:endParaRPr>
          </a:p>
          <a:p>
            <a:pPr algn="just" latinLnBrk="0">
              <a:lnSpc>
                <a:spcPct val="150000"/>
              </a:lnSpc>
              <a:spcAft>
                <a:spcPts val="1000"/>
              </a:spcAft>
            </a:pPr>
            <a:r>
              <a:rPr lang="es-ES" sz="1200">
                <a:solidFill>
                  <a:schemeClr val="tx1">
                    <a:lumMod val="85000"/>
                    <a:lumOff val="15000"/>
                  </a:schemeClr>
                </a:solidFill>
                <a:effectLst/>
                <a:latin typeface="Arial" panose="020B0604020202020204" pitchFamily="34" charset="0"/>
                <a:ea typeface="Arial" panose="020B0604020202020204" pitchFamily="34" charset="0"/>
              </a:rPr>
              <a:t>Las actividades prácticas que has realizado en esta búsqueda te permitirán poner en marcha un negocio online real que te convertirá definitivamente en un empresario de éxito. Reflexiona sobre lo que te ha gustado de esta parte del curso, lo que te ha resultado difícil y lo que harías de otra manera. </a:t>
            </a:r>
            <a:endParaRPr lang="en-GB" sz="1200">
              <a:solidFill>
                <a:schemeClr val="tx1">
                  <a:lumMod val="85000"/>
                  <a:lumOff val="15000"/>
                </a:schemeClr>
              </a:solidFill>
              <a:effectLst/>
              <a:latin typeface="Calibri" panose="020F0502020204030204" pitchFamily="34" charset="0"/>
              <a:ea typeface="Calibri" panose="020F0502020204030204" pitchFamily="34" charset="0"/>
            </a:endParaRPr>
          </a:p>
          <a:p>
            <a:pPr latinLnBrk="0"/>
            <a:r>
              <a:rPr lang="es-ES" sz="1200">
                <a:solidFill>
                  <a:schemeClr val="tx1">
                    <a:lumMod val="85000"/>
                    <a:lumOff val="15000"/>
                  </a:schemeClr>
                </a:solidFill>
                <a:effectLst/>
                <a:latin typeface="Arial" panose="020B0604020202020204" pitchFamily="34" charset="0"/>
                <a:ea typeface="Arial" panose="020B0604020202020204" pitchFamily="34" charset="0"/>
              </a:rPr>
              <a:t>¡Al mismo tiempo, recuerda explorar la sección de Recursos para ampliar tus conocimientos! </a:t>
            </a:r>
            <a:endParaRPr lang="ko-KR" altLang="en-US" sz="1200" dirty="0">
              <a:solidFill>
                <a:schemeClr val="tx1">
                  <a:lumMod val="85000"/>
                  <a:lumOff val="15000"/>
                </a:schemeClr>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2"/>
            <a:ext cx="5112568" cy="282799"/>
          </a:xfrm>
        </p:spPr>
        <p:txBody>
          <a:bodyPr/>
          <a:lstStyle/>
          <a:p>
            <a:pPr algn="l"/>
            <a:r>
              <a:rPr lang="en-US" altLang="ko-KR" sz="1800" b="1"/>
              <a:t>Conclusión: ¿Qué me llevaré a casa?</a:t>
            </a:r>
            <a:endParaRPr lang="en-US" altLang="ko-KR" sz="1800" b="1" dirty="0"/>
          </a:p>
        </p:txBody>
      </p:sp>
      <p:sp>
        <p:nvSpPr>
          <p:cNvPr id="9" name="Freeform 108">
            <a:extLst>
              <a:ext uri="{FF2B5EF4-FFF2-40B4-BE49-F238E27FC236}">
                <a16:creationId xmlns:a16="http://schemas.microsoft.com/office/drawing/2014/main" id="{54171F17-D833-62E6-E3A4-06CD8BBA48C7}"/>
              </a:ext>
            </a:extLst>
          </p:cNvPr>
          <p:cNvSpPr/>
          <p:nvPr/>
        </p:nvSpPr>
        <p:spPr>
          <a:xfrm>
            <a:off x="558587" y="1076899"/>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Marcador de texto 1">
            <a:extLst>
              <a:ext uri="{FF2B5EF4-FFF2-40B4-BE49-F238E27FC236}">
                <a16:creationId xmlns:a16="http://schemas.microsoft.com/office/drawing/2014/main" id="{8C8BE9DF-08D4-48C8-BA02-FD0A5B775BA9}"/>
              </a:ext>
            </a:extLst>
          </p:cNvPr>
          <p:cNvSpPr>
            <a:spLocks noGrp="1"/>
          </p:cNvSpPr>
          <p:nvPr>
            <p:ph type="body" sz="quarter" idx="10"/>
          </p:nvPr>
        </p:nvSpPr>
        <p:spPr>
          <a:xfrm>
            <a:off x="107504" y="291848"/>
            <a:ext cx="9144000" cy="576064"/>
          </a:xfrm>
        </p:spPr>
        <p:txBody>
          <a:bodyPr/>
          <a:lstStyle/>
          <a:p>
            <a:r>
              <a:rPr lang="es-ES" sz="2000" b="1">
                <a:solidFill>
                  <a:schemeClr val="tx1"/>
                </a:solidFill>
              </a:rPr>
              <a:t>Tarea </a:t>
            </a:r>
            <a:r>
              <a:rPr lang="ro-RO" sz="2000" b="1">
                <a:solidFill>
                  <a:schemeClr val="tx1"/>
                </a:solidFill>
              </a:rPr>
              <a:t>3</a:t>
            </a:r>
            <a:r>
              <a:rPr lang="es-ES" sz="2000" b="1">
                <a:solidFill>
                  <a:schemeClr val="tx1"/>
                </a:solidFill>
              </a:rPr>
              <a:t>:</a:t>
            </a:r>
            <a:r>
              <a:rPr lang="ro-RO" sz="2000" b="1">
                <a:solidFill>
                  <a:schemeClr val="tx1"/>
                </a:solidFill>
              </a:rPr>
              <a:t> </a:t>
            </a:r>
            <a:r>
              <a:rPr lang="en-GB" sz="2000" b="1">
                <a:solidFill>
                  <a:schemeClr val="tx1"/>
                </a:solidFill>
                <a:effectLst/>
                <a:latin typeface="Arial" panose="020B0604020202020204" pitchFamily="34" charset="0"/>
                <a:ea typeface="Arial" panose="020B0604020202020204" pitchFamily="34" charset="0"/>
              </a:rPr>
              <a:t>Negocios rentables demandados en el entorno online</a:t>
            </a:r>
            <a:endParaRPr lang="es-ES" sz="2000" b="1" dirty="0">
              <a:solidFill>
                <a:schemeClr val="tx1"/>
              </a:solidFill>
            </a:endParaRPr>
          </a:p>
        </p:txBody>
      </p:sp>
    </p:spTree>
    <p:extLst>
      <p:ext uri="{BB962C8B-B14F-4D97-AF65-F5344CB8AC3E}">
        <p14:creationId xmlns:p14="http://schemas.microsoft.com/office/powerpoint/2010/main" val="1494466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a:solidFill>
                  <a:schemeClr val="tx1"/>
                </a:solidFill>
              </a:rPr>
              <a:t>Autoevaluación</a:t>
            </a:r>
            <a:endParaRPr lang="es-ES" sz="2000" b="1"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3"/>
            <a:ext cx="7992888" cy="282798"/>
          </a:xfrm>
        </p:spPr>
        <p:txBody>
          <a:bodyPr/>
          <a:lstStyle/>
          <a:p>
            <a:pPr lvl="0" algn="l"/>
            <a:r>
              <a:rPr lang="en-US" altLang="ko-KR" sz="1800" b="1"/>
              <a:t>Preguntas de elección múltiple: </a:t>
            </a:r>
            <a:r>
              <a:rPr lang="en-US" altLang="ko-KR" sz="1800"/>
              <a:t>consolida tu aprendizaje</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US" altLang="ko-KR" sz="1200"/>
              <a:t>Pregunta </a:t>
            </a:r>
            <a:r>
              <a:rPr lang="en-US" altLang="ko-KR" sz="1200" dirty="0"/>
              <a:t>1</a:t>
            </a:r>
            <a:r>
              <a:rPr lang="en-US" altLang="ko-KR" sz="1200"/>
              <a:t>. ¿Cuál NO es una ventaja del trabajo en equipo?</a:t>
            </a:r>
            <a:endParaRPr lang="en-US" altLang="ko-KR" sz="1200" dirty="0"/>
          </a:p>
          <a:p>
            <a:pPr algn="just">
              <a:lnSpc>
                <a:spcPct val="150000"/>
              </a:lnSpc>
            </a:pPr>
            <a:r>
              <a:rPr lang="en-US" altLang="ko-KR" sz="1200"/>
              <a:t>Opción </a:t>
            </a:r>
            <a:r>
              <a:rPr lang="en-US" altLang="ko-KR" sz="1200" dirty="0"/>
              <a:t>a</a:t>
            </a:r>
            <a:r>
              <a:rPr lang="en-US" altLang="ko-KR" sz="1200"/>
              <a:t>: Reduce el estrés.</a:t>
            </a:r>
            <a:endParaRPr lang="en-US" altLang="ko-KR" sz="1200" dirty="0"/>
          </a:p>
          <a:p>
            <a:pPr algn="just">
              <a:lnSpc>
                <a:spcPct val="150000"/>
              </a:lnSpc>
            </a:pPr>
            <a:r>
              <a:rPr lang="en-US" altLang="ko-KR" sz="1200"/>
              <a:t>Opción </a:t>
            </a:r>
            <a:r>
              <a:rPr lang="en-US" altLang="ko-KR" sz="1200" dirty="0"/>
              <a:t>b</a:t>
            </a:r>
            <a:r>
              <a:rPr lang="en-US" altLang="ko-KR" sz="1200"/>
              <a:t>: Mejora la calidad del trabajo.</a:t>
            </a:r>
            <a:endParaRPr lang="en-US" altLang="ko-KR" sz="1200" dirty="0"/>
          </a:p>
          <a:p>
            <a:pPr algn="just">
              <a:lnSpc>
                <a:spcPct val="150000"/>
              </a:lnSpc>
            </a:pPr>
            <a:r>
              <a:rPr lang="en-US" altLang="ko-KR" sz="1200"/>
              <a:t>Opción </a:t>
            </a:r>
            <a:r>
              <a:rPr lang="en-US" altLang="ko-KR" sz="1200" dirty="0"/>
              <a:t>c</a:t>
            </a:r>
            <a:r>
              <a:rPr lang="en-US" altLang="ko-KR" sz="1200"/>
              <a:t>: Desarrolla ansiedad.</a:t>
            </a:r>
            <a:endParaRPr lang="en-US" altLang="ko-KR" sz="1200" dirty="0"/>
          </a:p>
          <a:p>
            <a:pPr algn="just">
              <a:lnSpc>
                <a:spcPct val="150000"/>
              </a:lnSpc>
            </a:pPr>
            <a:r>
              <a:rPr lang="en-US" altLang="ko-KR" sz="1200"/>
              <a:t>Opción </a:t>
            </a:r>
            <a:r>
              <a:rPr lang="en-US" altLang="ko-KR" sz="1200" dirty="0"/>
              <a:t>d</a:t>
            </a:r>
            <a:r>
              <a:rPr lang="en-US" altLang="ko-KR" sz="1200"/>
              <a:t>: Promueve la creatividad.</a:t>
            </a:r>
            <a:endParaRPr lang="en-US" altLang="ko-KR" sz="1200" dirty="0"/>
          </a:p>
          <a:p>
            <a:pPr algn="just">
              <a:lnSpc>
                <a:spcPct val="150000"/>
              </a:lnSpc>
            </a:pPr>
            <a:endParaRPr lang="en-US" altLang="ko-KR"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a:t>Pregunta </a:t>
            </a:r>
            <a:r>
              <a:rPr lang="en-US" altLang="ko-KR" sz="1200" dirty="0"/>
              <a:t>2</a:t>
            </a:r>
            <a:r>
              <a:rPr lang="en-US" altLang="ko-KR" sz="1200"/>
              <a:t>. ¿Cómo puede un líder fomentar el espíritu de equipo?</a:t>
            </a:r>
            <a:endParaRPr lang="en-US" altLang="ko-KR" sz="1200" dirty="0"/>
          </a:p>
          <a:p>
            <a:pPr algn="just"/>
            <a:r>
              <a:rPr lang="en-US" altLang="ko-KR" sz="1200"/>
              <a:t>Opción </a:t>
            </a:r>
            <a:r>
              <a:rPr lang="en-US" altLang="ko-KR" sz="1200" dirty="0"/>
              <a:t>a</a:t>
            </a:r>
            <a:r>
              <a:rPr lang="en-US" altLang="ko-KR" sz="1200"/>
              <a:t>: Organizando actividades profesionales.</a:t>
            </a:r>
            <a:endParaRPr lang="en-US" altLang="ko-KR" sz="1200" dirty="0"/>
          </a:p>
          <a:p>
            <a:pPr algn="just"/>
            <a:r>
              <a:rPr lang="en-US" altLang="ko-KR" sz="1200"/>
              <a:t>Opción </a:t>
            </a:r>
            <a:r>
              <a:rPr lang="en-US" altLang="ko-KR" sz="1200" dirty="0"/>
              <a:t>b</a:t>
            </a:r>
            <a:r>
              <a:rPr lang="en-US" altLang="ko-KR" sz="1200"/>
              <a:t>: Delegando tareas.</a:t>
            </a:r>
            <a:endParaRPr lang="en-US" altLang="ko-KR" sz="1200" dirty="0"/>
          </a:p>
          <a:p>
            <a:pPr algn="just"/>
            <a:r>
              <a:rPr lang="en-US" altLang="ko-KR" sz="1200"/>
              <a:t>Opción </a:t>
            </a:r>
            <a:r>
              <a:rPr lang="en-US" altLang="ko-KR" sz="1200" dirty="0"/>
              <a:t>c</a:t>
            </a:r>
            <a:r>
              <a:rPr lang="en-US" altLang="ko-KR" sz="1200"/>
              <a:t>: Creando un sentido de pertenencia a la organización.</a:t>
            </a:r>
            <a:endParaRPr lang="en-US" altLang="ko-KR" sz="1200" dirty="0"/>
          </a:p>
          <a:p>
            <a:pPr algn="just"/>
            <a:r>
              <a:rPr lang="en-US" altLang="ko-KR" sz="1200"/>
              <a:t>Opción </a:t>
            </a:r>
            <a:r>
              <a:rPr lang="en-US" altLang="ko-KR" sz="1200" dirty="0"/>
              <a:t>d</a:t>
            </a:r>
            <a:r>
              <a:rPr lang="en-US" altLang="ko-KR" sz="1200"/>
              <a:t>: Todas son correctas.</a:t>
            </a:r>
            <a:endParaRPr lang="en-US" altLang="ko-KR" sz="1200" dirty="0"/>
          </a:p>
          <a:p>
            <a:pPr algn="just"/>
            <a:endParaRPr lang="en-US" altLang="ko-KR" sz="1200" dirty="0"/>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a:t>Pregunta </a:t>
            </a:r>
            <a:r>
              <a:rPr lang="en-US" altLang="ko-KR" sz="1200" dirty="0"/>
              <a:t>3</a:t>
            </a:r>
            <a:r>
              <a:rPr lang="en-US" altLang="ko-KR" sz="1200"/>
              <a:t>. ¿Cómo pueden evitarse los obstáculos de la diversidad cultural? </a:t>
            </a:r>
            <a:endParaRPr lang="en-US" altLang="ko-KR" sz="1200" dirty="0"/>
          </a:p>
          <a:p>
            <a:pPr algn="just"/>
            <a:r>
              <a:rPr lang="en-US" altLang="ko-KR" sz="1200"/>
              <a:t>Opción </a:t>
            </a:r>
            <a:r>
              <a:rPr lang="en-US" altLang="ko-KR" sz="1200" dirty="0"/>
              <a:t>a</a:t>
            </a:r>
            <a:r>
              <a:rPr lang="en-US" altLang="ko-KR" sz="1200"/>
              <a:t>: Ignorando las diferencias culturales del equipo.</a:t>
            </a:r>
            <a:endParaRPr lang="en-US" altLang="ko-KR" sz="1200" dirty="0"/>
          </a:p>
          <a:p>
            <a:pPr algn="just"/>
            <a:r>
              <a:rPr lang="en-US" altLang="ko-KR" sz="1200"/>
              <a:t>Opción </a:t>
            </a:r>
            <a:r>
              <a:rPr lang="en-US" altLang="ko-KR" sz="1200" dirty="0"/>
              <a:t>b</a:t>
            </a:r>
            <a:r>
              <a:rPr lang="en-US" altLang="ko-KR" sz="1200"/>
              <a:t>: Luchando contra los estereotipos.</a:t>
            </a:r>
            <a:endParaRPr lang="en-US" altLang="ko-KR" sz="1200" dirty="0"/>
          </a:p>
          <a:p>
            <a:pPr algn="just"/>
            <a:r>
              <a:rPr lang="en-US" altLang="ko-KR" sz="1200"/>
              <a:t>Opción </a:t>
            </a:r>
            <a:r>
              <a:rPr lang="en-US" altLang="ko-KR" sz="1200" dirty="0"/>
              <a:t>c</a:t>
            </a:r>
            <a:r>
              <a:rPr lang="en-US" altLang="ko-KR" sz="1200"/>
              <a:t>: No respetando las diferencias culturales de los miembros del equipo.</a:t>
            </a:r>
            <a:endParaRPr lang="en-US" altLang="ko-KR" sz="1200" dirty="0"/>
          </a:p>
          <a:p>
            <a:pPr algn="just"/>
            <a:r>
              <a:rPr lang="en-US" altLang="ko-KR" sz="1200"/>
              <a:t>Opción </a:t>
            </a:r>
            <a:r>
              <a:rPr lang="en-US" altLang="ko-KR" sz="1200" dirty="0"/>
              <a:t>d</a:t>
            </a:r>
            <a:r>
              <a:rPr lang="en-US" altLang="ko-KR" sz="1200"/>
              <a:t>: Evitando integrar a todos los empleados en el equipo. </a:t>
            </a:r>
            <a:endParaRPr lang="en-US" altLang="ko-KR" sz="1200" dirty="0"/>
          </a:p>
          <a:p>
            <a:pPr algn="just"/>
            <a:endParaRPr lang="en-US" altLang="ko-KR" sz="1200" dirty="0"/>
          </a:p>
        </p:txBody>
      </p:sp>
    </p:spTree>
    <p:extLst>
      <p:ext uri="{BB962C8B-B14F-4D97-AF65-F5344CB8AC3E}">
        <p14:creationId xmlns:p14="http://schemas.microsoft.com/office/powerpoint/2010/main" val="252294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a:solidFill>
                  <a:schemeClr val="tx1"/>
                </a:solidFill>
              </a:rPr>
              <a:t>Autoevaluación</a:t>
            </a:r>
            <a:endParaRPr lang="es-ES" sz="2000" b="1"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3"/>
            <a:ext cx="6984776" cy="282798"/>
          </a:xfrm>
        </p:spPr>
        <p:txBody>
          <a:bodyPr/>
          <a:lstStyle/>
          <a:p>
            <a:pPr lvl="0" algn="l"/>
            <a:r>
              <a:rPr lang="en-US" altLang="ko-KR" sz="1800" b="1"/>
              <a:t>Preguntas de elección múltiple: </a:t>
            </a:r>
            <a:r>
              <a:rPr lang="en-US" altLang="ko-KR" sz="1800"/>
              <a:t>consolida tu aprendizaje</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71394"/>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a:t>Pregunta </a:t>
            </a:r>
            <a:r>
              <a:rPr lang="en-US" altLang="ko-KR" sz="1200" dirty="0"/>
              <a:t>4</a:t>
            </a:r>
            <a:r>
              <a:rPr lang="en-US" altLang="ko-KR" sz="1200"/>
              <a:t>. ¿Qué herramientas necesitas para vender tus creaciones en Internet?</a:t>
            </a:r>
            <a:endParaRPr lang="en-US" altLang="ko-KR" sz="1200" dirty="0"/>
          </a:p>
          <a:p>
            <a:pPr algn="just"/>
            <a:r>
              <a:rPr lang="en-US" altLang="ko-KR" sz="1200"/>
              <a:t>Opción </a:t>
            </a:r>
            <a:r>
              <a:rPr lang="en-US" altLang="ko-KR" sz="1200" dirty="0"/>
              <a:t>a</a:t>
            </a:r>
            <a:r>
              <a:rPr lang="en-US" altLang="ko-KR" sz="1200"/>
              <a:t>: Un ordenador portátil</a:t>
            </a:r>
            <a:endParaRPr lang="en-US" altLang="ko-KR" sz="1200" dirty="0"/>
          </a:p>
          <a:p>
            <a:pPr algn="just"/>
            <a:r>
              <a:rPr lang="en-US" altLang="ko-KR" sz="1200"/>
              <a:t>Opción </a:t>
            </a:r>
            <a:r>
              <a:rPr lang="en-US" altLang="ko-KR" sz="1200" dirty="0"/>
              <a:t>b</a:t>
            </a:r>
            <a:r>
              <a:rPr lang="en-US" altLang="ko-KR" sz="1200"/>
              <a:t>: Un alojamiento del sitio web</a:t>
            </a:r>
            <a:endParaRPr lang="en-US" altLang="ko-KR" sz="1200" dirty="0"/>
          </a:p>
          <a:p>
            <a:pPr algn="just"/>
            <a:r>
              <a:rPr lang="en-US" altLang="ko-KR" sz="1200"/>
              <a:t>Opción </a:t>
            </a:r>
            <a:r>
              <a:rPr lang="en-US" altLang="ko-KR" sz="1200" dirty="0"/>
              <a:t>c</a:t>
            </a:r>
            <a:r>
              <a:rPr lang="en-US" altLang="ko-KR" sz="1200"/>
              <a:t>: Un nombre del dominio</a:t>
            </a:r>
            <a:endParaRPr lang="en-US" altLang="ko-KR" sz="1200" dirty="0"/>
          </a:p>
          <a:p>
            <a:pPr algn="just"/>
            <a:r>
              <a:rPr lang="en-US" altLang="ko-KR" sz="1200"/>
              <a:t>Opción </a:t>
            </a:r>
            <a:r>
              <a:rPr lang="en-US" altLang="ko-KR" sz="1200" dirty="0"/>
              <a:t>d</a:t>
            </a:r>
            <a:r>
              <a:rPr lang="en-US" altLang="ko-KR" sz="1200"/>
              <a:t>: Todas son correctas</a:t>
            </a:r>
            <a:endParaRPr lang="en-US" altLang="ko-KR" sz="1200" dirty="0"/>
          </a:p>
          <a:p>
            <a:pPr algn="just"/>
            <a:endParaRPr lang="en-US" altLang="ko-KR" sz="1200"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a:t>Pregunta </a:t>
            </a:r>
            <a:r>
              <a:rPr lang="en-US" altLang="ko-KR" sz="1200" dirty="0"/>
              <a:t>5</a:t>
            </a:r>
            <a:r>
              <a:rPr lang="en-US" altLang="ko-KR" sz="1200"/>
              <a:t>. ¿Qué NO es posible convertir en un negocio rentable en Internet?</a:t>
            </a:r>
            <a:endParaRPr lang="en-US" altLang="ko-KR" sz="1200" dirty="0"/>
          </a:p>
          <a:p>
            <a:pPr algn="just"/>
            <a:r>
              <a:rPr lang="en-US" altLang="ko-KR" sz="1200"/>
              <a:t>Opción </a:t>
            </a:r>
            <a:r>
              <a:rPr lang="en-US" altLang="ko-KR" sz="1200" dirty="0"/>
              <a:t>a</a:t>
            </a:r>
            <a:r>
              <a:rPr lang="en-US" altLang="ko-KR" sz="1200"/>
              <a:t>: Entrenar mascotas</a:t>
            </a:r>
            <a:endParaRPr lang="en-US" altLang="ko-KR" sz="1200" dirty="0"/>
          </a:p>
          <a:p>
            <a:pPr algn="just"/>
            <a:r>
              <a:rPr lang="en-US" altLang="ko-KR" sz="1200"/>
              <a:t>Opción </a:t>
            </a:r>
            <a:r>
              <a:rPr lang="en-US" altLang="ko-KR" sz="1200" dirty="0"/>
              <a:t>b</a:t>
            </a:r>
            <a:r>
              <a:rPr lang="en-US" altLang="ko-KR" sz="1200"/>
              <a:t>: Marketing en Instagram</a:t>
            </a:r>
            <a:endParaRPr lang="en-US" altLang="ko-KR" sz="1200" dirty="0"/>
          </a:p>
          <a:p>
            <a:pPr algn="just"/>
            <a:r>
              <a:rPr lang="en-US" altLang="ko-KR" sz="1200"/>
              <a:t>Opción </a:t>
            </a:r>
            <a:r>
              <a:rPr lang="en-US" altLang="ko-KR" sz="1200" dirty="0"/>
              <a:t>c</a:t>
            </a:r>
            <a:r>
              <a:rPr lang="en-US" altLang="ko-KR" sz="1200"/>
              <a:t>: Redacción de CV</a:t>
            </a:r>
            <a:endParaRPr lang="en-US" altLang="ko-KR" sz="1200" dirty="0"/>
          </a:p>
          <a:p>
            <a:pPr algn="just"/>
            <a:r>
              <a:rPr lang="en-US" altLang="ko-KR" sz="1200"/>
              <a:t>Opción </a:t>
            </a:r>
            <a:r>
              <a:rPr lang="en-US" altLang="ko-KR" sz="1200" dirty="0"/>
              <a:t>d</a:t>
            </a:r>
            <a:r>
              <a:rPr lang="en-US" altLang="ko-KR" sz="1200"/>
              <a:t>: Diseño gráfico</a:t>
            </a:r>
            <a:endParaRPr lang="en-US" altLang="ko-KR" sz="1200" dirty="0"/>
          </a:p>
          <a:p>
            <a:pPr algn="just"/>
            <a:endParaRPr lang="en-US" altLang="ko-KR" sz="1200" dirty="0"/>
          </a:p>
        </p:txBody>
      </p:sp>
    </p:spTree>
    <p:extLst>
      <p:ext uri="{BB962C8B-B14F-4D97-AF65-F5344CB8AC3E}">
        <p14:creationId xmlns:p14="http://schemas.microsoft.com/office/powerpoint/2010/main" val="2586379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a:solidFill>
                  <a:schemeClr val="tx1"/>
                </a:solidFill>
              </a:rPr>
              <a:t>Autoevaluación</a:t>
            </a:r>
            <a:endParaRPr lang="es-ES" sz="2000" b="1"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3"/>
            <a:ext cx="7992888" cy="282798"/>
          </a:xfrm>
        </p:spPr>
        <p:txBody>
          <a:bodyPr/>
          <a:lstStyle/>
          <a:p>
            <a:pPr lvl="0" algn="l"/>
            <a:r>
              <a:rPr lang="en-US" altLang="ko-KR" sz="1800" b="1"/>
              <a:t>Preguntas de elección múltiple: </a:t>
            </a:r>
            <a:r>
              <a:rPr lang="en-US" altLang="ko-KR" sz="1800"/>
              <a:t>soluciones</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251520"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en-US" altLang="ko-KR" sz="1200"/>
              <a:t>Pregunta </a:t>
            </a:r>
            <a:r>
              <a:rPr lang="en-US" altLang="ko-KR" sz="1200" dirty="0"/>
              <a:t>1</a:t>
            </a:r>
            <a:r>
              <a:rPr lang="en-US" altLang="ko-KR" sz="1200"/>
              <a:t>. ¿Cuál NO es una ventaja del trabajo en equipo?</a:t>
            </a:r>
            <a:endParaRPr lang="en-US" altLang="ko-KR" sz="1200" dirty="0"/>
          </a:p>
          <a:p>
            <a:pPr algn="just">
              <a:lnSpc>
                <a:spcPct val="150000"/>
              </a:lnSpc>
            </a:pPr>
            <a:r>
              <a:rPr lang="en-US" altLang="ko-KR" sz="1200"/>
              <a:t>Opción </a:t>
            </a:r>
            <a:r>
              <a:rPr lang="en-US" altLang="ko-KR" sz="1200" dirty="0"/>
              <a:t>a</a:t>
            </a:r>
            <a:r>
              <a:rPr lang="en-US" altLang="ko-KR" sz="1200"/>
              <a:t>: Reduce el estrés.</a:t>
            </a:r>
            <a:endParaRPr lang="en-US" altLang="ko-KR" sz="1200" dirty="0"/>
          </a:p>
          <a:p>
            <a:pPr algn="just">
              <a:lnSpc>
                <a:spcPct val="150000"/>
              </a:lnSpc>
            </a:pPr>
            <a:r>
              <a:rPr lang="en-US" altLang="ko-KR" sz="1200"/>
              <a:t>Opción </a:t>
            </a:r>
            <a:r>
              <a:rPr lang="en-US" altLang="ko-KR" sz="1200" dirty="0"/>
              <a:t>b</a:t>
            </a:r>
            <a:r>
              <a:rPr lang="en-US" altLang="ko-KR" sz="1200"/>
              <a:t>: Mejora la calidad del trabajo.</a:t>
            </a:r>
            <a:endParaRPr lang="en-US" altLang="ko-KR" sz="1200" dirty="0"/>
          </a:p>
          <a:p>
            <a:pPr algn="just">
              <a:lnSpc>
                <a:spcPct val="150000"/>
              </a:lnSpc>
            </a:pPr>
            <a:r>
              <a:rPr lang="en-US" altLang="ko-KR" sz="1200" b="1"/>
              <a:t>Opción </a:t>
            </a:r>
            <a:r>
              <a:rPr lang="en-US" altLang="ko-KR" sz="1200" b="1" dirty="0"/>
              <a:t>c</a:t>
            </a:r>
            <a:r>
              <a:rPr lang="en-US" altLang="ko-KR" sz="1200" b="1"/>
              <a:t>: Desarrolla ansiedad.</a:t>
            </a:r>
            <a:endParaRPr lang="en-US" altLang="ko-KR" sz="1200" b="1" dirty="0"/>
          </a:p>
          <a:p>
            <a:pPr algn="just">
              <a:lnSpc>
                <a:spcPct val="150000"/>
              </a:lnSpc>
            </a:pPr>
            <a:r>
              <a:rPr lang="en-US" altLang="ko-KR" sz="1200"/>
              <a:t>Opción </a:t>
            </a:r>
            <a:r>
              <a:rPr lang="en-US" altLang="ko-KR" sz="1200" dirty="0"/>
              <a:t>d</a:t>
            </a:r>
            <a:r>
              <a:rPr lang="en-US" altLang="ko-KR" sz="1200"/>
              <a:t>: Promueve la creatividad.</a:t>
            </a:r>
            <a:endParaRPr lang="en-US" altLang="ko-KR" sz="1200" dirty="0"/>
          </a:p>
          <a:p>
            <a:pPr algn="just">
              <a:lnSpc>
                <a:spcPct val="150000"/>
              </a:lnSpc>
            </a:pPr>
            <a:endParaRPr lang="en-US" altLang="ko-KR"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3167844"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a:t>Pregunta </a:t>
            </a:r>
            <a:r>
              <a:rPr lang="en-US" altLang="ko-KR" sz="1200" dirty="0"/>
              <a:t>2</a:t>
            </a:r>
            <a:r>
              <a:rPr lang="en-US" altLang="ko-KR" sz="1200"/>
              <a:t>. ¿Cómo puede un líder fomentar el espíritu de equipo?</a:t>
            </a:r>
            <a:endParaRPr lang="en-US" altLang="ko-KR" sz="1200" dirty="0"/>
          </a:p>
          <a:p>
            <a:pPr algn="just"/>
            <a:r>
              <a:rPr lang="en-US" altLang="ko-KR" sz="1200"/>
              <a:t>Opción </a:t>
            </a:r>
            <a:r>
              <a:rPr lang="en-US" altLang="ko-KR" sz="1200" dirty="0"/>
              <a:t>a</a:t>
            </a:r>
            <a:r>
              <a:rPr lang="en-US" altLang="ko-KR" sz="1200"/>
              <a:t>: Organizando actividades profesionales.</a:t>
            </a:r>
            <a:endParaRPr lang="en-US" altLang="ko-KR" sz="1200" dirty="0"/>
          </a:p>
          <a:p>
            <a:pPr algn="just"/>
            <a:r>
              <a:rPr lang="en-US" altLang="ko-KR" sz="1200"/>
              <a:t>Opción </a:t>
            </a:r>
            <a:r>
              <a:rPr lang="en-US" altLang="ko-KR" sz="1200" dirty="0"/>
              <a:t>b</a:t>
            </a:r>
            <a:r>
              <a:rPr lang="en-US" altLang="ko-KR" sz="1200"/>
              <a:t>: Delegando tareas.</a:t>
            </a:r>
            <a:endParaRPr lang="en-US" altLang="ko-KR" sz="1200" dirty="0"/>
          </a:p>
          <a:p>
            <a:pPr algn="just"/>
            <a:r>
              <a:rPr lang="en-US" altLang="ko-KR" sz="1200"/>
              <a:t>Opción </a:t>
            </a:r>
            <a:r>
              <a:rPr lang="en-US" altLang="ko-KR" sz="1200" dirty="0"/>
              <a:t>c</a:t>
            </a:r>
            <a:r>
              <a:rPr lang="en-US" altLang="ko-KR" sz="1200"/>
              <a:t>: Creando un sentido de pertenencia a la organización.</a:t>
            </a:r>
            <a:endParaRPr lang="en-US" altLang="ko-KR" sz="1200" dirty="0"/>
          </a:p>
          <a:p>
            <a:pPr algn="just"/>
            <a:r>
              <a:rPr lang="en-US" altLang="ko-KR" sz="1200" b="1"/>
              <a:t>Opción </a:t>
            </a:r>
            <a:r>
              <a:rPr lang="en-US" altLang="ko-KR" sz="1200" b="1" dirty="0"/>
              <a:t>d</a:t>
            </a:r>
            <a:r>
              <a:rPr lang="en-US" altLang="ko-KR" sz="1200" b="1"/>
              <a:t>: Todas son correctas.</a:t>
            </a:r>
            <a:endParaRPr lang="en-US" altLang="ko-KR" sz="1200" b="1" dirty="0"/>
          </a:p>
          <a:p>
            <a:pPr algn="just"/>
            <a:endParaRPr lang="en-US" altLang="ko-KR" sz="1200" dirty="0"/>
          </a:p>
        </p:txBody>
      </p:sp>
      <p:sp>
        <p:nvSpPr>
          <p:cNvPr id="12" name="Text Placeholder 2">
            <a:extLst>
              <a:ext uri="{FF2B5EF4-FFF2-40B4-BE49-F238E27FC236}">
                <a16:creationId xmlns:a16="http://schemas.microsoft.com/office/drawing/2014/main" id="{278E756F-B9A0-FB02-0403-7E2448AA2A0F}"/>
              </a:ext>
            </a:extLst>
          </p:cNvPr>
          <p:cNvSpPr txBox="1">
            <a:spLocks/>
          </p:cNvSpPr>
          <p:nvPr/>
        </p:nvSpPr>
        <p:spPr>
          <a:xfrm>
            <a:off x="6084168"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a:t>Pregunta </a:t>
            </a:r>
            <a:r>
              <a:rPr lang="en-US" altLang="ko-KR" sz="1200" dirty="0"/>
              <a:t>3</a:t>
            </a:r>
            <a:r>
              <a:rPr lang="en-US" altLang="ko-KR" sz="1200"/>
              <a:t>. ¿Cómo pueden evitarse los obstáculos de la diversidad cultural? </a:t>
            </a:r>
            <a:endParaRPr lang="en-US" altLang="ko-KR" sz="1200" dirty="0"/>
          </a:p>
          <a:p>
            <a:pPr algn="just"/>
            <a:r>
              <a:rPr lang="en-US" altLang="ko-KR" sz="1200"/>
              <a:t>Opción </a:t>
            </a:r>
            <a:r>
              <a:rPr lang="en-US" altLang="ko-KR" sz="1200" dirty="0"/>
              <a:t>a</a:t>
            </a:r>
            <a:r>
              <a:rPr lang="en-US" altLang="ko-KR" sz="1200"/>
              <a:t>: Ignorando las diferencias culturales del equipo.</a:t>
            </a:r>
            <a:endParaRPr lang="en-US" altLang="ko-KR" sz="1200" dirty="0"/>
          </a:p>
          <a:p>
            <a:pPr algn="just"/>
            <a:r>
              <a:rPr lang="en-US" altLang="ko-KR" sz="1200" b="1"/>
              <a:t>Opción </a:t>
            </a:r>
            <a:r>
              <a:rPr lang="en-US" altLang="ko-KR" sz="1200" b="1" dirty="0"/>
              <a:t>b</a:t>
            </a:r>
            <a:r>
              <a:rPr lang="en-US" altLang="ko-KR" sz="1200" b="1"/>
              <a:t>: Luchando contra los estereotipos.</a:t>
            </a:r>
            <a:endParaRPr lang="en-US" altLang="ko-KR" sz="1200" b="1" dirty="0"/>
          </a:p>
          <a:p>
            <a:pPr algn="just"/>
            <a:r>
              <a:rPr lang="en-US" altLang="ko-KR" sz="1200"/>
              <a:t>Opción </a:t>
            </a:r>
            <a:r>
              <a:rPr lang="en-US" altLang="ko-KR" sz="1200" dirty="0"/>
              <a:t>c</a:t>
            </a:r>
            <a:r>
              <a:rPr lang="en-US" altLang="ko-KR" sz="1200"/>
              <a:t>: No respetando las diferencias culturales de los miembros del equipo.</a:t>
            </a:r>
            <a:endParaRPr lang="en-US" altLang="ko-KR" sz="1200" dirty="0"/>
          </a:p>
          <a:p>
            <a:pPr algn="just"/>
            <a:r>
              <a:rPr lang="en-US" altLang="ko-KR" sz="1200"/>
              <a:t>Opción </a:t>
            </a:r>
            <a:r>
              <a:rPr lang="en-US" altLang="ko-KR" sz="1200" dirty="0"/>
              <a:t>d</a:t>
            </a:r>
            <a:r>
              <a:rPr lang="en-US" altLang="ko-KR" sz="1200"/>
              <a:t>: Evitando integrar a todos los empleados en el equipo. </a:t>
            </a:r>
            <a:endParaRPr lang="en-US" altLang="ko-KR" sz="1200" dirty="0"/>
          </a:p>
          <a:p>
            <a:pPr algn="just"/>
            <a:endParaRPr lang="en-US" altLang="ko-KR" sz="1200" dirty="0"/>
          </a:p>
        </p:txBody>
      </p:sp>
    </p:spTree>
    <p:extLst>
      <p:ext uri="{BB962C8B-B14F-4D97-AF65-F5344CB8AC3E}">
        <p14:creationId xmlns:p14="http://schemas.microsoft.com/office/powerpoint/2010/main" val="154034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77B87DF5-9A7E-98DC-E4D2-4B1BC1B1AB31}"/>
              </a:ext>
            </a:extLst>
          </p:cNvPr>
          <p:cNvSpPr>
            <a:spLocks noGrp="1"/>
          </p:cNvSpPr>
          <p:nvPr>
            <p:ph type="body" sz="quarter" idx="11"/>
          </p:nvPr>
        </p:nvSpPr>
        <p:spPr>
          <a:xfrm>
            <a:off x="596692" y="843558"/>
            <a:ext cx="6649888" cy="576263"/>
          </a:xfrm>
        </p:spPr>
        <p:txBody>
          <a:bodyPr/>
          <a:lstStyle/>
          <a:p>
            <a:pPr algn="l"/>
            <a:r>
              <a:rPr lang="en-GB" sz="1800" b="1">
                <a:solidFill>
                  <a:srgbClr val="202124"/>
                </a:solidFill>
                <a:effectLst/>
                <a:latin typeface="Arial" panose="020B0604020202020204" pitchFamily="34" charset="0"/>
                <a:ea typeface="Calibri" panose="020F0502020204030204" pitchFamily="34" charset="0"/>
              </a:rPr>
              <a:t>Sección </a:t>
            </a:r>
            <a:r>
              <a:rPr lang="en-GB" sz="1800" b="1" dirty="0">
                <a:solidFill>
                  <a:srgbClr val="202124"/>
                </a:solidFill>
                <a:effectLst/>
                <a:latin typeface="Arial" panose="020B0604020202020204" pitchFamily="34" charset="0"/>
                <a:ea typeface="Calibri" panose="020F0502020204030204" pitchFamily="34" charset="0"/>
              </a:rPr>
              <a:t>1.2</a:t>
            </a:r>
            <a:r>
              <a:rPr lang="en-GB" sz="1800" b="1">
                <a:solidFill>
                  <a:srgbClr val="202124"/>
                </a:solidFill>
                <a:effectLst/>
                <a:latin typeface="Arial" panose="020B0604020202020204" pitchFamily="34" charset="0"/>
                <a:ea typeface="Calibri" panose="020F0502020204030204" pitchFamily="34" charset="0"/>
              </a:rPr>
              <a:t>: Beneficios y ejemplos de trabajo en equipo</a:t>
            </a:r>
            <a:endParaRPr lang="ro-RO" sz="1800" dirty="0">
              <a:effectLst/>
              <a:latin typeface="Calibri" panose="020F0502020204030204" pitchFamily="34" charset="0"/>
              <a:ea typeface="Calibri" panose="020F0502020204030204" pitchFamily="34" charset="0"/>
            </a:endParaRPr>
          </a:p>
          <a:p>
            <a:endParaRPr lang="es-ES" sz="1800" dirty="0"/>
          </a:p>
        </p:txBody>
      </p:sp>
      <p:sp>
        <p:nvSpPr>
          <p:cNvPr id="5" name="CasetăText 4">
            <a:extLst>
              <a:ext uri="{FF2B5EF4-FFF2-40B4-BE49-F238E27FC236}">
                <a16:creationId xmlns:a16="http://schemas.microsoft.com/office/drawing/2014/main" id="{C6774ADA-B057-3612-8E48-D13ADD10E182}"/>
              </a:ext>
            </a:extLst>
          </p:cNvPr>
          <p:cNvSpPr txBox="1"/>
          <p:nvPr/>
        </p:nvSpPr>
        <p:spPr>
          <a:xfrm>
            <a:off x="611560" y="1275606"/>
            <a:ext cx="7920880" cy="2483693"/>
          </a:xfrm>
          <a:prstGeom prst="rect">
            <a:avLst/>
          </a:prstGeom>
          <a:noFill/>
        </p:spPr>
        <p:txBody>
          <a:bodyPr wrap="square">
            <a:spAutoFit/>
          </a:bodyPr>
          <a:lstStyle/>
          <a:p>
            <a:pPr algn="just" latinLnBrk="0">
              <a:lnSpc>
                <a:spcPct val="150000"/>
              </a:lnSpc>
              <a:spcAft>
                <a:spcPts val="800"/>
              </a:spcAft>
            </a:pPr>
            <a:r>
              <a:rPr lang="es-ES" sz="1200">
                <a:effectLst/>
                <a:latin typeface="Arial" panose="020B0604020202020204" pitchFamily="34" charset="0"/>
                <a:ea typeface="Arial" panose="020B0604020202020204" pitchFamily="34" charset="0"/>
              </a:rPr>
              <a:t>A la hora de realizar una entrevista de trabajo hoy en día, la competencia de trabajo en equipo es una de las más valoradas por los reclutadores en el proceso de selección, ya que aporta muchos beneficios a la empresa. </a:t>
            </a:r>
            <a:endParaRPr lang="en-GB" sz="1200">
              <a:effectLst/>
              <a:latin typeface="Calibri" panose="020F0502020204030204" pitchFamily="34" charset="0"/>
              <a:ea typeface="Calibri" panose="020F0502020204030204" pitchFamily="34" charset="0"/>
            </a:endParaRPr>
          </a:p>
          <a:p>
            <a:pPr algn="just" latinLnBrk="0">
              <a:lnSpc>
                <a:spcPct val="150000"/>
              </a:lnSpc>
              <a:spcAft>
                <a:spcPts val="800"/>
              </a:spcAft>
            </a:pPr>
            <a:r>
              <a:rPr lang="es-ES" sz="1200">
                <a:effectLst/>
                <a:latin typeface="Arial" panose="020B0604020202020204" pitchFamily="34" charset="0"/>
                <a:ea typeface="Arial" panose="020B0604020202020204" pitchFamily="34" charset="0"/>
              </a:rPr>
              <a:t>Veamos algunas ventajas del trabajo en equipo que pueden aplicarse tanto en el entorno empresarial como en equipos deportivos, e incluso en contextos educativos en los que varias personas participan en proyectos conjuntos:</a:t>
            </a:r>
            <a:endParaRPr lang="en-GB" sz="1200">
              <a:effectLst/>
              <a:latin typeface="Calibri" panose="020F0502020204030204" pitchFamily="34" charset="0"/>
              <a:ea typeface="Calibri" panose="020F0502020204030204" pitchFamily="34" charset="0"/>
            </a:endParaRPr>
          </a:p>
          <a:p>
            <a:pPr latinLnBrk="0">
              <a:lnSpc>
                <a:spcPct val="150000"/>
              </a:lnSpc>
            </a:pPr>
            <a:r>
              <a:rPr lang="es-ES" sz="1200" b="1">
                <a:solidFill>
                  <a:srgbClr val="000000"/>
                </a:solidFill>
                <a:effectLst/>
                <a:latin typeface="Arial" panose="020B0604020202020204" pitchFamily="34" charset="0"/>
                <a:ea typeface="Arial" panose="020B0604020202020204" pitchFamily="34" charset="0"/>
              </a:rPr>
              <a:t>1.</a:t>
            </a:r>
            <a:r>
              <a:rPr lang="es-ES" sz="1200">
                <a:solidFill>
                  <a:srgbClr val="000000"/>
                </a:solidFill>
                <a:effectLst/>
                <a:latin typeface="Arial" panose="020B0604020202020204" pitchFamily="34" charset="0"/>
                <a:ea typeface="Arial" panose="020B0604020202020204" pitchFamily="34" charset="0"/>
              </a:rPr>
              <a:t> </a:t>
            </a:r>
            <a:r>
              <a:rPr lang="es-ES" sz="1200" b="1">
                <a:solidFill>
                  <a:srgbClr val="000000"/>
                </a:solidFill>
                <a:effectLst/>
                <a:latin typeface="Arial" panose="020B0604020202020204" pitchFamily="34" charset="0"/>
                <a:ea typeface="Arial" panose="020B0604020202020204" pitchFamily="34" charset="0"/>
              </a:rPr>
              <a:t>Promueve la creatividad y el aprendizaje</a:t>
            </a:r>
            <a:r>
              <a:rPr lang="es-ES" sz="1200">
                <a:solidFill>
                  <a:srgbClr val="000000"/>
                </a:solidFill>
                <a:effectLst/>
                <a:latin typeface="Arial" panose="020B0604020202020204" pitchFamily="34" charset="0"/>
                <a:ea typeface="Arial" panose="020B0604020202020204" pitchFamily="34" charset="0"/>
              </a:rPr>
              <a:t>. La creatividad crece cuando las personas trabajan en equipo. El "brainstorming" o lluvia de ideas evita los puntos de vista cerrados y permite que la creatividad se expanda gracias a los puntos de vista de los compañeros de equipo</a:t>
            </a:r>
            <a:r>
              <a:rPr lang="ro-RO" sz="1200">
                <a:effectLst/>
                <a:latin typeface="Arial" panose="020B0604020202020204" pitchFamily="34" charset="0"/>
                <a:ea typeface="Calibri" panose="020F0502020204030204" pitchFamily="34" charset="0"/>
                <a:cs typeface="Times New Roman" panose="02020603050405020304" pitchFamily="18" charset="0"/>
              </a:rPr>
              <a:t>.</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ubstituent text 7">
            <a:extLst>
              <a:ext uri="{FF2B5EF4-FFF2-40B4-BE49-F238E27FC236}">
                <a16:creationId xmlns:a16="http://schemas.microsoft.com/office/drawing/2014/main" id="{DC6ACB9F-9AEA-4A28-6C72-3186542E2C1C}"/>
              </a:ext>
            </a:extLst>
          </p:cNvPr>
          <p:cNvSpPr txBox="1">
            <a:spLocks noGrp="1"/>
          </p:cNvSpPr>
          <p:nvPr>
            <p:ph type="body" sz="quarter" idx="10"/>
          </p:nvPr>
        </p:nvSpPr>
        <p:spPr>
          <a:xfrm>
            <a:off x="431540" y="267494"/>
            <a:ext cx="8280920" cy="405047"/>
          </a:xfrm>
          <a:prstGeom prst="rect">
            <a:avLst/>
          </a:prstGeom>
          <a:noFill/>
        </p:spPr>
        <p:txBody>
          <a:bodyPr wrap="square">
            <a:spAutoFit/>
          </a:bodyPr>
          <a:lstStyle/>
          <a:p>
            <a:pPr>
              <a:lnSpc>
                <a:spcPct val="107000"/>
              </a:lnSpc>
              <a:spcAft>
                <a:spcPts val="800"/>
              </a:spcAft>
            </a:pPr>
            <a:r>
              <a:rPr lang="en-GB" sz="2000" b="1">
                <a:effectLst/>
                <a:latin typeface="Arial" panose="020B0604020202020204" pitchFamily="34" charset="0"/>
                <a:ea typeface="Arial" panose="020B0604020202020204" pitchFamily="34" charset="0"/>
              </a:rPr>
              <a:t>1. Gestión de negocios en términos de trabajo en equipo efectivo</a:t>
            </a:r>
            <a:endParaRPr lang="ro-RO"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646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13D77A5-8B36-BCEA-E61A-90E860E8FA72}"/>
              </a:ext>
            </a:extLst>
          </p:cNvPr>
          <p:cNvSpPr>
            <a:spLocks noGrp="1"/>
          </p:cNvSpPr>
          <p:nvPr>
            <p:ph type="body" sz="quarter" idx="10"/>
          </p:nvPr>
        </p:nvSpPr>
        <p:spPr/>
        <p:txBody>
          <a:bodyPr/>
          <a:lstStyle/>
          <a:p>
            <a:r>
              <a:rPr lang="es-ES" sz="2000" b="1">
                <a:solidFill>
                  <a:schemeClr val="tx1"/>
                </a:solidFill>
              </a:rPr>
              <a:t>Autoevaluación</a:t>
            </a:r>
            <a:endParaRPr lang="es-ES" sz="2000" b="1" dirty="0">
              <a:solidFill>
                <a:schemeClr val="tx1"/>
              </a:solidFill>
            </a:endParaRPr>
          </a:p>
        </p:txBody>
      </p:sp>
      <p:sp>
        <p:nvSpPr>
          <p:cNvPr id="21" name="Text Placeholder 2">
            <a:extLst>
              <a:ext uri="{FF2B5EF4-FFF2-40B4-BE49-F238E27FC236}">
                <a16:creationId xmlns:a16="http://schemas.microsoft.com/office/drawing/2014/main" id="{62F85CEF-6DCA-06EC-4B44-E841FEA6148D}"/>
              </a:ext>
            </a:extLst>
          </p:cNvPr>
          <p:cNvSpPr>
            <a:spLocks noGrp="1"/>
          </p:cNvSpPr>
          <p:nvPr>
            <p:ph type="body" sz="quarter" idx="11"/>
          </p:nvPr>
        </p:nvSpPr>
        <p:spPr>
          <a:xfrm>
            <a:off x="899592" y="1170913"/>
            <a:ext cx="6984776" cy="282798"/>
          </a:xfrm>
        </p:spPr>
        <p:txBody>
          <a:bodyPr/>
          <a:lstStyle/>
          <a:p>
            <a:pPr lvl="0" algn="l"/>
            <a:r>
              <a:rPr lang="en-US" altLang="ko-KR" sz="1800" b="1"/>
              <a:t>Preguntas de elección múltiple: </a:t>
            </a:r>
            <a:r>
              <a:rPr lang="en-US" altLang="ko-KR" sz="1800"/>
              <a:t>soluciones</a:t>
            </a:r>
            <a:endParaRPr lang="en-US" altLang="ko-KR" sz="1800" dirty="0"/>
          </a:p>
        </p:txBody>
      </p:sp>
      <p:sp>
        <p:nvSpPr>
          <p:cNvPr id="6" name="Round Same Side Corner Rectangle 19">
            <a:extLst>
              <a:ext uri="{FF2B5EF4-FFF2-40B4-BE49-F238E27FC236}">
                <a16:creationId xmlns:a16="http://schemas.microsoft.com/office/drawing/2014/main" id="{6FA1445A-FDD0-AB26-1253-14C54D60B0E2}"/>
              </a:ext>
            </a:extLst>
          </p:cNvPr>
          <p:cNvSpPr/>
          <p:nvPr/>
        </p:nvSpPr>
        <p:spPr>
          <a:xfrm>
            <a:off x="558587" y="1011837"/>
            <a:ext cx="341005" cy="44187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2">
            <a:extLst>
              <a:ext uri="{FF2B5EF4-FFF2-40B4-BE49-F238E27FC236}">
                <a16:creationId xmlns:a16="http://schemas.microsoft.com/office/drawing/2014/main" id="{E41B6F15-0A3F-683D-BB85-BD5956CC6F5A}"/>
              </a:ext>
            </a:extLst>
          </p:cNvPr>
          <p:cNvSpPr txBox="1">
            <a:spLocks/>
          </p:cNvSpPr>
          <p:nvPr/>
        </p:nvSpPr>
        <p:spPr>
          <a:xfrm>
            <a:off x="1619673" y="1771394"/>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a:t>Pregunta </a:t>
            </a:r>
            <a:r>
              <a:rPr lang="en-US" altLang="ko-KR" sz="1200" dirty="0"/>
              <a:t>4</a:t>
            </a:r>
            <a:r>
              <a:rPr lang="en-US" altLang="ko-KR" sz="1200"/>
              <a:t>. ¿Qué herramientas necesitas para vender tus creaciones en Internet?</a:t>
            </a:r>
            <a:endParaRPr lang="en-US" altLang="ko-KR" sz="1200" dirty="0"/>
          </a:p>
          <a:p>
            <a:pPr algn="just"/>
            <a:r>
              <a:rPr lang="en-US" altLang="ko-KR" sz="1200"/>
              <a:t>Opción </a:t>
            </a:r>
            <a:r>
              <a:rPr lang="en-US" altLang="ko-KR" sz="1200" dirty="0"/>
              <a:t>a</a:t>
            </a:r>
            <a:r>
              <a:rPr lang="en-US" altLang="ko-KR" sz="1200"/>
              <a:t>: Un ordenador portátil</a:t>
            </a:r>
            <a:endParaRPr lang="en-US" altLang="ko-KR" sz="1200" dirty="0"/>
          </a:p>
          <a:p>
            <a:pPr algn="just"/>
            <a:r>
              <a:rPr lang="en-US" altLang="ko-KR" sz="1200"/>
              <a:t>Opción </a:t>
            </a:r>
            <a:r>
              <a:rPr lang="en-US" altLang="ko-KR" sz="1200" dirty="0"/>
              <a:t>b</a:t>
            </a:r>
            <a:r>
              <a:rPr lang="en-US" altLang="ko-KR" sz="1200"/>
              <a:t>: Un alojamiento del sitio web</a:t>
            </a:r>
            <a:endParaRPr lang="en-US" altLang="ko-KR" sz="1200" dirty="0"/>
          </a:p>
          <a:p>
            <a:pPr algn="just"/>
            <a:r>
              <a:rPr lang="en-US" altLang="ko-KR" sz="1200"/>
              <a:t>Opción </a:t>
            </a:r>
            <a:r>
              <a:rPr lang="en-US" altLang="ko-KR" sz="1200" dirty="0"/>
              <a:t>c</a:t>
            </a:r>
            <a:r>
              <a:rPr lang="en-US" altLang="ko-KR" sz="1200"/>
              <a:t>: Un nombre del dominio</a:t>
            </a:r>
            <a:endParaRPr lang="en-US" altLang="ko-KR" sz="1200" dirty="0"/>
          </a:p>
          <a:p>
            <a:pPr algn="just"/>
            <a:r>
              <a:rPr lang="en-US" altLang="ko-KR" sz="1200" b="1"/>
              <a:t>Opción </a:t>
            </a:r>
            <a:r>
              <a:rPr lang="en-US" altLang="ko-KR" sz="1200" b="1" dirty="0"/>
              <a:t>d</a:t>
            </a:r>
            <a:r>
              <a:rPr lang="en-US" altLang="ko-KR" sz="1200" b="1"/>
              <a:t>: Todas son correctas</a:t>
            </a:r>
            <a:endParaRPr lang="en-US" altLang="ko-KR" sz="1200" b="1" dirty="0"/>
          </a:p>
          <a:p>
            <a:pPr algn="just"/>
            <a:endParaRPr lang="en-US" altLang="ko-KR" sz="1200" dirty="0"/>
          </a:p>
        </p:txBody>
      </p:sp>
      <p:sp>
        <p:nvSpPr>
          <p:cNvPr id="11" name="Text Placeholder 2">
            <a:extLst>
              <a:ext uri="{FF2B5EF4-FFF2-40B4-BE49-F238E27FC236}">
                <a16:creationId xmlns:a16="http://schemas.microsoft.com/office/drawing/2014/main" id="{3F479657-6833-7136-9999-B8955B0376ED}"/>
              </a:ext>
            </a:extLst>
          </p:cNvPr>
          <p:cNvSpPr txBox="1">
            <a:spLocks/>
          </p:cNvSpPr>
          <p:nvPr/>
        </p:nvSpPr>
        <p:spPr>
          <a:xfrm>
            <a:off x="4716016" y="1766005"/>
            <a:ext cx="2808312" cy="2365658"/>
          </a:xfrm>
          <a:prstGeom prst="rect">
            <a:avLst/>
          </a:prstGeom>
          <a:solidFill>
            <a:schemeClr val="accent2">
              <a:lumMod val="20000"/>
              <a:lumOff val="80000"/>
            </a:schemeClr>
          </a:solidFill>
        </p:spPr>
        <p:txBody>
          <a:bodyPr anchor="t"/>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ko-KR" sz="1200"/>
              <a:t>Pregunta </a:t>
            </a:r>
            <a:r>
              <a:rPr lang="en-US" altLang="ko-KR" sz="1200" dirty="0"/>
              <a:t>5</a:t>
            </a:r>
            <a:r>
              <a:rPr lang="en-US" altLang="ko-KR" sz="1200"/>
              <a:t>. ¿Qué NO es posible convertir en un negocio rentable en Internet?</a:t>
            </a:r>
            <a:endParaRPr lang="en-US" altLang="ko-KR" sz="1200" dirty="0"/>
          </a:p>
          <a:p>
            <a:pPr algn="just"/>
            <a:r>
              <a:rPr lang="en-US" altLang="ko-KR" sz="1200" b="1"/>
              <a:t>Opción </a:t>
            </a:r>
            <a:r>
              <a:rPr lang="en-US" altLang="ko-KR" sz="1200" b="1" dirty="0"/>
              <a:t>a</a:t>
            </a:r>
            <a:r>
              <a:rPr lang="en-US" altLang="ko-KR" sz="1200" b="1"/>
              <a:t>: Entrenar mascotas</a:t>
            </a:r>
            <a:endParaRPr lang="en-US" altLang="ko-KR" sz="1200" b="1" dirty="0"/>
          </a:p>
          <a:p>
            <a:pPr algn="just"/>
            <a:r>
              <a:rPr lang="en-US" altLang="ko-KR" sz="1200"/>
              <a:t>Opción </a:t>
            </a:r>
            <a:r>
              <a:rPr lang="en-US" altLang="ko-KR" sz="1200" dirty="0"/>
              <a:t>b</a:t>
            </a:r>
            <a:r>
              <a:rPr lang="en-US" altLang="ko-KR" sz="1200"/>
              <a:t>: Marketing en Instagram</a:t>
            </a:r>
            <a:endParaRPr lang="en-US" altLang="ko-KR" sz="1200" dirty="0"/>
          </a:p>
          <a:p>
            <a:pPr algn="just"/>
            <a:r>
              <a:rPr lang="en-US" altLang="ko-KR" sz="1200"/>
              <a:t>Opción </a:t>
            </a:r>
            <a:r>
              <a:rPr lang="en-US" altLang="ko-KR" sz="1200" dirty="0"/>
              <a:t>c</a:t>
            </a:r>
            <a:r>
              <a:rPr lang="en-US" altLang="ko-KR" sz="1200"/>
              <a:t>: Redacción de CV</a:t>
            </a:r>
            <a:endParaRPr lang="en-US" altLang="ko-KR" sz="1200" dirty="0"/>
          </a:p>
          <a:p>
            <a:pPr algn="just"/>
            <a:r>
              <a:rPr lang="en-US" altLang="ko-KR" sz="1200"/>
              <a:t>Opción </a:t>
            </a:r>
            <a:r>
              <a:rPr lang="en-US" altLang="ko-KR" sz="1200" dirty="0"/>
              <a:t>d</a:t>
            </a:r>
            <a:r>
              <a:rPr lang="en-US" altLang="ko-KR" sz="1200"/>
              <a:t>: Diseño gráfico</a:t>
            </a:r>
            <a:endParaRPr lang="en-US" altLang="ko-KR" sz="1200" dirty="0"/>
          </a:p>
          <a:p>
            <a:pPr algn="just"/>
            <a:endParaRPr lang="en-US" altLang="ko-KR" sz="1200" dirty="0"/>
          </a:p>
        </p:txBody>
      </p:sp>
    </p:spTree>
    <p:extLst>
      <p:ext uri="{BB962C8B-B14F-4D97-AF65-F5344CB8AC3E}">
        <p14:creationId xmlns:p14="http://schemas.microsoft.com/office/powerpoint/2010/main" val="210046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46003"/>
            <a:ext cx="9144000" cy="576064"/>
          </a:xfrm>
        </p:spPr>
        <p:txBody>
          <a:bodyPr/>
          <a:lstStyle/>
          <a:p>
            <a:r>
              <a:rPr lang="en-US" altLang="ko-KR" sz="3200"/>
              <a:t>Resumen</a:t>
            </a:r>
            <a:endParaRPr lang="ko-KR" altLang="en-US" sz="3200" dirty="0"/>
          </a:p>
        </p:txBody>
      </p:sp>
      <p:grpSp>
        <p:nvGrpSpPr>
          <p:cNvPr id="7" name="Group 6"/>
          <p:cNvGrpSpPr/>
          <p:nvPr/>
        </p:nvGrpSpPr>
        <p:grpSpPr>
          <a:xfrm>
            <a:off x="3617738" y="1779662"/>
            <a:ext cx="900000" cy="900000"/>
            <a:chOff x="3563888" y="1923678"/>
            <a:chExt cx="900000" cy="900000"/>
          </a:xfrm>
        </p:grpSpPr>
        <p:sp>
          <p:nvSpPr>
            <p:cNvPr id="4" name="Rectangle 3"/>
            <p:cNvSpPr/>
            <p:nvPr/>
          </p:nvSpPr>
          <p:spPr>
            <a:xfrm>
              <a:off x="3563888" y="1923678"/>
              <a:ext cx="900000" cy="900000"/>
            </a:xfrm>
            <a:prstGeom prst="rect">
              <a:avLst/>
            </a:prstGeom>
            <a:solidFill>
              <a:srgbClr val="87B5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8" name="Group 7"/>
          <p:cNvGrpSpPr/>
          <p:nvPr/>
        </p:nvGrpSpPr>
        <p:grpSpPr>
          <a:xfrm rot="5400000">
            <a:off x="4628528" y="1527662"/>
            <a:ext cx="1152000" cy="1152000"/>
            <a:chOff x="3563888" y="1923678"/>
            <a:chExt cx="900000" cy="900000"/>
          </a:xfrm>
        </p:grpSpPr>
        <p:sp>
          <p:nvSpPr>
            <p:cNvPr id="9" name="Rectangle 8"/>
            <p:cNvSpPr/>
            <p:nvPr/>
          </p:nvSpPr>
          <p:spPr>
            <a:xfrm>
              <a:off x="3563888" y="1923678"/>
              <a:ext cx="900000" cy="900000"/>
            </a:xfrm>
            <a:prstGeom prst="rect">
              <a:avLst/>
            </a:prstGeom>
            <a:solidFill>
              <a:srgbClr val="86B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1" name="Group 10"/>
          <p:cNvGrpSpPr/>
          <p:nvPr/>
        </p:nvGrpSpPr>
        <p:grpSpPr>
          <a:xfrm rot="10800000">
            <a:off x="4628528" y="2791951"/>
            <a:ext cx="720000" cy="720000"/>
            <a:chOff x="3563888" y="1923678"/>
            <a:chExt cx="900000" cy="900000"/>
          </a:xfrm>
        </p:grpSpPr>
        <p:sp>
          <p:nvSpPr>
            <p:cNvPr id="12" name="Rectangle 11"/>
            <p:cNvSpPr/>
            <p:nvPr/>
          </p:nvSpPr>
          <p:spPr>
            <a:xfrm>
              <a:off x="3563888" y="1923678"/>
              <a:ext cx="900000" cy="900000"/>
            </a:xfrm>
            <a:prstGeom prst="rect">
              <a:avLst/>
            </a:prstGeom>
            <a:solidFill>
              <a:srgbClr val="F39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ight Triangle 12"/>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14" name="Group 13"/>
          <p:cNvGrpSpPr/>
          <p:nvPr/>
        </p:nvGrpSpPr>
        <p:grpSpPr>
          <a:xfrm rot="16200000">
            <a:off x="3523636" y="2807910"/>
            <a:ext cx="1008033" cy="1008033"/>
            <a:chOff x="3563888" y="1923678"/>
            <a:chExt cx="900000" cy="900000"/>
          </a:xfrm>
        </p:grpSpPr>
        <p:sp>
          <p:nvSpPr>
            <p:cNvPr id="15" name="Rectangle 14"/>
            <p:cNvSpPr/>
            <p:nvPr/>
          </p:nvSpPr>
          <p:spPr>
            <a:xfrm>
              <a:off x="3563888" y="1923678"/>
              <a:ext cx="900000" cy="90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ight Triangle 15"/>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sp>
        <p:nvSpPr>
          <p:cNvPr id="17" name="TextBox 16"/>
          <p:cNvSpPr txBox="1"/>
          <p:nvPr/>
        </p:nvSpPr>
        <p:spPr>
          <a:xfrm>
            <a:off x="4026941" y="2198177"/>
            <a:ext cx="402887" cy="400110"/>
          </a:xfrm>
          <a:prstGeom prst="rect">
            <a:avLst/>
          </a:prstGeom>
          <a:noFill/>
        </p:spPr>
        <p:txBody>
          <a:bodyPr wrap="square" rtlCol="0">
            <a:spAutoFit/>
          </a:bodyPr>
          <a:lstStyle/>
          <a:p>
            <a:pPr algn="ctr"/>
            <a:r>
              <a:rPr lang="en-US" altLang="ko-KR" sz="2000" b="1" dirty="0">
                <a:solidFill>
                  <a:srgbClr val="87B5BA"/>
                </a:solidFill>
                <a:cs typeface="Arial" pitchFamily="34" charset="0"/>
              </a:rPr>
              <a:t>A</a:t>
            </a:r>
            <a:endParaRPr lang="ko-KR" altLang="en-US" sz="2000" b="1" dirty="0">
              <a:solidFill>
                <a:srgbClr val="87B5BA"/>
              </a:solidFill>
              <a:cs typeface="Arial" pitchFamily="34" charset="0"/>
            </a:endParaRPr>
          </a:p>
        </p:txBody>
      </p:sp>
      <p:sp>
        <p:nvSpPr>
          <p:cNvPr id="18" name="TextBox 17"/>
          <p:cNvSpPr txBox="1"/>
          <p:nvPr/>
        </p:nvSpPr>
        <p:spPr>
          <a:xfrm>
            <a:off x="4735143" y="2158473"/>
            <a:ext cx="402887" cy="400110"/>
          </a:xfrm>
          <a:prstGeom prst="rect">
            <a:avLst/>
          </a:prstGeom>
          <a:noFill/>
        </p:spPr>
        <p:txBody>
          <a:bodyPr wrap="square" rtlCol="0">
            <a:spAutoFit/>
          </a:bodyPr>
          <a:lstStyle/>
          <a:p>
            <a:pPr algn="ctr"/>
            <a:r>
              <a:rPr lang="en-US" altLang="ko-KR" sz="2000" b="1" dirty="0">
                <a:solidFill>
                  <a:srgbClr val="86BD70"/>
                </a:solidFill>
                <a:cs typeface="Arial" pitchFamily="34" charset="0"/>
              </a:rPr>
              <a:t>B</a:t>
            </a:r>
            <a:endParaRPr lang="ko-KR" altLang="en-US" sz="2000" b="1" dirty="0">
              <a:solidFill>
                <a:srgbClr val="86BD70"/>
              </a:solidFill>
              <a:cs typeface="Arial" pitchFamily="34" charset="0"/>
            </a:endParaRPr>
          </a:p>
        </p:txBody>
      </p:sp>
      <p:sp>
        <p:nvSpPr>
          <p:cNvPr id="19" name="TextBox 18"/>
          <p:cNvSpPr txBox="1"/>
          <p:nvPr/>
        </p:nvSpPr>
        <p:spPr>
          <a:xfrm>
            <a:off x="4026941" y="2886182"/>
            <a:ext cx="402887" cy="400110"/>
          </a:xfrm>
          <a:prstGeom prst="rect">
            <a:avLst/>
          </a:prstGeom>
          <a:noFill/>
        </p:spPr>
        <p:txBody>
          <a:bodyPr wrap="square" rtlCol="0">
            <a:spAutoFit/>
          </a:bodyPr>
          <a:lstStyle/>
          <a:p>
            <a:pPr algn="ctr"/>
            <a:r>
              <a:rPr lang="en-US" altLang="ko-KR" sz="2000" b="1" dirty="0">
                <a:solidFill>
                  <a:srgbClr val="87B5BA"/>
                </a:solidFill>
                <a:cs typeface="Arial" pitchFamily="34" charset="0"/>
              </a:rPr>
              <a:t>C</a:t>
            </a:r>
            <a:endParaRPr lang="ko-KR" altLang="en-US" sz="2000" b="1" dirty="0">
              <a:solidFill>
                <a:srgbClr val="87B5BA"/>
              </a:solidFill>
              <a:cs typeface="Arial" pitchFamily="34" charset="0"/>
            </a:endParaRPr>
          </a:p>
        </p:txBody>
      </p:sp>
      <p:sp>
        <p:nvSpPr>
          <p:cNvPr id="20" name="TextBox 19"/>
          <p:cNvSpPr txBox="1"/>
          <p:nvPr/>
        </p:nvSpPr>
        <p:spPr>
          <a:xfrm>
            <a:off x="4640176" y="2807910"/>
            <a:ext cx="402887" cy="400110"/>
          </a:xfrm>
          <a:prstGeom prst="rect">
            <a:avLst/>
          </a:prstGeom>
          <a:noFill/>
        </p:spPr>
        <p:txBody>
          <a:bodyPr wrap="square" rtlCol="0">
            <a:spAutoFit/>
          </a:bodyPr>
          <a:lstStyle/>
          <a:p>
            <a:pPr algn="ctr"/>
            <a:r>
              <a:rPr lang="en-US" altLang="ko-KR" sz="2000" b="1" dirty="0">
                <a:solidFill>
                  <a:srgbClr val="F39E5A"/>
                </a:solidFill>
                <a:cs typeface="Arial" pitchFamily="34" charset="0"/>
              </a:rPr>
              <a:t>D</a:t>
            </a:r>
            <a:endParaRPr lang="ko-KR" altLang="en-US" sz="2000" b="1" dirty="0">
              <a:solidFill>
                <a:srgbClr val="F39E5A"/>
              </a:solidFill>
              <a:cs typeface="Arial" pitchFamily="34" charset="0"/>
            </a:endParaRPr>
          </a:p>
        </p:txBody>
      </p:sp>
      <p:sp>
        <p:nvSpPr>
          <p:cNvPr id="21" name="Rectangle 9"/>
          <p:cNvSpPr/>
          <p:nvPr/>
        </p:nvSpPr>
        <p:spPr>
          <a:xfrm>
            <a:off x="3732560" y="1890409"/>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16"/>
          <p:cNvSpPr/>
          <p:nvPr/>
        </p:nvSpPr>
        <p:spPr>
          <a:xfrm rot="2700000">
            <a:off x="3708649" y="3271318"/>
            <a:ext cx="244448" cy="43824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1"/>
          <p:cNvSpPr>
            <a:spLocks noChangeAspect="1"/>
          </p:cNvSpPr>
          <p:nvPr/>
        </p:nvSpPr>
        <p:spPr>
          <a:xfrm>
            <a:off x="5235335" y="1708927"/>
            <a:ext cx="391466" cy="3947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27"/>
          <p:cNvSpPr/>
          <p:nvPr/>
        </p:nvSpPr>
        <p:spPr>
          <a:xfrm>
            <a:off x="4948756" y="3182599"/>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5" name="Group 24"/>
          <p:cNvGrpSpPr/>
          <p:nvPr/>
        </p:nvGrpSpPr>
        <p:grpSpPr>
          <a:xfrm>
            <a:off x="503570" y="1298521"/>
            <a:ext cx="2811542" cy="1274419"/>
            <a:chOff x="803639" y="3321106"/>
            <a:chExt cx="2288584" cy="1274419"/>
          </a:xfrm>
        </p:grpSpPr>
        <p:sp>
          <p:nvSpPr>
            <p:cNvPr id="26" name="TextBox 25"/>
            <p:cNvSpPr txBox="1"/>
            <p:nvPr/>
          </p:nvSpPr>
          <p:spPr>
            <a:xfrm>
              <a:off x="803639" y="3579862"/>
              <a:ext cx="2288584" cy="1015663"/>
            </a:xfrm>
            <a:prstGeom prst="rect">
              <a:avLst/>
            </a:prstGeom>
            <a:noFill/>
          </p:spPr>
          <p:txBody>
            <a:bodyPr wrap="square" rtlCol="0">
              <a:spAutoFit/>
            </a:bodyPr>
            <a:lstStyle/>
            <a:p>
              <a:pPr algn="just" latinLnBrk="0"/>
              <a:r>
                <a:rPr lang="es-ES" sz="1200" kern="100">
                  <a:effectLst/>
                  <a:ea typeface="Calibri" panose="020F0502020204030204" pitchFamily="34" charset="0"/>
                  <a:cs typeface="Times New Roman" panose="02020603050405020304" pitchFamily="18" charset="0"/>
                </a:rPr>
                <a:t>La gestión de negocios es un campo bastante amplio que tiene en cuenta la </a:t>
              </a:r>
            </a:p>
            <a:p>
              <a:pPr algn="just" latinLnBrk="0"/>
              <a:r>
                <a:rPr lang="es-ES" sz="1200" kern="100">
                  <a:effectLst/>
                  <a:ea typeface="Calibri" panose="020F0502020204030204" pitchFamily="34" charset="0"/>
                  <a:cs typeface="Times New Roman" panose="02020603050405020304" pitchFamily="18" charset="0"/>
                </a:rPr>
                <a:t>Gestión y coordinación de las actividades actividades empresariales que desarrolla</a:t>
              </a:r>
              <a:r>
                <a:rPr lang="en-US" altLang="ko-KR" sz="120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7" name="TextBox 26"/>
            <p:cNvSpPr txBox="1"/>
            <p:nvPr/>
          </p:nvSpPr>
          <p:spPr>
            <a:xfrm>
              <a:off x="1026761" y="3321106"/>
              <a:ext cx="2059657" cy="276999"/>
            </a:xfrm>
            <a:prstGeom prst="rect">
              <a:avLst/>
            </a:prstGeom>
            <a:noFill/>
          </p:spPr>
          <p:txBody>
            <a:bodyPr wrap="square" rtlCol="0">
              <a:spAutoFit/>
            </a:bodyPr>
            <a:lstStyle/>
            <a:p>
              <a:pPr algn="r"/>
              <a:r>
                <a:rPr lang="es-ES" altLang="ko-KR" sz="1200" b="1">
                  <a:solidFill>
                    <a:schemeClr val="tx1">
                      <a:lumMod val="75000"/>
                      <a:lumOff val="25000"/>
                    </a:schemeClr>
                  </a:solidFill>
                  <a:latin typeface="Arial" panose="020B0604020202020204" pitchFamily="34" charset="0"/>
                  <a:cs typeface="Arial" pitchFamily="34" charset="0"/>
                </a:rPr>
                <a:t>G</a:t>
              </a:r>
              <a:r>
                <a:rPr lang="en-GB" altLang="ko-KR" sz="1200" b="1">
                  <a:solidFill>
                    <a:schemeClr val="tx1">
                      <a:lumMod val="75000"/>
                      <a:lumOff val="25000"/>
                    </a:schemeClr>
                  </a:solidFill>
                  <a:latin typeface="Arial" panose="020B0604020202020204" pitchFamily="34" charset="0"/>
                  <a:cs typeface="Arial" pitchFamily="34" charset="0"/>
                </a:rPr>
                <a:t>estión de negocios</a:t>
              </a:r>
              <a:endParaRPr lang="ko-KR" altLang="en-US" sz="1200" b="1" dirty="0">
                <a:solidFill>
                  <a:schemeClr val="tx1">
                    <a:lumMod val="75000"/>
                    <a:lumOff val="25000"/>
                  </a:schemeClr>
                </a:solidFill>
                <a:cs typeface="Arial" pitchFamily="34" charset="0"/>
              </a:endParaRPr>
            </a:p>
          </p:txBody>
        </p:sp>
      </p:grpSp>
      <p:grpSp>
        <p:nvGrpSpPr>
          <p:cNvPr id="28" name="Group 27"/>
          <p:cNvGrpSpPr/>
          <p:nvPr/>
        </p:nvGrpSpPr>
        <p:grpSpPr>
          <a:xfrm>
            <a:off x="493371" y="2932399"/>
            <a:ext cx="2539483" cy="1633879"/>
            <a:chOff x="803640" y="3362835"/>
            <a:chExt cx="2059657" cy="1424745"/>
          </a:xfrm>
        </p:grpSpPr>
        <p:sp>
          <p:nvSpPr>
            <p:cNvPr id="29" name="TextBox 28"/>
            <p:cNvSpPr txBox="1"/>
            <p:nvPr/>
          </p:nvSpPr>
          <p:spPr>
            <a:xfrm>
              <a:off x="803640" y="3579862"/>
              <a:ext cx="2059657" cy="1207718"/>
            </a:xfrm>
            <a:prstGeom prst="rect">
              <a:avLst/>
            </a:prstGeom>
            <a:noFill/>
          </p:spPr>
          <p:txBody>
            <a:bodyPr wrap="square" rtlCol="0">
              <a:spAutoFit/>
            </a:bodyPr>
            <a:lstStyle/>
            <a:p>
              <a:pPr algn="just"/>
              <a:r>
                <a:rPr lang="es-ES" altLang="ko-KR" sz="1200">
                  <a:solidFill>
                    <a:schemeClr val="tx1">
                      <a:lumMod val="75000"/>
                      <a:lumOff val="25000"/>
                    </a:schemeClr>
                  </a:solidFill>
                  <a:cs typeface="Arial" pitchFamily="34" charset="0"/>
                </a:rPr>
                <a:t>Formar parte de cualquier equipo unido significa disfrutar del progreso de la empresa, siendo la competencia de trabajo en equipo una de las más valoradas por los reclutadores en el proceso de selección de empleados. </a:t>
              </a:r>
              <a:endParaRPr lang="ko-KR" altLang="en-US" sz="1200" dirty="0">
                <a:solidFill>
                  <a:schemeClr val="tx1">
                    <a:lumMod val="75000"/>
                    <a:lumOff val="25000"/>
                  </a:schemeClr>
                </a:solidFill>
                <a:cs typeface="Arial" pitchFamily="34" charset="0"/>
              </a:endParaRPr>
            </a:p>
          </p:txBody>
        </p:sp>
        <p:sp>
          <p:nvSpPr>
            <p:cNvPr id="30" name="TextBox 29"/>
            <p:cNvSpPr txBox="1"/>
            <p:nvPr/>
          </p:nvSpPr>
          <p:spPr>
            <a:xfrm>
              <a:off x="803640" y="3362835"/>
              <a:ext cx="2059657" cy="241544"/>
            </a:xfrm>
            <a:prstGeom prst="rect">
              <a:avLst/>
            </a:prstGeom>
            <a:noFill/>
          </p:spPr>
          <p:txBody>
            <a:bodyPr wrap="square" rtlCol="0">
              <a:spAutoFit/>
            </a:bodyPr>
            <a:lstStyle/>
            <a:p>
              <a:pPr algn="r"/>
              <a:r>
                <a:rPr lang="en-US" altLang="ko-KR" sz="1200" b="1">
                  <a:solidFill>
                    <a:schemeClr val="tx1">
                      <a:lumMod val="75000"/>
                      <a:lumOff val="25000"/>
                    </a:schemeClr>
                  </a:solidFill>
                  <a:cs typeface="Arial" pitchFamily="34" charset="0"/>
                </a:rPr>
                <a:t>Beneficios del trabajo en equipo</a:t>
              </a:r>
              <a:endParaRPr lang="ko-KR" altLang="en-US" sz="1200" b="1" dirty="0">
                <a:solidFill>
                  <a:schemeClr val="tx1">
                    <a:lumMod val="75000"/>
                    <a:lumOff val="25000"/>
                  </a:schemeClr>
                </a:solidFill>
                <a:cs typeface="Arial" pitchFamily="34" charset="0"/>
              </a:endParaRPr>
            </a:p>
          </p:txBody>
        </p:sp>
      </p:grpSp>
      <p:grpSp>
        <p:nvGrpSpPr>
          <p:cNvPr id="31" name="Group 30"/>
          <p:cNvGrpSpPr/>
          <p:nvPr/>
        </p:nvGrpSpPr>
        <p:grpSpPr>
          <a:xfrm>
            <a:off x="6012160" y="1347614"/>
            <a:ext cx="2594711" cy="1225326"/>
            <a:chOff x="758847" y="3370199"/>
            <a:chExt cx="2104450" cy="1225326"/>
          </a:xfrm>
        </p:grpSpPr>
        <p:sp>
          <p:nvSpPr>
            <p:cNvPr id="32" name="TextBox 31"/>
            <p:cNvSpPr txBox="1"/>
            <p:nvPr/>
          </p:nvSpPr>
          <p:spPr>
            <a:xfrm>
              <a:off x="803640" y="3579862"/>
              <a:ext cx="2059657" cy="1015663"/>
            </a:xfrm>
            <a:prstGeom prst="rect">
              <a:avLst/>
            </a:prstGeom>
            <a:noFill/>
          </p:spPr>
          <p:txBody>
            <a:bodyPr wrap="square" rtlCol="0">
              <a:spAutoFit/>
            </a:bodyPr>
            <a:lstStyle/>
            <a:p>
              <a:pPr algn="just"/>
              <a:r>
                <a:rPr lang="es-ES" altLang="ko-KR" sz="1200">
                  <a:solidFill>
                    <a:schemeClr val="tx1">
                      <a:lumMod val="75000"/>
                      <a:lumOff val="25000"/>
                    </a:schemeClr>
                  </a:solidFill>
                  <a:cs typeface="Arial" pitchFamily="34" charset="0"/>
                </a:rPr>
                <a:t>Desarrollar habilidades de inteligencia cultural es la mejor estrategia para integrarse con éxito en una empresa/equipo multicultural. </a:t>
              </a:r>
              <a:endParaRPr lang="ko-KR" altLang="en-US" sz="1200" dirty="0">
                <a:solidFill>
                  <a:schemeClr val="tx1">
                    <a:lumMod val="75000"/>
                    <a:lumOff val="25000"/>
                  </a:schemeClr>
                </a:solidFill>
                <a:cs typeface="Arial" pitchFamily="34" charset="0"/>
              </a:endParaRPr>
            </a:p>
          </p:txBody>
        </p:sp>
        <p:sp>
          <p:nvSpPr>
            <p:cNvPr id="33" name="TextBox 32"/>
            <p:cNvSpPr txBox="1"/>
            <p:nvPr/>
          </p:nvSpPr>
          <p:spPr>
            <a:xfrm>
              <a:off x="758847" y="3370199"/>
              <a:ext cx="2059657" cy="276999"/>
            </a:xfrm>
            <a:prstGeom prst="rect">
              <a:avLst/>
            </a:prstGeom>
            <a:noFill/>
          </p:spPr>
          <p:txBody>
            <a:bodyPr wrap="square" rtlCol="0">
              <a:spAutoFit/>
            </a:bodyPr>
            <a:lstStyle/>
            <a:p>
              <a:r>
                <a:rPr lang="en-GB" sz="1200" b="1">
                  <a:latin typeface="Arial" panose="020B0604020202020204" pitchFamily="34" charset="0"/>
                </a:rPr>
                <a:t>Gestión intercultural</a:t>
              </a:r>
              <a:endParaRPr lang="ko-KR" altLang="en-US" sz="1200" b="1" dirty="0">
                <a:solidFill>
                  <a:schemeClr val="tx1">
                    <a:lumMod val="75000"/>
                    <a:lumOff val="25000"/>
                  </a:schemeClr>
                </a:solidFill>
                <a:cs typeface="Arial" pitchFamily="34" charset="0"/>
              </a:endParaRPr>
            </a:p>
          </p:txBody>
        </p:sp>
      </p:grpSp>
      <p:grpSp>
        <p:nvGrpSpPr>
          <p:cNvPr id="34" name="Group 33"/>
          <p:cNvGrpSpPr/>
          <p:nvPr/>
        </p:nvGrpSpPr>
        <p:grpSpPr>
          <a:xfrm>
            <a:off x="6067388" y="2836348"/>
            <a:ext cx="2539483" cy="1453462"/>
            <a:chOff x="803640" y="3362835"/>
            <a:chExt cx="2059657" cy="1246146"/>
          </a:xfrm>
        </p:grpSpPr>
        <p:sp>
          <p:nvSpPr>
            <p:cNvPr id="35" name="TextBox 34"/>
            <p:cNvSpPr txBox="1"/>
            <p:nvPr/>
          </p:nvSpPr>
          <p:spPr>
            <a:xfrm>
              <a:off x="803640" y="3579862"/>
              <a:ext cx="2059657" cy="1029119"/>
            </a:xfrm>
            <a:prstGeom prst="rect">
              <a:avLst/>
            </a:prstGeom>
            <a:noFill/>
          </p:spPr>
          <p:txBody>
            <a:bodyPr wrap="square" rtlCol="0">
              <a:spAutoFit/>
            </a:bodyPr>
            <a:lstStyle/>
            <a:p>
              <a:pPr algn="just"/>
              <a:r>
                <a:rPr lang="es-ES" altLang="ko-KR" sz="1200">
                  <a:solidFill>
                    <a:schemeClr val="tx1">
                      <a:lumMod val="75000"/>
                      <a:lumOff val="25000"/>
                    </a:schemeClr>
                  </a:solidFill>
                  <a:cs typeface="Arial" pitchFamily="34" charset="0"/>
                </a:rPr>
                <a:t>Emprender un negocio online puede ser no sólo una necesidad del momento, sino también una actividad rentable, teniendo en cuenta la experiencia que todos tuvimos durante la pandemia. </a:t>
              </a:r>
              <a:endParaRPr lang="ko-KR" altLang="en-US" sz="1200" dirty="0">
                <a:solidFill>
                  <a:schemeClr val="tx1">
                    <a:lumMod val="75000"/>
                    <a:lumOff val="25000"/>
                  </a:schemeClr>
                </a:solidFill>
                <a:cs typeface="Arial" pitchFamily="34" charset="0"/>
              </a:endParaRPr>
            </a:p>
          </p:txBody>
        </p:sp>
        <p:sp>
          <p:nvSpPr>
            <p:cNvPr id="36" name="TextBox 35"/>
            <p:cNvSpPr txBox="1"/>
            <p:nvPr/>
          </p:nvSpPr>
          <p:spPr>
            <a:xfrm>
              <a:off x="803640" y="3362835"/>
              <a:ext cx="2059657" cy="237489"/>
            </a:xfrm>
            <a:prstGeom prst="rect">
              <a:avLst/>
            </a:prstGeom>
            <a:noFill/>
          </p:spPr>
          <p:txBody>
            <a:bodyPr wrap="square" rtlCol="0">
              <a:spAutoFit/>
            </a:bodyPr>
            <a:lstStyle/>
            <a:p>
              <a:r>
                <a:rPr lang="en-US" altLang="ko-KR" sz="1200" b="1">
                  <a:solidFill>
                    <a:schemeClr val="tx1">
                      <a:lumMod val="75000"/>
                      <a:lumOff val="25000"/>
                    </a:schemeClr>
                  </a:solidFill>
                  <a:cs typeface="Arial" pitchFamily="34" charset="0"/>
                </a:rPr>
                <a:t>Negocio digital</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37894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8" y="3003798"/>
            <a:ext cx="9144000" cy="576063"/>
          </a:xfrm>
        </p:spPr>
        <p:txBody>
          <a:bodyPr/>
          <a:lstStyle/>
          <a:p>
            <a:r>
              <a:rPr lang="en-US" altLang="ko-KR" sz="3600"/>
              <a:t>¡Gracias!</a:t>
            </a:r>
            <a:endParaRPr lang="ko-KR" altLang="en-US" sz="3600" dirty="0"/>
          </a:p>
        </p:txBody>
      </p:sp>
      <p:sp>
        <p:nvSpPr>
          <p:cNvPr id="3" name="Text Placeholder 2"/>
          <p:cNvSpPr>
            <a:spLocks noGrp="1"/>
          </p:cNvSpPr>
          <p:nvPr>
            <p:ph type="body" sz="quarter" idx="11"/>
          </p:nvPr>
        </p:nvSpPr>
        <p:spPr>
          <a:xfrm>
            <a:off x="-148" y="3867894"/>
            <a:ext cx="9144000" cy="288032"/>
          </a:xfrm>
        </p:spPr>
        <p:txBody>
          <a:bodyPr/>
          <a:lstStyle/>
          <a:p>
            <a:pPr lvl="0"/>
            <a:r>
              <a:rPr lang="en-US" altLang="ko-KR" sz="1800"/>
              <a:t>Continúa tu formación en </a:t>
            </a:r>
            <a:r>
              <a:rPr lang="en-US" altLang="ko-KR" sz="1800">
                <a:hlinkClick r:id="rId2"/>
              </a:rPr>
              <a:t>www.projectspecial.eu</a:t>
            </a:r>
            <a:r>
              <a:rPr lang="en-US" altLang="ko-KR" sz="1800"/>
              <a:t>! </a:t>
            </a:r>
            <a:endParaRPr lang="en-US" altLang="ko-KR" sz="1800" dirty="0"/>
          </a:p>
        </p:txBody>
      </p:sp>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301765" y="339502"/>
            <a:ext cx="8540470" cy="405047"/>
          </a:xfrm>
          <a:prstGeom prst="rect">
            <a:avLst/>
          </a:prstGeom>
          <a:noFill/>
        </p:spPr>
        <p:txBody>
          <a:bodyPr wrap="square">
            <a:spAutoFit/>
          </a:bodyPr>
          <a:lstStyle/>
          <a:p>
            <a:pPr algn="ctr">
              <a:lnSpc>
                <a:spcPct val="107000"/>
              </a:lnSpc>
              <a:spcAft>
                <a:spcPts val="800"/>
              </a:spcAft>
            </a:pPr>
            <a:r>
              <a:rPr lang="en-GB" sz="2000" b="1">
                <a:effectLst/>
                <a:latin typeface="Arial" panose="020B0604020202020204" pitchFamily="34" charset="0"/>
                <a:ea typeface="Arial" panose="020B0604020202020204" pitchFamily="34" charset="0"/>
              </a:rPr>
              <a:t>1. Gestión de negocios en términos de trabajo en equipo efectivo</a:t>
            </a:r>
            <a:endParaRPr lang="ro-RO" sz="2000" dirty="0">
              <a:effectLst/>
              <a:latin typeface="Calibri" panose="020F0502020204030204" pitchFamily="34" charset="0"/>
              <a:ea typeface="Calibri" panose="020F0502020204030204" pitchFamily="34" charset="0"/>
            </a:endParaRPr>
          </a:p>
        </p:txBody>
      </p:sp>
      <p:sp>
        <p:nvSpPr>
          <p:cNvPr id="4" name="CasetăText 3">
            <a:extLst>
              <a:ext uri="{FF2B5EF4-FFF2-40B4-BE49-F238E27FC236}">
                <a16:creationId xmlns:a16="http://schemas.microsoft.com/office/drawing/2014/main" id="{A803250F-AD67-3BC9-BC9F-3A09A23CBA57}"/>
              </a:ext>
            </a:extLst>
          </p:cNvPr>
          <p:cNvSpPr txBox="1"/>
          <p:nvPr/>
        </p:nvSpPr>
        <p:spPr>
          <a:xfrm>
            <a:off x="683568" y="915566"/>
            <a:ext cx="7848872" cy="2658100"/>
          </a:xfrm>
          <a:prstGeom prst="rect">
            <a:avLst/>
          </a:prstGeom>
          <a:noFill/>
        </p:spPr>
        <p:txBody>
          <a:bodyPr wrap="square">
            <a:spAutoFit/>
          </a:bodyPr>
          <a:lstStyle/>
          <a:p>
            <a:pPr algn="just" latinLnBrk="0">
              <a:lnSpc>
                <a:spcPct val="150000"/>
              </a:lnSpc>
              <a:spcAft>
                <a:spcPts val="800"/>
              </a:spcAft>
            </a:pPr>
            <a:r>
              <a:rPr lang="es-ES" sz="1200" b="1">
                <a:solidFill>
                  <a:srgbClr val="000000"/>
                </a:solidFill>
                <a:effectLst/>
                <a:latin typeface="Arial" panose="020B0604020202020204" pitchFamily="34" charset="0"/>
                <a:ea typeface="Arial" panose="020B0604020202020204" pitchFamily="34" charset="0"/>
              </a:rPr>
              <a:t>2.</a:t>
            </a:r>
            <a:r>
              <a:rPr lang="es-ES" sz="1200">
                <a:solidFill>
                  <a:srgbClr val="000000"/>
                </a:solidFill>
                <a:effectLst/>
                <a:latin typeface="Arial" panose="020B0604020202020204" pitchFamily="34" charset="0"/>
                <a:ea typeface="Arial" panose="020B0604020202020204" pitchFamily="34" charset="0"/>
              </a:rPr>
              <a:t> </a:t>
            </a:r>
            <a:r>
              <a:rPr lang="es-ES" sz="1200" b="1">
                <a:solidFill>
                  <a:srgbClr val="000000"/>
                </a:solidFill>
                <a:effectLst/>
                <a:latin typeface="Arial" panose="020B0604020202020204" pitchFamily="34" charset="0"/>
                <a:ea typeface="Arial" panose="020B0604020202020204" pitchFamily="34" charset="0"/>
              </a:rPr>
              <a:t>Combina puntos fuertes complementarios</a:t>
            </a:r>
            <a:r>
              <a:rPr lang="es-ES" sz="1200">
                <a:solidFill>
                  <a:srgbClr val="000000"/>
                </a:solidFill>
                <a:effectLst/>
                <a:latin typeface="Arial" panose="020B0604020202020204" pitchFamily="34" charset="0"/>
                <a:ea typeface="Arial" panose="020B0604020202020204" pitchFamily="34" charset="0"/>
              </a:rPr>
              <a:t>. El trabajo en equipo permite que los talentos de cada persona del equipo se complementen para crear un producto final que no se podría haber conseguido individualmente. Igual que en un grupo musical, donde una persona puede destacar por tener buena voz, otra por tocar muy bien la guitarra y otra por ser muy buena con la batería. En un equipo de trabajo, uno puede destacar porque es un buen programador, otro porque es un buen diseñador gráfico y otro porque sabe mucho del negocio textil. La unión de los tres puede aportar nuevas oportunidades de negocio que no serían posibles si quisieran ir por libre.</a:t>
            </a:r>
            <a:endParaRPr lang="en-GB" sz="1200">
              <a:effectLst/>
              <a:latin typeface="Calibri" panose="020F0502020204030204" pitchFamily="34" charset="0"/>
              <a:ea typeface="Calibri" panose="020F0502020204030204" pitchFamily="34" charset="0"/>
            </a:endParaRPr>
          </a:p>
          <a:p>
            <a:pPr algn="just" latinLnBrk="0">
              <a:lnSpc>
                <a:spcPct val="150000"/>
              </a:lnSpc>
              <a:spcAft>
                <a:spcPts val="800"/>
              </a:spcAft>
            </a:pPr>
            <a:r>
              <a:rPr lang="es-ES" sz="1200" b="1">
                <a:solidFill>
                  <a:srgbClr val="000000"/>
                </a:solidFill>
                <a:effectLst/>
                <a:latin typeface="Arial" panose="020B0604020202020204" pitchFamily="34" charset="0"/>
                <a:ea typeface="Arial" panose="020B0604020202020204" pitchFamily="34" charset="0"/>
              </a:rPr>
              <a:t>3.</a:t>
            </a:r>
            <a:r>
              <a:rPr lang="es-ES" sz="1200">
                <a:solidFill>
                  <a:srgbClr val="000000"/>
                </a:solidFill>
                <a:effectLst/>
                <a:latin typeface="Arial" panose="020B0604020202020204" pitchFamily="34" charset="0"/>
                <a:ea typeface="Arial" panose="020B0604020202020204" pitchFamily="34" charset="0"/>
              </a:rPr>
              <a:t> </a:t>
            </a:r>
            <a:r>
              <a:rPr lang="es-ES" sz="1200" b="1">
                <a:solidFill>
                  <a:srgbClr val="000000"/>
                </a:solidFill>
                <a:effectLst/>
                <a:latin typeface="Arial" panose="020B0604020202020204" pitchFamily="34" charset="0"/>
                <a:ea typeface="Arial" panose="020B0604020202020204" pitchFamily="34" charset="0"/>
              </a:rPr>
              <a:t>Reduce el estrés</a:t>
            </a:r>
            <a:r>
              <a:rPr lang="es-ES" sz="1200">
                <a:solidFill>
                  <a:srgbClr val="000000"/>
                </a:solidFill>
                <a:effectLst/>
                <a:latin typeface="Arial" panose="020B0604020202020204" pitchFamily="34" charset="0"/>
                <a:ea typeface="Arial" panose="020B0604020202020204" pitchFamily="34" charset="0"/>
              </a:rPr>
              <a:t>. El trabajo individual aumenta la carga de trabajo y las responsabilidades, lo que puede provocar un aumento del estrés. Como el trabajo en equipo permite compartir tanto las tareas como las responsabilidades, se reduce el estrés.</a:t>
            </a:r>
            <a:endParaRPr lang="en-GB" sz="1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1231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359532" y="353351"/>
            <a:ext cx="8424936" cy="405047"/>
          </a:xfrm>
          <a:prstGeom prst="rect">
            <a:avLst/>
          </a:prstGeom>
          <a:noFill/>
        </p:spPr>
        <p:txBody>
          <a:bodyPr wrap="square">
            <a:spAutoFit/>
          </a:bodyPr>
          <a:lstStyle/>
          <a:p>
            <a:pPr algn="ctr">
              <a:lnSpc>
                <a:spcPct val="107000"/>
              </a:lnSpc>
              <a:spcAft>
                <a:spcPts val="800"/>
              </a:spcAft>
            </a:pPr>
            <a:r>
              <a:rPr lang="en-GB" sz="2000" b="1">
                <a:effectLst/>
                <a:latin typeface="Arial" panose="020B0604020202020204" pitchFamily="34" charset="0"/>
                <a:ea typeface="Arial" panose="020B0604020202020204" pitchFamily="34" charset="0"/>
              </a:rPr>
              <a:t>1. Gestión de negocios en términos de trabajo en equipo efectivo</a:t>
            </a:r>
            <a:endParaRPr lang="ro-RO" sz="2000"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076CA225-E578-2247-265B-456C287B02B6}"/>
              </a:ext>
            </a:extLst>
          </p:cNvPr>
          <p:cNvSpPr txBox="1"/>
          <p:nvPr/>
        </p:nvSpPr>
        <p:spPr>
          <a:xfrm>
            <a:off x="827584" y="843558"/>
            <a:ext cx="7416824" cy="2104102"/>
          </a:xfrm>
          <a:prstGeom prst="rect">
            <a:avLst/>
          </a:prstGeom>
          <a:noFill/>
        </p:spPr>
        <p:txBody>
          <a:bodyPr wrap="square">
            <a:spAutoFit/>
          </a:bodyPr>
          <a:lstStyle/>
          <a:p>
            <a:pPr algn="just" latinLnBrk="0">
              <a:lnSpc>
                <a:spcPct val="150000"/>
              </a:lnSpc>
              <a:spcAft>
                <a:spcPts val="800"/>
              </a:spcAft>
            </a:pPr>
            <a:r>
              <a:rPr lang="es-ES" sz="1200" b="1">
                <a:solidFill>
                  <a:srgbClr val="000000"/>
                </a:solidFill>
                <a:effectLst/>
                <a:latin typeface="Arial" panose="020B0604020202020204" pitchFamily="34" charset="0"/>
                <a:ea typeface="Arial" panose="020B0604020202020204" pitchFamily="34" charset="0"/>
              </a:rPr>
              <a:t>4.</a:t>
            </a:r>
            <a:r>
              <a:rPr lang="es-ES" sz="1200">
                <a:solidFill>
                  <a:srgbClr val="000000"/>
                </a:solidFill>
                <a:effectLst/>
                <a:latin typeface="Arial" panose="020B0604020202020204" pitchFamily="34" charset="0"/>
                <a:ea typeface="Arial" panose="020B0604020202020204" pitchFamily="34" charset="0"/>
              </a:rPr>
              <a:t> </a:t>
            </a:r>
            <a:r>
              <a:rPr lang="es-ES" sz="1200" b="1">
                <a:solidFill>
                  <a:srgbClr val="000000"/>
                </a:solidFill>
                <a:effectLst/>
                <a:latin typeface="Arial" panose="020B0604020202020204" pitchFamily="34" charset="0"/>
                <a:ea typeface="Arial" panose="020B0604020202020204" pitchFamily="34" charset="0"/>
              </a:rPr>
              <a:t>Mejora el rendimiento</a:t>
            </a:r>
            <a:r>
              <a:rPr lang="es-ES" sz="1200">
                <a:solidFill>
                  <a:srgbClr val="000000"/>
                </a:solidFill>
                <a:effectLst/>
                <a:latin typeface="Arial" panose="020B0604020202020204" pitchFamily="34" charset="0"/>
                <a:ea typeface="Arial" panose="020B0604020202020204" pitchFamily="34" charset="0"/>
              </a:rPr>
              <a:t>. Como el trabajo en equipo permite a los individuos centrarse en lo que mejor saben hacer, no tienen que preocuparse por trabajos o tareas que no dominan. Esto ayuda a producir un trabajo de mejor calidad, ya que aumenta la productividad.</a:t>
            </a:r>
            <a:endParaRPr lang="en-GB" sz="1200">
              <a:effectLst/>
              <a:latin typeface="Calibri" panose="020F0502020204030204" pitchFamily="34" charset="0"/>
              <a:ea typeface="Calibri" panose="020F0502020204030204" pitchFamily="34" charset="0"/>
            </a:endParaRPr>
          </a:p>
          <a:p>
            <a:pPr algn="just" latinLnBrk="0">
              <a:lnSpc>
                <a:spcPct val="150000"/>
              </a:lnSpc>
              <a:spcAft>
                <a:spcPts val="800"/>
              </a:spcAft>
            </a:pPr>
            <a:r>
              <a:rPr lang="es-ES" sz="1200" b="1">
                <a:solidFill>
                  <a:srgbClr val="000000"/>
                </a:solidFill>
                <a:effectLst/>
                <a:latin typeface="Arial" panose="020B0604020202020204" pitchFamily="34" charset="0"/>
                <a:ea typeface="Arial" panose="020B0604020202020204" pitchFamily="34" charset="0"/>
              </a:rPr>
              <a:t>5.</a:t>
            </a:r>
            <a:r>
              <a:rPr lang="es-ES" sz="1200">
                <a:solidFill>
                  <a:srgbClr val="000000"/>
                </a:solidFill>
                <a:effectLst/>
                <a:latin typeface="Arial" panose="020B0604020202020204" pitchFamily="34" charset="0"/>
                <a:ea typeface="Arial" panose="020B0604020202020204" pitchFamily="34" charset="0"/>
              </a:rPr>
              <a:t> </a:t>
            </a:r>
            <a:r>
              <a:rPr lang="es-ES" sz="1200" b="1">
                <a:solidFill>
                  <a:srgbClr val="000000"/>
                </a:solidFill>
                <a:effectLst/>
                <a:latin typeface="Arial" panose="020B0604020202020204" pitchFamily="34" charset="0"/>
                <a:ea typeface="Arial" panose="020B0604020202020204" pitchFamily="34" charset="0"/>
              </a:rPr>
              <a:t>Incrementa la eficiencia y la productividad.</a:t>
            </a:r>
            <a:r>
              <a:rPr lang="es-ES" sz="1200">
                <a:solidFill>
                  <a:srgbClr val="000000"/>
                </a:solidFill>
                <a:effectLst/>
                <a:latin typeface="Arial" panose="020B0604020202020204" pitchFamily="34" charset="0"/>
                <a:ea typeface="Arial" panose="020B0604020202020204" pitchFamily="34" charset="0"/>
              </a:rPr>
              <a:t> Cada individuo se centra en su especialidad, y la colaboración permite a cada uno maximizar su potencial en la tarea que domina. Antes de lograr resultados, el trabajo en equipo requiere un periodo en el que las relaciones puedan desarrollarse para que los grupos sigan aumentando su eficiencia y productividad.</a:t>
            </a:r>
            <a:endParaRPr lang="en-GB" sz="1200">
              <a:effectLst/>
              <a:latin typeface="Calibri" panose="020F0502020204030204" pitchFamily="34" charset="0"/>
              <a:ea typeface="Calibri" panose="020F0502020204030204" pitchFamily="34" charset="0"/>
            </a:endParaRPr>
          </a:p>
        </p:txBody>
      </p:sp>
      <p:pic>
        <p:nvPicPr>
          <p:cNvPr id="2050" name="Picture 2" descr="Fotografie de stoc Un tânăr om de afaceri la gândire în cazul în care candidatul tineri sexy de sex feminin este potrivit pentru un loc de muncă. Afaceri, interviu, oameni">
            <a:extLst>
              <a:ext uri="{FF2B5EF4-FFF2-40B4-BE49-F238E27FC236}">
                <a16:creationId xmlns:a16="http://schemas.microsoft.com/office/drawing/2014/main" id="{49273383-3289-4A81-CAA4-535B80808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003798"/>
            <a:ext cx="3096344"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4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tăText 17">
            <a:extLst>
              <a:ext uri="{FF2B5EF4-FFF2-40B4-BE49-F238E27FC236}">
                <a16:creationId xmlns:a16="http://schemas.microsoft.com/office/drawing/2014/main" id="{888FA60B-B450-199A-AA72-964927F74A78}"/>
              </a:ext>
            </a:extLst>
          </p:cNvPr>
          <p:cNvSpPr txBox="1"/>
          <p:nvPr/>
        </p:nvSpPr>
        <p:spPr>
          <a:xfrm>
            <a:off x="467544" y="339502"/>
            <a:ext cx="8208912" cy="405047"/>
          </a:xfrm>
          <a:prstGeom prst="rect">
            <a:avLst/>
          </a:prstGeom>
          <a:noFill/>
        </p:spPr>
        <p:txBody>
          <a:bodyPr wrap="square">
            <a:spAutoFit/>
          </a:bodyPr>
          <a:lstStyle/>
          <a:p>
            <a:pPr algn="ctr">
              <a:lnSpc>
                <a:spcPct val="107000"/>
              </a:lnSpc>
              <a:spcAft>
                <a:spcPts val="800"/>
              </a:spcAft>
            </a:pPr>
            <a:r>
              <a:rPr lang="en-GB" sz="2000" b="1">
                <a:effectLst/>
                <a:latin typeface="Arial" panose="020B0604020202020204" pitchFamily="34" charset="0"/>
                <a:ea typeface="Arial" panose="020B0604020202020204" pitchFamily="34" charset="0"/>
              </a:rPr>
              <a:t>1. Gestión de negocios en términos de trabajo en equipo efectivo</a:t>
            </a:r>
            <a:endParaRPr lang="ro-RO" sz="2000" dirty="0">
              <a:effectLst/>
              <a:latin typeface="Calibri" panose="020F0502020204030204" pitchFamily="34" charset="0"/>
              <a:ea typeface="Calibri" panose="020F0502020204030204" pitchFamily="34" charset="0"/>
            </a:endParaRPr>
          </a:p>
        </p:txBody>
      </p:sp>
      <p:sp>
        <p:nvSpPr>
          <p:cNvPr id="4" name="CasetăText 3">
            <a:extLst>
              <a:ext uri="{FF2B5EF4-FFF2-40B4-BE49-F238E27FC236}">
                <a16:creationId xmlns:a16="http://schemas.microsoft.com/office/drawing/2014/main" id="{B9A4861B-9E55-13F1-883C-92C9FF5228A1}"/>
              </a:ext>
            </a:extLst>
          </p:cNvPr>
          <p:cNvSpPr txBox="1"/>
          <p:nvPr/>
        </p:nvSpPr>
        <p:spPr>
          <a:xfrm>
            <a:off x="539552" y="809293"/>
            <a:ext cx="8424936" cy="3468322"/>
          </a:xfrm>
          <a:prstGeom prst="rect">
            <a:avLst/>
          </a:prstGeom>
          <a:noFill/>
        </p:spPr>
        <p:txBody>
          <a:bodyPr wrap="square">
            <a:spAutoFit/>
          </a:bodyPr>
          <a:lstStyle/>
          <a:p>
            <a:pPr algn="just">
              <a:lnSpc>
                <a:spcPct val="107000"/>
              </a:lnSpc>
              <a:spcAft>
                <a:spcPts val="800"/>
              </a:spcAft>
            </a:pPr>
            <a:r>
              <a:rPr lang="en-GB" b="1">
                <a:solidFill>
                  <a:srgbClr val="202124"/>
                </a:solidFill>
                <a:effectLst/>
                <a:latin typeface="Arial" panose="020B0604020202020204" pitchFamily="34" charset="0"/>
                <a:ea typeface="Calibri" panose="020F0502020204030204" pitchFamily="34" charset="0"/>
              </a:rPr>
              <a:t>Sección </a:t>
            </a:r>
            <a:r>
              <a:rPr lang="en-GB" b="1" dirty="0">
                <a:solidFill>
                  <a:srgbClr val="202124"/>
                </a:solidFill>
                <a:effectLst/>
                <a:latin typeface="Arial" panose="020B0604020202020204" pitchFamily="34" charset="0"/>
                <a:ea typeface="Calibri" panose="020F0502020204030204" pitchFamily="34" charset="0"/>
              </a:rPr>
              <a:t>1.3</a:t>
            </a:r>
            <a:r>
              <a:rPr lang="en-GB" b="1">
                <a:solidFill>
                  <a:srgbClr val="202124"/>
                </a:solidFill>
                <a:effectLst/>
                <a:latin typeface="Arial" panose="020B0604020202020204" pitchFamily="34" charset="0"/>
                <a:ea typeface="Calibri" panose="020F0502020204030204" pitchFamily="34" charset="0"/>
              </a:rPr>
              <a:t>: Maneras de fomentar el espíritu de equipo</a:t>
            </a:r>
            <a:endParaRPr lang="ro-RO" dirty="0">
              <a:effectLst/>
              <a:latin typeface="Calibri" panose="020F0502020204030204" pitchFamily="34" charset="0"/>
              <a:ea typeface="Calibri" panose="020F0502020204030204" pitchFamily="34" charset="0"/>
            </a:endParaRPr>
          </a:p>
          <a:p>
            <a:pPr algn="just" latinLnBrk="0">
              <a:lnSpc>
                <a:spcPct val="107000"/>
              </a:lnSpc>
              <a:spcAft>
                <a:spcPts val="800"/>
              </a:spcAft>
            </a:pPr>
            <a:r>
              <a:rPr lang="es-ES" sz="1200">
                <a:solidFill>
                  <a:srgbClr val="202124"/>
                </a:solidFill>
                <a:effectLst/>
                <a:highlight>
                  <a:srgbClr val="FFFFFF"/>
                </a:highlight>
                <a:latin typeface="Arial" panose="020B0604020202020204" pitchFamily="34" charset="0"/>
                <a:ea typeface="Arial" panose="020B0604020202020204" pitchFamily="34" charset="0"/>
              </a:rPr>
              <a:t>”</a:t>
            </a:r>
            <a:r>
              <a:rPr lang="es-ES" sz="1200">
                <a:solidFill>
                  <a:srgbClr val="202124"/>
                </a:solidFill>
                <a:effectLst/>
                <a:latin typeface="Arial" panose="020B0604020202020204" pitchFamily="34" charset="0"/>
                <a:ea typeface="Arial" panose="020B0604020202020204" pitchFamily="34" charset="0"/>
              </a:rPr>
              <a:t>Formar un equipo es sólo el principio, permanecer juntos es el progreso, trabajar juntos es el éxito</a:t>
            </a:r>
            <a:r>
              <a:rPr lang="es-ES" sz="1200">
                <a:solidFill>
                  <a:srgbClr val="202124"/>
                </a:solidFill>
                <a:effectLst/>
                <a:highlight>
                  <a:srgbClr val="FFFFFF"/>
                </a:highlight>
                <a:latin typeface="Arial" panose="020B0604020202020204" pitchFamily="34" charset="0"/>
                <a:ea typeface="Arial" panose="020B0604020202020204" pitchFamily="34" charset="0"/>
              </a:rPr>
              <a:t>.” Henry David Thoreau </a:t>
            </a:r>
            <a:endParaRPr lang="en-GB" sz="1200">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Mantener un equipo cohesionado y conseguir resultados a largo plazo es el objetivo de cualquier directivo eficiente que debe demostrar inteligencia emocional, empatía y compasión. Y, por último, pero no por ello menos importante, debe predicar con el ejemplo y demostrar que él también forma parte del equipo, manteniendo al mismo tiempo su objetividad. Para tener un negocio próspero, cualquier líder debe fomentar el espíritu de equipo: </a:t>
            </a:r>
            <a:endParaRPr lang="en-GB" sz="1200">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1. A través de objetivos comunes.</a:t>
            </a:r>
            <a:endParaRPr lang="en-GB" sz="1200">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2. Creando un sentimiento de pertenencia al grupo y a la organización.</a:t>
            </a:r>
            <a:endParaRPr lang="en-GB" sz="1200">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3. Mediante una clara delegación de las tareas.</a:t>
            </a:r>
            <a:endParaRPr lang="en-GB" sz="1200">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4. Organizando actividades sociales y profesionales: reuniones recurrentes, actividades de fomento del espíritu de equipo, talleres, acciones de voluntariado en equipo.</a:t>
            </a:r>
            <a:endParaRPr lang="en-GB" sz="1200">
              <a:effectLst/>
              <a:latin typeface="Calibri" panose="020F0502020204030204" pitchFamily="34" charset="0"/>
              <a:ea typeface="Calibri" panose="020F0502020204030204" pitchFamily="34" charset="0"/>
            </a:endParaRPr>
          </a:p>
          <a:p>
            <a:pPr latinLnBrk="0">
              <a:lnSpc>
                <a:spcPct val="107000"/>
              </a:lnSpc>
              <a:spcAft>
                <a:spcPts val="800"/>
              </a:spcAft>
            </a:pPr>
            <a:r>
              <a:rPr lang="es-ES" sz="1200">
                <a:solidFill>
                  <a:srgbClr val="000000"/>
                </a:solidFill>
                <a:effectLst/>
                <a:latin typeface="Arial" panose="020B0604020202020204" pitchFamily="34" charset="0"/>
                <a:ea typeface="Arial" panose="020B0604020202020204" pitchFamily="34" charset="0"/>
              </a:rPr>
              <a:t>5. Reconociendo a cada miembro como un individuo único con diferentes experiencias, conocimientos y puntos de vista, y fomentando la creatividad y la innovación.</a:t>
            </a:r>
            <a:endParaRPr lang="en-GB" sz="1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2711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323528" y="267494"/>
            <a:ext cx="8154788" cy="1134991"/>
          </a:xfrm>
          <a:prstGeom prst="rect">
            <a:avLst/>
          </a:prstGeom>
          <a:noFill/>
        </p:spPr>
        <p:txBody>
          <a:bodyPr wrap="square">
            <a:spAutoFit/>
          </a:bodyPr>
          <a:lstStyle/>
          <a:p>
            <a:pPr algn="ctr" latinLnBrk="0">
              <a:lnSpc>
                <a:spcPct val="107000"/>
              </a:lnSpc>
              <a:spcAft>
                <a:spcPts val="800"/>
              </a:spcAft>
            </a:pPr>
            <a:r>
              <a:rPr lang="en-GB" sz="2000" b="1" dirty="0">
                <a:effectLst/>
                <a:latin typeface="Arial" panose="020B0604020202020204" pitchFamily="34" charset="0"/>
                <a:ea typeface="Arial" panose="020B0604020202020204" pitchFamily="34" charset="0"/>
              </a:rPr>
              <a:t>2</a:t>
            </a:r>
            <a:r>
              <a:rPr lang="en-GB" sz="2000" b="1">
                <a:effectLst/>
                <a:latin typeface="Arial" panose="020B0604020202020204" pitchFamily="34" charset="0"/>
                <a:ea typeface="Arial" panose="020B0604020202020204" pitchFamily="34" charset="0"/>
              </a:rPr>
              <a:t>. Gestión intercultural: la clave del éxito de la empleabilidad en el mercado laboral europeo</a:t>
            </a:r>
            <a:endParaRPr lang="ro-RO" sz="2000" dirty="0">
              <a:effectLst/>
              <a:latin typeface="Calibri" panose="020F0502020204030204" pitchFamily="34" charset="0"/>
              <a:ea typeface="Calibri" panose="020F0502020204030204" pitchFamily="34" charset="0"/>
            </a:endParaRPr>
          </a:p>
          <a:p>
            <a:pPr algn="ctr">
              <a:lnSpc>
                <a:spcPct val="107000"/>
              </a:lnSpc>
              <a:spcAft>
                <a:spcPts val="800"/>
              </a:spcAft>
            </a:pPr>
            <a:r>
              <a:rPr lang="en-GB" b="1" dirty="0">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6" name="CasetăText 5">
            <a:extLst>
              <a:ext uri="{FF2B5EF4-FFF2-40B4-BE49-F238E27FC236}">
                <a16:creationId xmlns:a16="http://schemas.microsoft.com/office/drawing/2014/main" id="{AAFB2472-85BE-6E73-11E0-FABF24F3436A}"/>
              </a:ext>
            </a:extLst>
          </p:cNvPr>
          <p:cNvSpPr txBox="1"/>
          <p:nvPr/>
        </p:nvSpPr>
        <p:spPr>
          <a:xfrm>
            <a:off x="377652" y="1059582"/>
            <a:ext cx="8226796" cy="3190489"/>
          </a:xfrm>
          <a:prstGeom prst="rect">
            <a:avLst/>
          </a:prstGeom>
          <a:noFill/>
        </p:spPr>
        <p:txBody>
          <a:bodyPr wrap="square">
            <a:spAutoFit/>
          </a:bodyPr>
          <a:lstStyle/>
          <a:p>
            <a:pPr marL="0" marR="0" lvl="0" indent="0" algn="l" defTabSz="914400" rtl="0" eaLnBrk="1" fontAlgn="auto" latinLnBrk="1" hangingPunct="1">
              <a:lnSpc>
                <a:spcPct val="107000"/>
              </a:lnSpc>
              <a:spcBef>
                <a:spcPts val="0"/>
              </a:spcBef>
              <a:spcAft>
                <a:spcPts val="800"/>
              </a:spcAft>
              <a:buClrTx/>
              <a:buSzTx/>
              <a:buFontTx/>
              <a:buNone/>
              <a:tabLst/>
              <a:defRPr/>
            </a:pPr>
            <a:r>
              <a:rPr kumimoji="0" lang="en-GB" b="1"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mn-cs"/>
              </a:rPr>
              <a:t>Sección </a:t>
            </a:r>
            <a:r>
              <a:rPr kumimoji="0" lang="en-GB"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2.1</a:t>
            </a:r>
            <a:r>
              <a:rPr kumimoji="0" lang="en-GB" b="1"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mn-cs"/>
              </a:rPr>
              <a:t>: La diversidad cultural puede convertir cualquier empresa en rentable</a:t>
            </a:r>
            <a:endParaRPr kumimoji="0" lang="ro-RO"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algn="just" latinLnBrk="0">
              <a:spcAft>
                <a:spcPts val="800"/>
              </a:spcAft>
            </a:pPr>
            <a:r>
              <a:rPr lang="es-ES" sz="1200">
                <a:solidFill>
                  <a:srgbClr val="202124"/>
                </a:solidFill>
                <a:effectLst/>
                <a:latin typeface="Arial" panose="020B0604020202020204" pitchFamily="34" charset="0"/>
                <a:ea typeface="Arial" panose="020B0604020202020204" pitchFamily="34" charset="0"/>
              </a:rPr>
              <a:t>La idea de gestión intercultural implica el análisis y la aplicación de estrategias destinadas a gestionar las diferencias culturales inherentes a los equipos interculturales. Por diferencias culturales debemos entender las representaciones y valores que caracterizan a cada cultura</a:t>
            </a:r>
            <a:r>
              <a:rPr lang="es-ES" sz="1200">
                <a:solidFill>
                  <a:srgbClr val="000000"/>
                </a:solidFill>
                <a:effectLst/>
                <a:latin typeface="Arial" panose="020B0604020202020204" pitchFamily="34" charset="0"/>
                <a:ea typeface="Arial" panose="020B0604020202020204" pitchFamily="34" charset="0"/>
              </a:rPr>
              <a:t>. Para gestionar eficazmente la diversidad cultural, hay que tener en cuenta los aspectos de la cultura que influyen en la forma de trabajar y de relacionarse de las personas. Además, la ética del trabajo puede estudiarse en cualquier tipo de organización, independientemente de su tamaño. La cultura influye en: nuestro comportamiento, nuestras percepciones, nuestros valores.</a:t>
            </a:r>
            <a:endParaRPr lang="en-GB" sz="1200">
              <a:effectLst/>
              <a:latin typeface="Calibri" panose="020F0502020204030204" pitchFamily="34" charset="0"/>
              <a:ea typeface="Calibri" panose="020F0502020204030204" pitchFamily="34" charset="0"/>
            </a:endParaRPr>
          </a:p>
          <a:p>
            <a:pPr algn="just" latinLnBrk="0">
              <a:spcAft>
                <a:spcPts val="800"/>
              </a:spcAft>
            </a:pPr>
            <a:r>
              <a:rPr lang="es-ES" sz="1200">
                <a:solidFill>
                  <a:srgbClr val="000000"/>
                </a:solidFill>
                <a:effectLst/>
                <a:latin typeface="Arial" panose="020B0604020202020204" pitchFamily="34" charset="0"/>
                <a:ea typeface="Arial" panose="020B0604020202020204" pitchFamily="34" charset="0"/>
              </a:rPr>
              <a:t>Veamos un ejemplo de un directivo francés en un equipo inglés:</a:t>
            </a:r>
            <a:endParaRPr lang="en-GB" sz="1200">
              <a:effectLst/>
              <a:latin typeface="Calibri" panose="020F0502020204030204" pitchFamily="34" charset="0"/>
              <a:ea typeface="Calibri" panose="020F0502020204030204" pitchFamily="34" charset="0"/>
            </a:endParaRPr>
          </a:p>
          <a:p>
            <a:pPr algn="just" latinLnBrk="0">
              <a:spcAft>
                <a:spcPts val="800"/>
              </a:spcAft>
            </a:pPr>
            <a:r>
              <a:rPr lang="es-ES" sz="1200">
                <a:solidFill>
                  <a:srgbClr val="000000"/>
                </a:solidFill>
                <a:effectLst/>
                <a:latin typeface="Arial" panose="020B0604020202020204" pitchFamily="34" charset="0"/>
                <a:ea typeface="Arial" panose="020B0604020202020204" pitchFamily="34" charset="0"/>
              </a:rPr>
              <a:t>Un directivo o responsable francés que dirija un equipo inglés se enfrentará a situaciones culturales diferentes de las que podría encontrar con un equipo francés. Esta diferencia cultural puede ser difícil de gestionar porque a menudo desconocemos los comportamientos, normas y valores de otra cultura y no sabemos cómo interpretarlos.</a:t>
            </a:r>
            <a:r>
              <a:rPr lang="ro-RO" sz="1200" i="1">
                <a:effectLst/>
                <a:latin typeface="Arial" panose="020B0604020202020204" pitchFamily="34" charset="0"/>
                <a:ea typeface="Calibri" panose="020F0502020204030204" pitchFamily="34" charset="0"/>
                <a:cs typeface="Times New Roman" panose="02020603050405020304" pitchFamily="18" charset="0"/>
              </a:rPr>
              <a:t> </a:t>
            </a:r>
            <a:endParaRPr lang="ro-RO"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1" hangingPunct="1">
              <a:lnSpc>
                <a:spcPct val="150000"/>
              </a:lnSpc>
              <a:spcBef>
                <a:spcPts val="0"/>
              </a:spcBef>
              <a:spcAft>
                <a:spcPts val="0"/>
              </a:spcAft>
              <a:buClrTx/>
              <a:buSzTx/>
              <a:buFontTx/>
              <a:buNone/>
              <a:tabLst/>
              <a:defRPr/>
            </a:pPr>
            <a:endParaRPr kumimoji="0" lang="ro-R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05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3">
            <a:extLst>
              <a:ext uri="{FF2B5EF4-FFF2-40B4-BE49-F238E27FC236}">
                <a16:creationId xmlns:a16="http://schemas.microsoft.com/office/drawing/2014/main" id="{A3ACF5D5-5BE4-AA73-E4FE-7E1E5BE7245A}"/>
              </a:ext>
            </a:extLst>
          </p:cNvPr>
          <p:cNvSpPr txBox="1"/>
          <p:nvPr/>
        </p:nvSpPr>
        <p:spPr>
          <a:xfrm>
            <a:off x="611560" y="267494"/>
            <a:ext cx="8136904" cy="1134991"/>
          </a:xfrm>
          <a:prstGeom prst="rect">
            <a:avLst/>
          </a:prstGeom>
          <a:noFill/>
        </p:spPr>
        <p:txBody>
          <a:bodyPr wrap="square">
            <a:spAutoFit/>
          </a:bodyPr>
          <a:lstStyle/>
          <a:p>
            <a:pPr algn="ctr" latinLnBrk="0">
              <a:lnSpc>
                <a:spcPct val="107000"/>
              </a:lnSpc>
              <a:spcAft>
                <a:spcPts val="800"/>
              </a:spcAft>
            </a:pPr>
            <a:r>
              <a:rPr lang="en-GB" sz="2000" b="1">
                <a:effectLst/>
                <a:latin typeface="Arial" panose="020B0604020202020204" pitchFamily="34" charset="0"/>
                <a:ea typeface="Arial" panose="020B0604020202020204" pitchFamily="34" charset="0"/>
              </a:rPr>
              <a:t>2. Gestión intercultural: la clave del éxito de la empleabilidad en el mercado laboral europeo</a:t>
            </a:r>
            <a:endParaRPr lang="ro-RO" sz="2000">
              <a:effectLst/>
              <a:latin typeface="Calibri" panose="020F0502020204030204" pitchFamily="34" charset="0"/>
              <a:ea typeface="Calibri" panose="020F0502020204030204" pitchFamily="34" charset="0"/>
            </a:endParaRPr>
          </a:p>
          <a:p>
            <a:pPr algn="ctr">
              <a:lnSpc>
                <a:spcPct val="107000"/>
              </a:lnSpc>
              <a:spcAft>
                <a:spcPts val="800"/>
              </a:spcAft>
            </a:pPr>
            <a:r>
              <a:rPr lang="en-GB" b="1">
                <a:effectLst/>
                <a:latin typeface="Arial" panose="020B0604020202020204" pitchFamily="34" charset="0"/>
                <a:ea typeface="Arial" panose="020B0604020202020204" pitchFamily="34" charset="0"/>
              </a:rPr>
              <a:t> </a:t>
            </a:r>
            <a:endParaRPr lang="ro-RO" dirty="0">
              <a:effectLst/>
              <a:latin typeface="Calibri" panose="020F0502020204030204" pitchFamily="34" charset="0"/>
              <a:ea typeface="Calibri" panose="020F0502020204030204" pitchFamily="34" charset="0"/>
            </a:endParaRPr>
          </a:p>
        </p:txBody>
      </p:sp>
      <p:sp>
        <p:nvSpPr>
          <p:cNvPr id="3" name="CasetăText 2">
            <a:extLst>
              <a:ext uri="{FF2B5EF4-FFF2-40B4-BE49-F238E27FC236}">
                <a16:creationId xmlns:a16="http://schemas.microsoft.com/office/drawing/2014/main" id="{742DE28A-61B6-8CA4-62B9-612B361AD80F}"/>
              </a:ext>
            </a:extLst>
          </p:cNvPr>
          <p:cNvSpPr txBox="1"/>
          <p:nvPr/>
        </p:nvSpPr>
        <p:spPr>
          <a:xfrm>
            <a:off x="683568" y="1509921"/>
            <a:ext cx="7776864" cy="2001510"/>
          </a:xfrm>
          <a:prstGeom prst="rect">
            <a:avLst/>
          </a:prstGeom>
          <a:noFill/>
        </p:spPr>
        <p:txBody>
          <a:bodyPr wrap="square">
            <a:spAutoFit/>
          </a:bodyPr>
          <a:lstStyle/>
          <a:p>
            <a:pPr algn="just" latinLnBrk="0">
              <a:lnSpc>
                <a:spcPct val="150000"/>
              </a:lnSpc>
              <a:spcAft>
                <a:spcPts val="800"/>
              </a:spcAft>
            </a:pPr>
            <a:r>
              <a:rPr lang="es-ES" sz="1200">
                <a:solidFill>
                  <a:srgbClr val="000000"/>
                </a:solidFill>
                <a:effectLst/>
                <a:latin typeface="Arial" panose="020B0604020202020204" pitchFamily="34" charset="0"/>
                <a:ea typeface="Arial" panose="020B0604020202020204" pitchFamily="34" charset="0"/>
              </a:rPr>
              <a:t>Profundizando en la materia, la cultura influye en nuestro comportamiento, nuestras percepciones y nuestros valores, y también determina nuestros hábitos de trabajo.</a:t>
            </a:r>
            <a:r>
              <a:rPr lang="en-GB" sz="1200">
                <a:latin typeface="Calibri" panose="020F0502020204030204" pitchFamily="34" charset="0"/>
                <a:ea typeface="Arial" panose="020B0604020202020204" pitchFamily="34" charset="0"/>
              </a:rPr>
              <a:t> </a:t>
            </a:r>
            <a:r>
              <a:rPr lang="es-ES" sz="1200">
                <a:solidFill>
                  <a:srgbClr val="000000"/>
                </a:solidFill>
                <a:effectLst/>
                <a:latin typeface="Arial" panose="020B0604020202020204" pitchFamily="34" charset="0"/>
                <a:ea typeface="Arial" panose="020B0604020202020204" pitchFamily="34" charset="0"/>
              </a:rPr>
              <a:t>Así, el directivo francés corre el riesgo de sentirse algo desconcertado por las relaciones informales que mantienen entre sí sus colaboradores ingleses. Es muy habitual, por ejemplo, que los ingleses se llamen por su nombre de pila, y ello, a todos los niveles del organigrama. Esta forma de contacto en el entorno profesional sigue siendo bastante rara en Francia, donde el uso de las cortesías (Señor, Señora) y los títulos (Máster, Doctor) sigue muy anclado en la cultura empresarial e implica una señal de respeto hacia los compañeros y los superiores jerárquicos. </a:t>
            </a:r>
            <a:endParaRPr lang="en-GB" sz="1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59843375"/>
      </p:ext>
    </p:extLst>
  </p:cSld>
  <p:clrMapOvr>
    <a:masterClrMapping/>
  </p:clrMapOvr>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5659</Words>
  <Application>Microsoft Office PowerPoint</Application>
  <PresentationFormat>Presentación en pantalla (16:9)</PresentationFormat>
  <Paragraphs>273</Paragraphs>
  <Slides>42</Slides>
  <Notes>0</Notes>
  <HiddenSlides>0</HiddenSlides>
  <MMClips>0</MMClips>
  <ScaleCrop>false</ScaleCrop>
  <HeadingPairs>
    <vt:vector size="8" baseType="variant">
      <vt:variant>
        <vt:lpstr>Fuentes usadas</vt:lpstr>
      </vt:variant>
      <vt:variant>
        <vt:i4>3</vt:i4>
      </vt:variant>
      <vt:variant>
        <vt:lpstr>Tema</vt:lpstr>
      </vt:variant>
      <vt:variant>
        <vt:i4>3</vt:i4>
      </vt:variant>
      <vt:variant>
        <vt:lpstr>Servidores OLE incrustados</vt:lpstr>
      </vt:variant>
      <vt:variant>
        <vt:i4>0</vt:i4>
      </vt:variant>
      <vt:variant>
        <vt:lpstr>Títulos de diapositiva</vt:lpstr>
      </vt:variant>
      <vt:variant>
        <vt:i4>42</vt:i4>
      </vt:variant>
    </vt:vector>
  </HeadingPairs>
  <TitlesOfParts>
    <vt:vector size="48" baseType="lpstr">
      <vt:lpstr>Public Sans</vt:lpstr>
      <vt:lpstr>Arial</vt:lpstr>
      <vt:lpstr>Calibri</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Miriam Internet Web Solutions</cp:lastModifiedBy>
  <cp:revision>242</cp:revision>
  <dcterms:created xsi:type="dcterms:W3CDTF">2016-12-05T23:26:54Z</dcterms:created>
  <dcterms:modified xsi:type="dcterms:W3CDTF">2023-01-27T11:25:49Z</dcterms:modified>
</cp:coreProperties>
</file>