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4" r:id="rId2"/>
    <p:sldId id="261" r:id="rId3"/>
    <p:sldId id="300" r:id="rId4"/>
    <p:sldId id="301" r:id="rId5"/>
    <p:sldId id="333" r:id="rId6"/>
    <p:sldId id="274" r:id="rId7"/>
    <p:sldId id="334" r:id="rId8"/>
    <p:sldId id="307" r:id="rId9"/>
    <p:sldId id="308" r:id="rId10"/>
    <p:sldId id="309" r:id="rId11"/>
    <p:sldId id="265" r:id="rId12"/>
    <p:sldId id="273" r:id="rId13"/>
    <p:sldId id="316" r:id="rId14"/>
    <p:sldId id="335" r:id="rId15"/>
    <p:sldId id="311" r:id="rId16"/>
    <p:sldId id="312" r:id="rId17"/>
    <p:sldId id="313" r:id="rId18"/>
    <p:sldId id="336" r:id="rId19"/>
    <p:sldId id="315" r:id="rId20"/>
    <p:sldId id="323" r:id="rId21"/>
    <p:sldId id="324" r:id="rId22"/>
    <p:sldId id="277" r:id="rId23"/>
    <p:sldId id="326" r:id="rId24"/>
    <p:sldId id="327" r:id="rId25"/>
    <p:sldId id="328" r:id="rId26"/>
    <p:sldId id="329" r:id="rId27"/>
    <p:sldId id="330" r:id="rId28"/>
    <p:sldId id="331" r:id="rId29"/>
    <p:sldId id="337" r:id="rId30"/>
    <p:sldId id="338" r:id="rId31"/>
    <p:sldId id="276" r:id="rId32"/>
    <p:sldId id="302" r:id="rId33"/>
    <p:sldId id="303" r:id="rId34"/>
    <p:sldId id="345" r:id="rId35"/>
    <p:sldId id="343" r:id="rId36"/>
    <p:sldId id="344" r:id="rId37"/>
    <p:sldId id="346" r:id="rId38"/>
    <p:sldId id="339" r:id="rId39"/>
    <p:sldId id="314" r:id="rId40"/>
    <p:sldId id="347" r:id="rId41"/>
    <p:sldId id="348" r:id="rId42"/>
    <p:sldId id="278" r:id="rId43"/>
    <p:sldId id="266" r:id="rId44"/>
    <p:sldId id="262" r:id="rId45"/>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E5A"/>
    <a:srgbClr val="A8D184"/>
    <a:srgbClr val="87B5BA"/>
    <a:srgbClr val="A5A5A5"/>
    <a:srgbClr val="BFBFBF"/>
    <a:srgbClr val="86B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5498" autoAdjust="0"/>
  </p:normalViewPr>
  <p:slideViewPr>
    <p:cSldViewPr snapToGrid="0">
      <p:cViewPr varScale="1">
        <p:scale>
          <a:sx n="91" d="100"/>
          <a:sy n="91" d="100"/>
        </p:scale>
        <p:origin x="52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20866141731"/>
          <c:y val="0.11655468033005165"/>
          <c:w val="0.58271358267716533"/>
          <c:h val="0.87407032024665843"/>
        </c:manualLayout>
      </c:layout>
      <c:pieChart>
        <c:varyColors val="1"/>
        <c:ser>
          <c:idx val="0"/>
          <c:order val="0"/>
          <c:tx>
            <c:strRef>
              <c:f>Sheet1!$B$1</c:f>
              <c:strCache>
                <c:ptCount val="1"/>
                <c:pt idx="0">
                  <c:v>Sales</c:v>
                </c:pt>
              </c:strCache>
            </c:strRef>
          </c:tx>
          <c:explosion val="2"/>
          <c:dPt>
            <c:idx val="0"/>
            <c:bubble3D val="0"/>
            <c:spPr>
              <a:solidFill>
                <a:srgbClr val="86BD70"/>
              </a:solidFill>
              <a:ln w="19050">
                <a:solidFill>
                  <a:schemeClr val="lt1"/>
                </a:solidFill>
              </a:ln>
              <a:effectLst/>
            </c:spPr>
            <c:extLst>
              <c:ext xmlns:c16="http://schemas.microsoft.com/office/drawing/2014/chart" uri="{C3380CC4-5D6E-409C-BE32-E72D297353CC}">
                <c16:uniqueId val="{00000002-47BB-4530-A1CB-17653AAEBE68}"/>
              </c:ext>
            </c:extLst>
          </c:dPt>
          <c:dPt>
            <c:idx val="1"/>
            <c:bubble3D val="0"/>
            <c:spPr>
              <a:solidFill>
                <a:srgbClr val="F39E5A"/>
              </a:solidFill>
              <a:ln w="19050">
                <a:solidFill>
                  <a:schemeClr val="lt1"/>
                </a:solidFill>
              </a:ln>
              <a:effectLst/>
            </c:spPr>
            <c:extLst>
              <c:ext xmlns:c16="http://schemas.microsoft.com/office/drawing/2014/chart" uri="{C3380CC4-5D6E-409C-BE32-E72D297353CC}">
                <c16:uniqueId val="{00000003-47BB-4530-A1CB-17653AAEBE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F-4458-AB11-B7216B2D04FC}"/>
              </c:ext>
            </c:extLst>
          </c:dPt>
          <c:dPt>
            <c:idx val="3"/>
            <c:bubble3D val="0"/>
            <c:spPr>
              <a:solidFill>
                <a:srgbClr val="87B5BA"/>
              </a:solidFill>
              <a:ln w="19050">
                <a:solidFill>
                  <a:schemeClr val="lt1"/>
                </a:solidFill>
              </a:ln>
              <a:effectLst/>
            </c:spPr>
            <c:extLst>
              <c:ext xmlns:c16="http://schemas.microsoft.com/office/drawing/2014/chart" uri="{C3380CC4-5D6E-409C-BE32-E72D297353CC}">
                <c16:uniqueId val="{00000001-47BB-4530-A1CB-17653AAEBE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0-47BB-4530-A1CB-17653AAEBE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0.32139</cdr:x>
      <cdr:y>0.26098</cdr:y>
    </cdr:from>
    <cdr:to>
      <cdr:x>0.45788</cdr:x>
      <cdr:y>0.48551</cdr:y>
    </cdr:to>
    <cdr:sp macro="" textlink="">
      <cdr:nvSpPr>
        <cdr:cNvPr id="2" name="TextBox 1">
          <a:extLst xmlns:a="http://schemas.openxmlformats.org/drawingml/2006/main">
            <a:ext uri="{FF2B5EF4-FFF2-40B4-BE49-F238E27FC236}">
              <a16:creationId xmlns:a16="http://schemas.microsoft.com/office/drawing/2014/main" id="{CD59605C-A66C-E6AF-8E9D-B274B696D70C}"/>
            </a:ext>
          </a:extLst>
        </cdr:cNvPr>
        <cdr:cNvSpPr txBox="1"/>
      </cdr:nvSpPr>
      <cdr:spPr>
        <a:xfrm xmlns:a="http://schemas.openxmlformats.org/drawingml/2006/main">
          <a:off x="2678948" y="1421310"/>
          <a:ext cx="1137684" cy="1222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0.2893</cdr:x>
      <cdr:y>0.26541</cdr:y>
    </cdr:from>
    <cdr:to>
      <cdr:x>0.49402</cdr:x>
      <cdr:y>0.51186</cdr:y>
    </cdr:to>
    <cdr:sp macro="" textlink="">
      <cdr:nvSpPr>
        <cdr:cNvPr id="3" name="TextBox 2">
          <a:extLst xmlns:a="http://schemas.openxmlformats.org/drawingml/2006/main">
            <a:ext uri="{FF2B5EF4-FFF2-40B4-BE49-F238E27FC236}">
              <a16:creationId xmlns:a16="http://schemas.microsoft.com/office/drawing/2014/main" id="{04A6F6DE-5E52-146D-31FC-C4F36304B51E}"/>
            </a:ext>
          </a:extLst>
        </cdr:cNvPr>
        <cdr:cNvSpPr txBox="1"/>
      </cdr:nvSpPr>
      <cdr:spPr>
        <a:xfrm xmlns:a="http://schemas.openxmlformats.org/drawingml/2006/main">
          <a:off x="2411417" y="1445424"/>
          <a:ext cx="1706471" cy="1342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0.31549</cdr:x>
      <cdr:y>0.2315</cdr:y>
    </cdr:from>
    <cdr:to>
      <cdr:x>0.49402</cdr:x>
      <cdr:y>0.51186</cdr:y>
    </cdr:to>
    <cdr:sp macro="" textlink="">
      <cdr:nvSpPr>
        <cdr:cNvPr id="4" name="TextBox 3">
          <a:extLst xmlns:a="http://schemas.openxmlformats.org/drawingml/2006/main">
            <a:ext uri="{FF2B5EF4-FFF2-40B4-BE49-F238E27FC236}">
              <a16:creationId xmlns:a16="http://schemas.microsoft.com/office/drawing/2014/main" id="{20981704-FCA7-488B-45BA-66622DF76BBC}"/>
            </a:ext>
          </a:extLst>
        </cdr:cNvPr>
        <cdr:cNvSpPr txBox="1"/>
      </cdr:nvSpPr>
      <cdr:spPr>
        <a:xfrm xmlns:a="http://schemas.openxmlformats.org/drawingml/2006/main">
          <a:off x="2629747" y="1260758"/>
          <a:ext cx="1488141" cy="1526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0.27339</cdr:x>
      <cdr:y>0.21156</cdr:y>
    </cdr:from>
    <cdr:to>
      <cdr:x>0.50125</cdr:x>
      <cdr:y>0.48592</cdr:y>
    </cdr:to>
    <cdr:sp macro="" textlink="">
      <cdr:nvSpPr>
        <cdr:cNvPr id="5" name="TextBox 4">
          <a:extLst xmlns:a="http://schemas.openxmlformats.org/drawingml/2006/main">
            <a:ext uri="{FF2B5EF4-FFF2-40B4-BE49-F238E27FC236}">
              <a16:creationId xmlns:a16="http://schemas.microsoft.com/office/drawing/2014/main" id="{7D5F1C04-5498-4E9B-0471-EA1370726FE0}"/>
            </a:ext>
          </a:extLst>
        </cdr:cNvPr>
        <cdr:cNvSpPr txBox="1"/>
      </cdr:nvSpPr>
      <cdr:spPr>
        <a:xfrm xmlns:a="http://schemas.openxmlformats.org/drawingml/2006/main">
          <a:off x="2278813" y="1152128"/>
          <a:ext cx="1899344" cy="1494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DB209436-2A79-4F45-9B5F-73EA86E8E9CF}"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Haga clic para editar estilos de texto maestro</a:t>
            </a:r>
          </a:p>
          <a:p>
            <a:pPr lvl="1"/>
            <a:r>
              <a:t>Segundo nivel</a:t>
            </a:r>
          </a:p>
          <a:p>
            <a:pPr lvl="2"/>
            <a:r>
              <a:t>Tercer nivel</a:t>
            </a:r>
          </a:p>
          <a:p>
            <a:pPr lvl="3"/>
            <a:r>
              <a:t>Cuarto nivel</a:t>
            </a:r>
          </a:p>
          <a:p>
            <a:pPr lvl="4"/>
            <a:r>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EFDA1FEF-6860-433E-820F-65F110103BDE}" type="slidenum">
              <a:rPr lang="en-GB" smtClean="0"/>
              <a:t>‹Nº›</a:t>
            </a:fld>
            <a:endParaRPr lang="en-GB"/>
          </a:p>
        </p:txBody>
      </p:sp>
    </p:spTree>
    <p:extLst>
      <p:ext uri="{BB962C8B-B14F-4D97-AF65-F5344CB8AC3E}">
        <p14:creationId xmlns:p14="http://schemas.microsoft.com/office/powerpoint/2010/main" val="15904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EFDA1FEF-6860-433E-820F-65F110103BDE}" type="slidenum">
              <a:rPr lang="en-GB" smtClean="0"/>
              <a:t>2</a:t>
            </a:fld>
            <a:endParaRPr lang="en-GB"/>
          </a:p>
        </p:txBody>
      </p:sp>
    </p:spTree>
    <p:extLst>
      <p:ext uri="{BB962C8B-B14F-4D97-AF65-F5344CB8AC3E}">
        <p14:creationId xmlns:p14="http://schemas.microsoft.com/office/powerpoint/2010/main" val="222289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DA1FEF-6860-433E-820F-65F110103BDE}" type="slidenum">
              <a:rPr lang="en-GB" smtClean="0"/>
              <a:t>6</a:t>
            </a:fld>
            <a:endParaRPr lang="en-GB"/>
          </a:p>
        </p:txBody>
      </p:sp>
    </p:spTree>
    <p:extLst>
      <p:ext uri="{BB962C8B-B14F-4D97-AF65-F5344CB8AC3E}">
        <p14:creationId xmlns:p14="http://schemas.microsoft.com/office/powerpoint/2010/main" val="32154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DA1FEF-6860-433E-820F-65F110103BDE}" type="slidenum">
              <a:rPr lang="en-GB" smtClean="0"/>
              <a:t>7</a:t>
            </a:fld>
            <a:endParaRPr lang="en-GB"/>
          </a:p>
        </p:txBody>
      </p:sp>
    </p:spTree>
    <p:extLst>
      <p:ext uri="{BB962C8B-B14F-4D97-AF65-F5344CB8AC3E}">
        <p14:creationId xmlns:p14="http://schemas.microsoft.com/office/powerpoint/2010/main" val="79856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DA1FEF-6860-433E-820F-65F110103BDE}" type="slidenum">
              <a:rPr lang="en-GB" smtClean="0"/>
              <a:t>19</a:t>
            </a:fld>
            <a:endParaRPr lang="en-GB"/>
          </a:p>
        </p:txBody>
      </p:sp>
    </p:spTree>
    <p:extLst>
      <p:ext uri="{BB962C8B-B14F-4D97-AF65-F5344CB8AC3E}">
        <p14:creationId xmlns:p14="http://schemas.microsoft.com/office/powerpoint/2010/main" val="2552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DA1FEF-6860-433E-820F-65F110103BDE}" type="slidenum">
              <a:rPr lang="en-GB" smtClean="0"/>
              <a:t>20</a:t>
            </a:fld>
            <a:endParaRPr lang="en-GB"/>
          </a:p>
        </p:txBody>
      </p:sp>
    </p:spTree>
    <p:extLst>
      <p:ext uri="{BB962C8B-B14F-4D97-AF65-F5344CB8AC3E}">
        <p14:creationId xmlns:p14="http://schemas.microsoft.com/office/powerpoint/2010/main" val="312399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DA1FEF-6860-433E-820F-65F110103BDE}" type="slidenum">
              <a:rPr lang="en-GB" smtClean="0"/>
              <a:t>24</a:t>
            </a:fld>
            <a:endParaRPr lang="en-GB"/>
          </a:p>
        </p:txBody>
      </p:sp>
    </p:spTree>
    <p:extLst>
      <p:ext uri="{BB962C8B-B14F-4D97-AF65-F5344CB8AC3E}">
        <p14:creationId xmlns:p14="http://schemas.microsoft.com/office/powerpoint/2010/main" val="599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075D-376B-A44F-1D49-8C0E7D999D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80302E-E223-5BE3-233E-EF0AE6DA4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6D943C7-BB97-9003-5254-20DC6C023C12}"/>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83DEC240-CD3D-0EF9-08A9-04F2157B3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1944C-0C15-495C-CFC8-34DBE5EC4E54}"/>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121519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7815-0433-A652-4B9C-496BDB189C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E498A6-74F1-40AB-6756-CBC79A2649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B8DD17-038F-54E3-89D7-0792A0224643}"/>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E5B72782-FB84-29C2-51BB-5D314B51E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74251-3654-8EB3-B656-E65781CDFAC2}"/>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133282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8D00-E7AB-5C1F-5A8A-B93E688710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5D45B9A-C6FE-E9F5-FAAC-67D47F737A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4AAD86-F660-1402-7012-A672B64A5380}"/>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A59E6EB6-4477-FE64-689E-1512552BA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8C406-94B3-BF22-B10E-9B584DC70718}"/>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228317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t>RUPTURA DE SECCIÓN</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t>Inserte el título de su subtítulo Aquí</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93055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67912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DISEÑO BÁSICO</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Tree>
    <p:extLst>
      <p:ext uri="{BB962C8B-B14F-4D97-AF65-F5344CB8AC3E}">
        <p14:creationId xmlns:p14="http://schemas.microsoft.com/office/powerpoint/2010/main" val="89238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Gracias</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202801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DISEÑO BÁSICO</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spTree>
    <p:extLst>
      <p:ext uri="{BB962C8B-B14F-4D97-AF65-F5344CB8AC3E}">
        <p14:creationId xmlns:p14="http://schemas.microsoft.com/office/powerpoint/2010/main" val="285033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33D8-90F6-A86B-A733-23D42F5E1E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C2E5E5-5C09-23BA-3CA4-7FB7022712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F3403C-3CAF-F88B-E34E-E447045E4BC1}"/>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86BF1496-242E-1C37-8CEB-7436DDD5D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2483C-FBAF-9CD9-88FF-459020E7C5CD}"/>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205812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DA04-0D4F-382A-E4B6-C071595C99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71601B-5294-7D09-D4EC-8C48FB1AC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9DA950-2651-E9DD-C899-7ED81C16B281}"/>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680E9021-5A51-CAE2-43E7-39BFFA177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EEDC88-F901-058A-6F0F-2F3FC6CB2B9B}"/>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323113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10C7-D4BC-1544-7301-CF649480BD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E0DFEE-DF10-EF5B-0E51-0561C8D9D1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AF3A3CE-E626-6C89-0894-6DF1009DAA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0ED3BB-C59A-7882-FB18-35BFFAB6BEAB}"/>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6" name="Footer Placeholder 5">
            <a:extLst>
              <a:ext uri="{FF2B5EF4-FFF2-40B4-BE49-F238E27FC236}">
                <a16:creationId xmlns:a16="http://schemas.microsoft.com/office/drawing/2014/main" id="{89204564-A69E-FF4C-02A9-662105A1E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F8250-8F60-F6D2-7E03-D12660DC01C1}"/>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30789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C20C-3706-2AC3-6B8E-58145ABC21D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051C74-0D56-EE5A-1AB3-27365C294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AA27E8-A5E5-3F32-2C7D-257C9453A8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9A2F0A8-2D12-AC26-2E61-185C3DA22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24FEA6-4B25-30D6-FAAE-5391B64A4B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52562BE-DE5C-5366-A141-BF668122BEC0}"/>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8" name="Footer Placeholder 7">
            <a:extLst>
              <a:ext uri="{FF2B5EF4-FFF2-40B4-BE49-F238E27FC236}">
                <a16:creationId xmlns:a16="http://schemas.microsoft.com/office/drawing/2014/main" id="{DC7D3496-5CE0-F6BD-1A1A-E2993D829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2C7879-34AA-F647-41DE-9DF06362CC03}"/>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111918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336A-2DF0-52E0-1144-0B5060ACA9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26BF22-42D7-FEAA-7BEE-3A5D8DF83017}"/>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4" name="Footer Placeholder 3">
            <a:extLst>
              <a:ext uri="{FF2B5EF4-FFF2-40B4-BE49-F238E27FC236}">
                <a16:creationId xmlns:a16="http://schemas.microsoft.com/office/drawing/2014/main" id="{DE4281CE-A582-B254-5BB6-4978F70C5A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73CF8-4CBB-C6AD-2852-1FA5015C17FD}"/>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74002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6DD41-1D71-F1BC-B352-297395C2A24A}"/>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3" name="Footer Placeholder 2">
            <a:extLst>
              <a:ext uri="{FF2B5EF4-FFF2-40B4-BE49-F238E27FC236}">
                <a16:creationId xmlns:a16="http://schemas.microsoft.com/office/drawing/2014/main" id="{063E1C77-8566-035A-8B67-A94D80FB07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7388ED-7ADD-A63B-CA87-615CD3DF1410}"/>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6807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3A1B-91CE-3712-02E4-9B2E477D48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1AA85AE-D6A2-786F-8CCF-F87C2FD88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C7691B0-1733-071B-5C95-183DD8EC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F1E9A-0603-9CE1-132A-A430C6855CD9}"/>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6" name="Footer Placeholder 5">
            <a:extLst>
              <a:ext uri="{FF2B5EF4-FFF2-40B4-BE49-F238E27FC236}">
                <a16:creationId xmlns:a16="http://schemas.microsoft.com/office/drawing/2014/main" id="{0EBBAA42-939F-4255-65A1-C08703DA1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01E6F-5176-C27E-A864-0C85B08D64EE}"/>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165432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9E5E-7DD6-280F-E252-B4A2F0E4BF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A6CBB6F-335C-EE68-8D75-928017940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30A52-346F-478E-20E3-2B8F6973A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F27677-7134-56FE-2024-0E514EEF1502}"/>
              </a:ext>
            </a:extLst>
          </p:cNvPr>
          <p:cNvSpPr>
            <a:spLocks noGrp="1"/>
          </p:cNvSpPr>
          <p:nvPr>
            <p:ph type="dt" sz="half" idx="10"/>
          </p:nvPr>
        </p:nvSpPr>
        <p:spPr/>
        <p:txBody>
          <a:bodyPr/>
          <a:lstStyle/>
          <a:p>
            <a:fld id="{617E36DE-CB13-49A9-A8C4-3B48C699E570}" type="datetimeFigureOut">
              <a:rPr lang="en-GB" smtClean="0"/>
              <a:t>01/02/2023</a:t>
            </a:fld>
            <a:endParaRPr lang="en-GB"/>
          </a:p>
        </p:txBody>
      </p:sp>
      <p:sp>
        <p:nvSpPr>
          <p:cNvPr id="6" name="Footer Placeholder 5">
            <a:extLst>
              <a:ext uri="{FF2B5EF4-FFF2-40B4-BE49-F238E27FC236}">
                <a16:creationId xmlns:a16="http://schemas.microsoft.com/office/drawing/2014/main" id="{C1013357-B022-8694-BD83-2DBE1FBD69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3A61B-0FF6-3454-F85B-7E62EA9225FC}"/>
              </a:ext>
            </a:extLst>
          </p:cNvPr>
          <p:cNvSpPr>
            <a:spLocks noGrp="1"/>
          </p:cNvSpPr>
          <p:nvPr>
            <p:ph type="sldNum" sz="quarter" idx="12"/>
          </p:nvPr>
        </p:nvSpPr>
        <p:spPr/>
        <p:txBody>
          <a:bodyPr/>
          <a:lstStyle/>
          <a:p>
            <a:fld id="{16CE2D88-3801-44E8-8BE1-3414A4478C76}" type="slidenum">
              <a:rPr lang="en-GB" smtClean="0"/>
              <a:t>‹Nº›</a:t>
            </a:fld>
            <a:endParaRPr lang="en-GB"/>
          </a:p>
        </p:txBody>
      </p:sp>
    </p:spTree>
    <p:extLst>
      <p:ext uri="{BB962C8B-B14F-4D97-AF65-F5344CB8AC3E}">
        <p14:creationId xmlns:p14="http://schemas.microsoft.com/office/powerpoint/2010/main" val="137097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985F2-3644-3ACE-7FAC-D01172426403}"/>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 título maestro</a:t>
            </a:r>
          </a:p>
        </p:txBody>
      </p:sp>
      <p:sp>
        <p:nvSpPr>
          <p:cNvPr id="3" name="Text Placeholder 2">
            <a:extLst>
              <a:ext uri="{FF2B5EF4-FFF2-40B4-BE49-F238E27FC236}">
                <a16:creationId xmlns:a16="http://schemas.microsoft.com/office/drawing/2014/main" id="{83F6D96E-CA18-1FD2-E3FA-6F72A037B006}"/>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estilos de texto maestro</a:t>
            </a:r>
          </a:p>
          <a:p>
            <a:pPr lvl="1"/>
            <a:r>
              <a:t>Segundo nivel</a:t>
            </a:r>
          </a:p>
          <a:p>
            <a:pPr lvl="2"/>
            <a:r>
              <a:t>Tercer nivel</a:t>
            </a:r>
          </a:p>
          <a:p>
            <a:pPr lvl="3"/>
            <a:r>
              <a:t>Cuarto nivel</a:t>
            </a:r>
          </a:p>
          <a:p>
            <a:pPr lvl="4"/>
            <a:r>
              <a:t>Quinto nivel</a:t>
            </a:r>
          </a:p>
        </p:txBody>
      </p:sp>
      <p:sp>
        <p:nvSpPr>
          <p:cNvPr id="4" name="Date Placeholder 3">
            <a:extLst>
              <a:ext uri="{FF2B5EF4-FFF2-40B4-BE49-F238E27FC236}">
                <a16:creationId xmlns:a16="http://schemas.microsoft.com/office/drawing/2014/main" id="{EE4A29EA-4497-B485-084D-9CC8D628500F}"/>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617E36DE-CB13-49A9-A8C4-3B48C699E570}" type="datetimeFigureOut">
              <a:rPr lang="en-GB" smtClean="0"/>
              <a:t>01/02/2023</a:t>
            </a:fld>
            <a:endParaRPr lang="en-GB"/>
          </a:p>
        </p:txBody>
      </p:sp>
      <p:sp>
        <p:nvSpPr>
          <p:cNvPr id="5" name="Footer Placeholder 4">
            <a:extLst>
              <a:ext uri="{FF2B5EF4-FFF2-40B4-BE49-F238E27FC236}">
                <a16:creationId xmlns:a16="http://schemas.microsoft.com/office/drawing/2014/main" id="{9C98F995-E785-4942-5B6B-692A8BC28B01}"/>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517213A7-3BA4-914F-6A10-45298288E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16CE2D88-3801-44E8-8BE1-3414A4478C76}" type="slidenum">
              <a:rPr lang="en-GB" smtClean="0"/>
              <a:t>‹Nº›</a:t>
            </a:fld>
            <a:endParaRPr lang="en-GB"/>
          </a:p>
        </p:txBody>
      </p:sp>
    </p:spTree>
    <p:extLst>
      <p:ext uri="{BB962C8B-B14F-4D97-AF65-F5344CB8AC3E}">
        <p14:creationId xmlns:p14="http://schemas.microsoft.com/office/powerpoint/2010/main" val="22397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0.bin"/><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1.bin"/><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2.bin"/><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3.bin"/><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4.bin"/><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5.bin"/><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7.bin"/><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8.bin"/><Relationship Id="rId1" Type="http://schemas.openxmlformats.org/officeDocument/2006/relationships/slideLayout" Target="../slideLayouts/slideLayout14.xml"/><Relationship Id="rId5" Type="http://schemas.openxmlformats.org/officeDocument/2006/relationships/hyperlink" Target="https://www.freepik.com/free-vector/gradient-template-gantt-chart_10182353.htm#query=gantt%20chart&amp;position=2&amp;from_view=search&amp;track=sph"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1.bin"/><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3.bin"/><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4.bin"/><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slack.com/intl/it-it/blog/collaboration/mastering-time-management-at-work" TargetMode="External"/><Relationship Id="rId3" Type="http://schemas.openxmlformats.org/officeDocument/2006/relationships/hyperlink" Target="https://www.toppr.com/guides/business-management-and-entrepreneurship/nature-of-management-and-its-process/management-functions" TargetMode="External"/><Relationship Id="rId7" Type="http://schemas.openxmlformats.org/officeDocument/2006/relationships/hyperlink" Target="https://hbr.org/2016/06/the-secrets-of-great-teamwork" TargetMode="External"/><Relationship Id="rId2" Type="http://schemas.openxmlformats.org/officeDocument/2006/relationships/hyperlink" Target="https://eagletraining.co.uk/2020/11/26/importance-of-working-with-others/#:~:text=Well%2C%20working%20with%20others%20is,culture%2C%20rules%2C%20and%20values" TargetMode="External"/><Relationship Id="rId1" Type="http://schemas.openxmlformats.org/officeDocument/2006/relationships/slideLayout" Target="../slideLayouts/slideLayout16.xml"/><Relationship Id="rId6" Type="http://schemas.openxmlformats.org/officeDocument/2006/relationships/hyperlink" Target="https://hbr.org/2020/01/time-management-is-about-more-than-life-hacks?registration=success" TargetMode="External"/><Relationship Id="rId5" Type="http://schemas.openxmlformats.org/officeDocument/2006/relationships/hyperlink" Target="https://slideplayer.it/slide/199543/" TargetMode="External"/><Relationship Id="rId4" Type="http://schemas.openxmlformats.org/officeDocument/2006/relationships/hyperlink" Target="https://corporatefinanceinstitute.com/resources/careers/soft-skills/time-management-list-tip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8.bin"/><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9.bin"/><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sz="320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sz="1867" b="1">
                <a:solidFill>
                  <a:schemeClr val="tx1"/>
                </a:solidFill>
              </a:defRPr>
            </a:pPr>
            <a:r>
              <a:t>Por: IHF</a:t>
            </a:r>
            <a:endParaRPr sz="1867">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sz="1067">
                <a:solidFill>
                  <a:schemeClr val="tx1"/>
                </a:solidFill>
              </a:defRPr>
            </a:pPr>
            <a:r>
              <a:t>El apoyo de la Comisión Europea a la producción de esta publicación no constituye una aprobación de los contenidos, que solo reflejan las opiniones de los autores, y la Comisión no puede ser considerada responsable del uso que pueda hacerse de la información contenida en el mismo.</a:t>
            </a:r>
          </a:p>
        </p:txBody>
      </p:sp>
      <p:sp>
        <p:nvSpPr>
          <p:cNvPr id="3" name="TextBox 2">
            <a:extLst>
              <a:ext uri="{FF2B5EF4-FFF2-40B4-BE49-F238E27FC236}">
                <a16:creationId xmlns:a16="http://schemas.microsoft.com/office/drawing/2014/main" id="{28F74488-01A7-5A35-7533-1E3499559385}"/>
              </a:ext>
            </a:extLst>
          </p:cNvPr>
          <p:cNvSpPr txBox="1"/>
          <p:nvPr/>
        </p:nvSpPr>
        <p:spPr>
          <a:xfrm>
            <a:off x="763979" y="4121384"/>
            <a:ext cx="10664042" cy="369332"/>
          </a:xfrm>
          <a:prstGeom prst="rect">
            <a:avLst/>
          </a:prstGeom>
          <a:noFill/>
        </p:spPr>
        <p:txBody>
          <a:bodyPr wrap="square">
            <a:spAutoFit/>
          </a:bodyPr>
          <a:lstStyle/>
          <a:p>
            <a:pPr algn="ctr"/>
            <a:r>
              <a:rPr lang="es-ES"/>
              <a:t>Emprendimiento</a:t>
            </a:r>
            <a:endParaRPr sz="2200"/>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6B96F-E244-4E2C-15B3-53BD32256FB2}"/>
              </a:ext>
            </a:extLst>
          </p:cNvPr>
          <p:cNvSpPr txBox="1"/>
          <p:nvPr/>
        </p:nvSpPr>
        <p:spPr>
          <a:xfrm>
            <a:off x="710119" y="1097767"/>
            <a:ext cx="11294678" cy="136723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defRPr sz="1800">
                <a:effectLst/>
                <a:latin typeface="Calibri" panose="020F0502020204030204" pitchFamily="34" charset="0"/>
                <a:ea typeface="Calibri" panose="020F0502020204030204" pitchFamily="34" charset="0"/>
                <a:cs typeface="Times New Roman" panose="02020603050405020304" pitchFamily="18" charset="0"/>
              </a:defRPr>
            </a:pPr>
            <a:r>
              <a:rPr b="1"/>
              <a:t>La planificación informal</a:t>
            </a:r>
            <a:r>
              <a:t> ofrece un enfoque a corto plazo, que podría ser necesario para que la empresa opere. En una organización, varias unidades pueden tener sus propios planes informales. </a:t>
            </a:r>
          </a:p>
          <a:p>
            <a:pPr marL="285750" indent="-285750" algn="just">
              <a:lnSpc>
                <a:spcPct val="107000"/>
              </a:lnSpc>
              <a:spcAft>
                <a:spcPts val="800"/>
              </a:spcAft>
              <a:buFont typeface="Arial" panose="020B0604020202020204" pitchFamily="34" charset="0"/>
              <a:buChar char="•"/>
              <a:defRPr sz="1800">
                <a:effectLst/>
                <a:latin typeface="Calibri" panose="020F0502020204030204" pitchFamily="34" charset="0"/>
                <a:ea typeface="Calibri" panose="020F0502020204030204" pitchFamily="34" charset="0"/>
                <a:cs typeface="Times New Roman" panose="02020603050405020304" pitchFamily="18" charset="0"/>
              </a:defRPr>
            </a:pPr>
            <a:r>
              <a:t>Sin embargo, si la empresa quiere crecer y alcanzar metas ambiciosas, el proceso de planificación debe ser </a:t>
            </a:r>
            <a:r>
              <a:rPr b="1"/>
              <a:t>formal</a:t>
            </a:r>
            <a:r>
              <a:t>, escrito, específico e implicar objetivos organizativos comunes.</a:t>
            </a:r>
          </a:p>
        </p:txBody>
      </p:sp>
      <p:sp>
        <p:nvSpPr>
          <p:cNvPr id="5" name="TextBox 4">
            <a:extLst>
              <a:ext uri="{FF2B5EF4-FFF2-40B4-BE49-F238E27FC236}">
                <a16:creationId xmlns:a16="http://schemas.microsoft.com/office/drawing/2014/main" id="{8610940B-A504-3D1F-1B67-23F83573E445}"/>
              </a:ext>
            </a:extLst>
          </p:cNvPr>
          <p:cNvSpPr txBox="1"/>
          <p:nvPr/>
        </p:nvSpPr>
        <p:spPr>
          <a:xfrm>
            <a:off x="720712" y="2477252"/>
            <a:ext cx="11284085" cy="3970318"/>
          </a:xfrm>
          <a:prstGeom prst="rect">
            <a:avLst/>
          </a:prstGeom>
          <a:noFill/>
        </p:spPr>
        <p:txBody>
          <a:bodyPr wrap="square">
            <a:spAutoFit/>
          </a:bodyPr>
          <a:lstStyle/>
          <a:p>
            <a:r>
              <a:t>También contamos con:</a:t>
            </a:r>
          </a:p>
          <a:p>
            <a:pPr marL="285750" indent="-285750" algn="just">
              <a:buFont typeface="Arial" panose="020B0604020202020204" pitchFamily="34" charset="0"/>
              <a:buChar char="•"/>
            </a:pPr>
            <a:r>
              <a:t>Para posicionar a la organización para competir con éxito en su entorno, la </a:t>
            </a:r>
            <a:r>
              <a:rPr b="1"/>
              <a:t>planificación estratégica </a:t>
            </a:r>
            <a:r>
              <a:t>incluye analizar las posibilidades y amenazas competitivas, así como las fortalezas y limitaciones del negocio. La duración de la planificación estratégica suele ser de tres años o más. En términos generales, toda la organización participa en la planificación estratégica, que también implica establecer metas. Con frecuencia tiene como fundamento la misión de la organización, que es la razón principal de su existencia. La planificación estratégica suele ser llevada a cabo por la alta dirección de una organización.  </a:t>
            </a:r>
          </a:p>
          <a:p>
            <a:pPr marL="285750" indent="-285750" algn="just">
              <a:buFont typeface="Arial" panose="020B0604020202020204" pitchFamily="34" charset="0"/>
              <a:buChar char="•"/>
            </a:pPr>
            <a:r>
              <a:rPr b="1"/>
              <a:t>La planificación táctica </a:t>
            </a:r>
            <a:r>
              <a:t>es de rango intermedio (de uno a tres años) de planificación que está diseñada para desarrollar medios relativamente concretos y específicos para implementar el plan estratégico. Los gerentes de nivel medio a menudo participan en la planificación táctica.</a:t>
            </a:r>
          </a:p>
          <a:p>
            <a:pPr marL="285750" indent="-285750" algn="just">
              <a:buFont typeface="Arial" panose="020B0604020202020204" pitchFamily="34" charset="0"/>
              <a:buChar char="•"/>
            </a:pPr>
            <a:r>
              <a:rPr b="1"/>
              <a:t>La planificación operativa </a:t>
            </a:r>
            <a:r>
              <a:t>generalmente asume la existencia de metas y objetivos de toda la organización o subunidades y especifica las formas de lograrlos. La planificación operativa es una planificación de corto alcance (menos de un año) que está diseñada para desarrollar pasos de acción específicos que apoyen los planes estratégicos y tácticos.</a:t>
            </a:r>
          </a:p>
        </p:txBody>
      </p:sp>
      <p:sp>
        <p:nvSpPr>
          <p:cNvPr id="3" name="TextBox 2">
            <a:extLst>
              <a:ext uri="{FF2B5EF4-FFF2-40B4-BE49-F238E27FC236}">
                <a16:creationId xmlns:a16="http://schemas.microsoft.com/office/drawing/2014/main" id="{28BD2445-7B78-36D7-0CD2-BF28E433DE18}"/>
              </a:ext>
            </a:extLst>
          </p:cNvPr>
          <p:cNvSpPr txBox="1"/>
          <p:nvPr/>
        </p:nvSpPr>
        <p:spPr>
          <a:xfrm>
            <a:off x="819397" y="297548"/>
            <a:ext cx="5925787" cy="430887"/>
          </a:xfrm>
          <a:prstGeom prst="rect">
            <a:avLst/>
          </a:prstGeom>
          <a:noFill/>
        </p:spPr>
        <p:txBody>
          <a:bodyPr wrap="square">
            <a:spAutoFit/>
          </a:bodyPr>
          <a:lstStyle/>
          <a:p>
            <a:pPr>
              <a:defRPr sz="2200" b="1"/>
            </a:pPr>
            <a:r>
              <a:t>Tipos de planificación</a:t>
            </a:r>
          </a:p>
        </p:txBody>
      </p:sp>
      <p:sp>
        <p:nvSpPr>
          <p:cNvPr id="6" name="TextBox 5">
            <a:extLst>
              <a:ext uri="{FF2B5EF4-FFF2-40B4-BE49-F238E27FC236}">
                <a16:creationId xmlns:a16="http://schemas.microsoft.com/office/drawing/2014/main" id="{8AD45E1C-0B47-714C-A7C5-F0B8BF3DD7B1}"/>
              </a:ext>
            </a:extLst>
          </p:cNvPr>
          <p:cNvSpPr txBox="1"/>
          <p:nvPr/>
        </p:nvSpPr>
        <p:spPr>
          <a:xfrm>
            <a:off x="819397" y="728435"/>
            <a:ext cx="5276603" cy="369332"/>
          </a:xfrm>
          <a:prstGeom prst="rect">
            <a:avLst/>
          </a:prstGeom>
          <a:noFill/>
        </p:spPr>
        <p:txBody>
          <a:bodyPr wrap="square">
            <a:spAutoFit/>
          </a:bodyPr>
          <a:lstStyle/>
          <a:p>
            <a:r>
              <a:t>La primera distinción que podemos hacer es entre:</a:t>
            </a:r>
          </a:p>
        </p:txBody>
      </p:sp>
      <p:graphicFrame>
        <p:nvGraphicFramePr>
          <p:cNvPr id="7" name="Objeto 33">
            <a:extLst>
              <a:ext uri="{FF2B5EF4-FFF2-40B4-BE49-F238E27FC236}">
                <a16:creationId xmlns:a16="http://schemas.microsoft.com/office/drawing/2014/main" id="{F517D401-0B1C-E429-4129-C5540E291D6A}"/>
              </a:ext>
            </a:extLst>
          </p:cNvPr>
          <p:cNvGraphicFramePr>
            <a:graphicFrameLocks noChangeAspect="1"/>
          </p:cNvGraphicFramePr>
          <p:nvPr>
            <p:extLst>
              <p:ext uri="{D42A27DB-BD31-4B8C-83A1-F6EECF244321}">
                <p14:modId xmlns:p14="http://schemas.microsoft.com/office/powerpoint/2010/main" val="113976780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E55EA8BF-A820-1590-6CBA-F5161E0384A2}"/>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05303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33">
            <a:extLst>
              <a:ext uri="{FF2B5EF4-FFF2-40B4-BE49-F238E27FC236}">
                <a16:creationId xmlns:a16="http://schemas.microsoft.com/office/drawing/2014/main" id="{DE226AF3-5314-DBAB-4D9D-C751E9590AE2}"/>
              </a:ext>
            </a:extLst>
          </p:cNvPr>
          <p:cNvGraphicFramePr>
            <a:graphicFrameLocks noChangeAspect="1"/>
          </p:cNvGraphicFramePr>
          <p:nvPr>
            <p:extLst>
              <p:ext uri="{D42A27DB-BD31-4B8C-83A1-F6EECF244321}">
                <p14:modId xmlns:p14="http://schemas.microsoft.com/office/powerpoint/2010/main" val="371314322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33">
                        <a:extLst>
                          <a:ext uri="{FF2B5EF4-FFF2-40B4-BE49-F238E27FC236}">
                            <a16:creationId xmlns:a16="http://schemas.microsoft.com/office/drawing/2014/main" id="{F517D401-0B1C-E429-4129-C5540E291D6A}"/>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6" name="Rectangle 5"/>
          <p:cNvSpPr/>
          <p:nvPr/>
        </p:nvSpPr>
        <p:spPr>
          <a:xfrm>
            <a:off x="0" y="1824173"/>
            <a:ext cx="12192000" cy="469407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1400"/>
          </a:p>
        </p:txBody>
      </p:sp>
      <p:sp>
        <p:nvSpPr>
          <p:cNvPr id="7" name="Oval 6"/>
          <p:cNvSpPr/>
          <p:nvPr/>
        </p:nvSpPr>
        <p:spPr>
          <a:xfrm>
            <a:off x="248891" y="2000965"/>
            <a:ext cx="356944" cy="35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9" name="Oval 8"/>
          <p:cNvSpPr/>
          <p:nvPr/>
        </p:nvSpPr>
        <p:spPr>
          <a:xfrm>
            <a:off x="246440" y="3260372"/>
            <a:ext cx="359395" cy="359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0" name="Oval 9"/>
          <p:cNvSpPr/>
          <p:nvPr/>
        </p:nvSpPr>
        <p:spPr>
          <a:xfrm>
            <a:off x="6270472" y="4574530"/>
            <a:ext cx="399494" cy="332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2" name="TextBox 11"/>
          <p:cNvSpPr txBox="1"/>
          <p:nvPr/>
        </p:nvSpPr>
        <p:spPr>
          <a:xfrm>
            <a:off x="1602976" y="2099687"/>
            <a:ext cx="3028628" cy="108536"/>
          </a:xfrm>
          <a:prstGeom prst="rect">
            <a:avLst/>
          </a:prstGeom>
          <a:noFill/>
        </p:spPr>
        <p:txBody>
          <a:bodyPr wrap="square">
            <a:spAutoFit/>
          </a:bodyPr>
          <a:lstStyle/>
          <a:p>
            <a:endParaRPr sz="1600">
              <a:solidFill>
                <a:schemeClr val="bg1"/>
              </a:solidFill>
              <a:cs typeface="Arial" pitchFamily="34" charset="0"/>
            </a:endParaRPr>
          </a:p>
        </p:txBody>
      </p:sp>
      <p:sp>
        <p:nvSpPr>
          <p:cNvPr id="16" name="TextBox 15"/>
          <p:cNvSpPr txBox="1"/>
          <p:nvPr/>
        </p:nvSpPr>
        <p:spPr>
          <a:xfrm>
            <a:off x="701846" y="3286936"/>
            <a:ext cx="4262584" cy="400110"/>
          </a:xfrm>
          <a:prstGeom prst="rect">
            <a:avLst/>
          </a:prstGeom>
          <a:noFill/>
        </p:spPr>
        <p:txBody>
          <a:bodyPr wrap="square">
            <a:spAutoFit/>
          </a:bodyPr>
          <a:lstStyle/>
          <a:p>
            <a:pPr>
              <a:defRPr sz="2000" b="1">
                <a:solidFill>
                  <a:schemeClr val="bg1"/>
                </a:solidFill>
                <a:cs typeface="Arial" pitchFamily="34" charset="0"/>
              </a:defRPr>
            </a:pPr>
            <a:r>
              <a:t>Les falta tiempo para planificar</a:t>
            </a:r>
            <a:endParaRPr sz="2000" b="1">
              <a:solidFill>
                <a:schemeClr val="bg1"/>
              </a:solidFill>
              <a:cs typeface="Arial" pitchFamily="34" charset="0"/>
            </a:endParaRPr>
          </a:p>
        </p:txBody>
      </p:sp>
      <p:sp>
        <p:nvSpPr>
          <p:cNvPr id="19" name="TextBox 18"/>
          <p:cNvSpPr txBox="1"/>
          <p:nvPr/>
        </p:nvSpPr>
        <p:spPr>
          <a:xfrm>
            <a:off x="6873043" y="4527673"/>
            <a:ext cx="5291967" cy="400110"/>
          </a:xfrm>
          <a:prstGeom prst="rect">
            <a:avLst/>
          </a:prstGeom>
          <a:noFill/>
        </p:spPr>
        <p:txBody>
          <a:bodyPr wrap="square">
            <a:spAutoFit/>
          </a:bodyPr>
          <a:lstStyle/>
          <a:p>
            <a:pPr>
              <a:defRPr sz="2000" b="1">
                <a:solidFill>
                  <a:schemeClr val="bg1"/>
                </a:solidFill>
                <a:cs typeface="Arial" pitchFamily="34" charset="0"/>
              </a:defRPr>
            </a:pPr>
            <a:r>
              <a:t>No tienen los conocimientos necesarios</a:t>
            </a:r>
          </a:p>
        </p:txBody>
      </p:sp>
      <p:sp>
        <p:nvSpPr>
          <p:cNvPr id="20" name="Oval 19"/>
          <p:cNvSpPr/>
          <p:nvPr/>
        </p:nvSpPr>
        <p:spPr>
          <a:xfrm>
            <a:off x="6285281" y="2005625"/>
            <a:ext cx="404163"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1" name="Oval 20"/>
          <p:cNvSpPr/>
          <p:nvPr/>
        </p:nvSpPr>
        <p:spPr>
          <a:xfrm>
            <a:off x="6285281" y="3260372"/>
            <a:ext cx="404163" cy="369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2" name="Oval 21"/>
          <p:cNvSpPr/>
          <p:nvPr/>
        </p:nvSpPr>
        <p:spPr>
          <a:xfrm>
            <a:off x="232889" y="5289224"/>
            <a:ext cx="354466" cy="354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8" name="Rectangle 7"/>
          <p:cNvSpPr/>
          <p:nvPr/>
        </p:nvSpPr>
        <p:spPr>
          <a:xfrm>
            <a:off x="6047591" y="2047379"/>
            <a:ext cx="48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 name="TextBox 1">
            <a:extLst>
              <a:ext uri="{FF2B5EF4-FFF2-40B4-BE49-F238E27FC236}">
                <a16:creationId xmlns:a16="http://schemas.microsoft.com/office/drawing/2014/main" id="{00502A5C-4079-8DC5-76E4-512064E3D845}"/>
              </a:ext>
            </a:extLst>
          </p:cNvPr>
          <p:cNvSpPr txBox="1"/>
          <p:nvPr/>
        </p:nvSpPr>
        <p:spPr>
          <a:xfrm>
            <a:off x="290767" y="258256"/>
            <a:ext cx="11768792" cy="1815882"/>
          </a:xfrm>
          <a:prstGeom prst="rect">
            <a:avLst/>
          </a:prstGeom>
          <a:noFill/>
        </p:spPr>
        <p:txBody>
          <a:bodyPr wrap="square">
            <a:spAutoFit/>
          </a:bodyPr>
          <a:lstStyle/>
          <a:p>
            <a:pPr>
              <a:defRPr sz="2200" b="1"/>
            </a:pPr>
            <a:r>
              <a:t>           Por qué algunos gerentes no planifican</a:t>
            </a:r>
            <a:endParaRPr sz="1800">
              <a:effectLst/>
              <a:ea typeface="Calibri" panose="020F0502020204030204" pitchFamily="34" charset="0"/>
              <a:cs typeface="Times New Roman" panose="02020603050405020304" pitchFamily="18" charset="0"/>
            </a:endParaRPr>
          </a:p>
          <a:p>
            <a:pPr>
              <a:defRPr sz="1800">
                <a:effectLst/>
                <a:ea typeface="Calibri" panose="020F0502020204030204" pitchFamily="34" charset="0"/>
                <a:cs typeface="Times New Roman" panose="02020603050405020304" pitchFamily="18" charset="0"/>
              </a:defRPr>
            </a:pPr>
            <a:r>
              <a:t>Aunque la planificación es una función básica de la gestión, en la práctica, muchos gerentes la descuidan. Puede pensar que no necesitan tipos formales de planificación, ya que pueden usar su visión estratégica e instinto para mantener a la organización en el camino incluso sin ella. Sin embargo, esto no es cierto. Estas son las razones clave por las que los gerentes no crean un plan estratégico: </a:t>
            </a:r>
          </a:p>
          <a:p>
            <a:endParaRPr/>
          </a:p>
        </p:txBody>
      </p:sp>
      <p:sp>
        <p:nvSpPr>
          <p:cNvPr id="3" name="TextBox 2">
            <a:extLst>
              <a:ext uri="{FF2B5EF4-FFF2-40B4-BE49-F238E27FC236}">
                <a16:creationId xmlns:a16="http://schemas.microsoft.com/office/drawing/2014/main" id="{7C5F3787-4811-7D03-CFF4-DDD21594653D}"/>
              </a:ext>
            </a:extLst>
          </p:cNvPr>
          <p:cNvSpPr txBox="1"/>
          <p:nvPr/>
        </p:nvSpPr>
        <p:spPr>
          <a:xfrm>
            <a:off x="605835" y="1968049"/>
            <a:ext cx="5349725" cy="400110"/>
          </a:xfrm>
          <a:prstGeom prst="rect">
            <a:avLst/>
          </a:prstGeom>
          <a:noFill/>
        </p:spPr>
        <p:txBody>
          <a:bodyPr wrap="square">
            <a:spAutoFit/>
          </a:bodyPr>
          <a:lstStyle/>
          <a:p>
            <a:pPr>
              <a:defRPr sz="2000" b="1">
                <a:solidFill>
                  <a:schemeClr val="bg1"/>
                </a:solidFill>
              </a:defRPr>
            </a:pPr>
            <a:r>
              <a:t>Subestiman la importancia de la planificación</a:t>
            </a:r>
          </a:p>
        </p:txBody>
      </p:sp>
      <p:sp>
        <p:nvSpPr>
          <p:cNvPr id="4" name="TextBox 3">
            <a:extLst>
              <a:ext uri="{FF2B5EF4-FFF2-40B4-BE49-F238E27FC236}">
                <a16:creationId xmlns:a16="http://schemas.microsoft.com/office/drawing/2014/main" id="{29F3A684-DCD1-C0C6-86DE-47CE0C98D48B}"/>
              </a:ext>
            </a:extLst>
          </p:cNvPr>
          <p:cNvSpPr txBox="1"/>
          <p:nvPr/>
        </p:nvSpPr>
        <p:spPr>
          <a:xfrm>
            <a:off x="198207" y="2413225"/>
            <a:ext cx="5507565" cy="954107"/>
          </a:xfrm>
          <a:prstGeom prst="rect">
            <a:avLst/>
          </a:prstGeom>
          <a:noFill/>
        </p:spPr>
        <p:txBody>
          <a:bodyPr wrap="square">
            <a:spAutoFit/>
          </a:bodyPr>
          <a:lstStyle/>
          <a:p>
            <a:pPr algn="just">
              <a:defRPr sz="1400">
                <a:effectLst/>
                <a:ea typeface="Calibri" panose="020F0502020204030204" pitchFamily="34" charset="0"/>
                <a:cs typeface="Times New Roman" panose="02020603050405020304" pitchFamily="18" charset="0"/>
              </a:defRPr>
            </a:pPr>
            <a:r>
              <a:t>Muchos gerentes adoptan una mentalidad de conseguir-cosas-hecho, no poder hacer una pausa y considerar lo que realmente necesitan hacer. No están dispuestos a hacer ningún cambio, ya que no comprenden cómo la planificación podría afectar el rendimiento. </a:t>
            </a:r>
            <a:endParaRPr sz="1400"/>
          </a:p>
        </p:txBody>
      </p:sp>
      <p:sp>
        <p:nvSpPr>
          <p:cNvPr id="5" name="TextBox 4">
            <a:extLst>
              <a:ext uri="{FF2B5EF4-FFF2-40B4-BE49-F238E27FC236}">
                <a16:creationId xmlns:a16="http://schemas.microsoft.com/office/drawing/2014/main" id="{662C6EDD-1B9B-7C65-55FC-4823AAEE2B2C}"/>
              </a:ext>
            </a:extLst>
          </p:cNvPr>
          <p:cNvSpPr txBox="1"/>
          <p:nvPr/>
        </p:nvSpPr>
        <p:spPr>
          <a:xfrm>
            <a:off x="215758" y="3629962"/>
            <a:ext cx="5490014" cy="1465209"/>
          </a:xfrm>
          <a:prstGeom prst="rect">
            <a:avLst/>
          </a:prstGeom>
          <a:noFill/>
        </p:spPr>
        <p:txBody>
          <a:bodyPr wrap="square">
            <a:spAutoFit/>
          </a:bodyPr>
          <a:lstStyle/>
          <a:p>
            <a:pPr algn="just">
              <a:lnSpc>
                <a:spcPct val="107000"/>
              </a:lnSpc>
              <a:spcAft>
                <a:spcPts val="800"/>
              </a:spcAft>
              <a:defRPr sz="1400">
                <a:effectLst/>
                <a:ea typeface="Calibri" panose="020F0502020204030204" pitchFamily="34" charset="0"/>
                <a:cs typeface="Times New Roman" panose="02020603050405020304" pitchFamily="18" charset="0"/>
              </a:defRPr>
            </a:pPr>
            <a:r>
              <a:t>Se necesita mucho tiempo para planificar, y los gerentes tienen demasiados deberes. Los gerentes con frecuencia solo consideran estrategias estratégicas mientras conducen al trabajo o en casa como resultado. Esto podría conducir a una falta de planificación. La planificación debe ser programada específicamente por los gerentes. Si a un gerente le resulta difícil dedicar suficiente tiempo a esta posición, debe asignar tareas adicionales y abstenerse de microgestionar. </a:t>
            </a:r>
          </a:p>
        </p:txBody>
      </p:sp>
      <p:sp>
        <p:nvSpPr>
          <p:cNvPr id="32" name="TextBox 31">
            <a:extLst>
              <a:ext uri="{FF2B5EF4-FFF2-40B4-BE49-F238E27FC236}">
                <a16:creationId xmlns:a16="http://schemas.microsoft.com/office/drawing/2014/main" id="{A8304297-DF0B-BF72-F473-22D4245F7120}"/>
              </a:ext>
            </a:extLst>
          </p:cNvPr>
          <p:cNvSpPr txBox="1"/>
          <p:nvPr/>
        </p:nvSpPr>
        <p:spPr>
          <a:xfrm>
            <a:off x="6187622" y="4907329"/>
            <a:ext cx="5871937" cy="1465209"/>
          </a:xfrm>
          <a:prstGeom prst="rect">
            <a:avLst/>
          </a:prstGeom>
          <a:noFill/>
        </p:spPr>
        <p:txBody>
          <a:bodyPr wrap="square">
            <a:spAutoFit/>
          </a:bodyPr>
          <a:lstStyle/>
          <a:p>
            <a:pPr algn="just">
              <a:lnSpc>
                <a:spcPct val="107000"/>
              </a:lnSpc>
              <a:spcAft>
                <a:spcPts val="800"/>
              </a:spcAft>
              <a:defRPr sz="1400">
                <a:effectLst/>
                <a:ea typeface="Calibri" panose="020F0502020204030204" pitchFamily="34" charset="0"/>
                <a:cs typeface="Times New Roman" panose="02020603050405020304" pitchFamily="18" charset="0"/>
              </a:defRPr>
            </a:pPr>
            <a:r>
              <a:t>Hay muchas herramientas utilizadas en la planificación, como el análisis </a:t>
            </a:r>
            <a:r>
              <a:rPr lang="es-ES"/>
              <a:t>DAFO</a:t>
            </a:r>
            <a:r>
              <a:t>, </a:t>
            </a:r>
            <a:r>
              <a:rPr lang="es-ES"/>
              <a:t>PESTEL</a:t>
            </a:r>
            <a:r>
              <a:t>, </a:t>
            </a:r>
            <a:r>
              <a:rPr lang="es-ES"/>
              <a:t>marco </a:t>
            </a:r>
            <a:r>
              <a:t>VRIO, el </a:t>
            </a:r>
            <a:r>
              <a:rPr lang="es-ES"/>
              <a:t>estudio del entorno</a:t>
            </a:r>
            <a:r>
              <a:t>, el análisis de recursos, etc. Si un gerente no recibió una buena capacitación en gestión, puede no planificar de manera efectiva y, por lo tanto, no tiene sentido. También puede ser que carecen de experiencia en ciertas áreas — la creación de un plan de marketing es muy diferente de la planificación operativa.</a:t>
            </a:r>
          </a:p>
        </p:txBody>
      </p:sp>
      <p:sp>
        <p:nvSpPr>
          <p:cNvPr id="41" name="TextBox 40">
            <a:extLst>
              <a:ext uri="{FF2B5EF4-FFF2-40B4-BE49-F238E27FC236}">
                <a16:creationId xmlns:a16="http://schemas.microsoft.com/office/drawing/2014/main" id="{A213E20E-BF44-9C8D-C964-90F3F49F5D2A}"/>
              </a:ext>
            </a:extLst>
          </p:cNvPr>
          <p:cNvSpPr txBox="1"/>
          <p:nvPr/>
        </p:nvSpPr>
        <p:spPr>
          <a:xfrm>
            <a:off x="6686103" y="1969062"/>
            <a:ext cx="5475567" cy="400110"/>
          </a:xfrm>
          <a:prstGeom prst="rect">
            <a:avLst/>
          </a:prstGeom>
          <a:noFill/>
        </p:spPr>
        <p:txBody>
          <a:bodyPr wrap="square">
            <a:spAutoFit/>
          </a:bodyPr>
          <a:lstStyle/>
          <a:p>
            <a:pPr>
              <a:defRPr sz="2000" b="1">
                <a:solidFill>
                  <a:schemeClr val="bg1"/>
                </a:solidFill>
              </a:defRPr>
            </a:pPr>
            <a:r>
              <a:t>Tienen demasiada confianza en su experiencia</a:t>
            </a:r>
          </a:p>
        </p:txBody>
      </p:sp>
      <p:sp>
        <p:nvSpPr>
          <p:cNvPr id="42" name="TextBox 41">
            <a:extLst>
              <a:ext uri="{FF2B5EF4-FFF2-40B4-BE49-F238E27FC236}">
                <a16:creationId xmlns:a16="http://schemas.microsoft.com/office/drawing/2014/main" id="{3ADBE9F5-1FD9-8611-8BA6-D43663AAFFC8}"/>
              </a:ext>
            </a:extLst>
          </p:cNvPr>
          <p:cNvSpPr txBox="1"/>
          <p:nvPr/>
        </p:nvSpPr>
        <p:spPr>
          <a:xfrm>
            <a:off x="6214438" y="2412889"/>
            <a:ext cx="6038748" cy="773673"/>
          </a:xfrm>
          <a:prstGeom prst="rect">
            <a:avLst/>
          </a:prstGeom>
          <a:noFill/>
        </p:spPr>
        <p:txBody>
          <a:bodyPr wrap="square">
            <a:spAutoFit/>
          </a:bodyPr>
          <a:lstStyle/>
          <a:p>
            <a:pPr>
              <a:lnSpc>
                <a:spcPct val="107000"/>
              </a:lnSpc>
              <a:spcAft>
                <a:spcPts val="800"/>
              </a:spcAft>
              <a:defRPr sz="1400">
                <a:effectLst/>
                <a:ea typeface="Calibri" panose="020F0502020204030204" pitchFamily="34" charset="0"/>
                <a:cs typeface="Times New Roman" panose="02020603050405020304" pitchFamily="18" charset="0"/>
              </a:defRPr>
            </a:pPr>
            <a:r>
              <a:t>Algunos gerentes pueden haber logrado el éxito sin planificación, lo que les lleva a creer que la planificación no tiene sentido. En lugar de circunstancias favorables, acreditan sus propias habilidades con su logro. </a:t>
            </a:r>
          </a:p>
        </p:txBody>
      </p:sp>
      <p:sp>
        <p:nvSpPr>
          <p:cNvPr id="43" name="TextBox 42">
            <a:extLst>
              <a:ext uri="{FF2B5EF4-FFF2-40B4-BE49-F238E27FC236}">
                <a16:creationId xmlns:a16="http://schemas.microsoft.com/office/drawing/2014/main" id="{424A6A96-F551-D9A3-B0B8-505ACD20FAC3}"/>
              </a:ext>
            </a:extLst>
          </p:cNvPr>
          <p:cNvSpPr txBox="1"/>
          <p:nvPr/>
        </p:nvSpPr>
        <p:spPr>
          <a:xfrm>
            <a:off x="6829396" y="3285139"/>
            <a:ext cx="4490608" cy="400110"/>
          </a:xfrm>
          <a:prstGeom prst="rect">
            <a:avLst/>
          </a:prstGeom>
          <a:noFill/>
        </p:spPr>
        <p:txBody>
          <a:bodyPr wrap="square">
            <a:spAutoFit/>
          </a:bodyPr>
          <a:lstStyle/>
          <a:p>
            <a:pPr>
              <a:defRPr sz="2000" b="1">
                <a:solidFill>
                  <a:schemeClr val="bg1"/>
                </a:solidFill>
              </a:defRPr>
            </a:pPr>
            <a:r>
              <a:t>Carecen de autodisciplina </a:t>
            </a:r>
          </a:p>
        </p:txBody>
      </p:sp>
      <p:sp>
        <p:nvSpPr>
          <p:cNvPr id="44" name="TextBox 43">
            <a:extLst>
              <a:ext uri="{FF2B5EF4-FFF2-40B4-BE49-F238E27FC236}">
                <a16:creationId xmlns:a16="http://schemas.microsoft.com/office/drawing/2014/main" id="{7247277A-6B5F-E63F-7E04-F5147EDD589E}"/>
              </a:ext>
            </a:extLst>
          </p:cNvPr>
          <p:cNvSpPr txBox="1"/>
          <p:nvPr/>
        </p:nvSpPr>
        <p:spPr>
          <a:xfrm>
            <a:off x="6214438" y="3639009"/>
            <a:ext cx="5647981" cy="773673"/>
          </a:xfrm>
          <a:prstGeom prst="rect">
            <a:avLst/>
          </a:prstGeom>
          <a:noFill/>
        </p:spPr>
        <p:txBody>
          <a:bodyPr wrap="square">
            <a:spAutoFit/>
          </a:bodyPr>
          <a:lstStyle/>
          <a:p>
            <a:pPr algn="just">
              <a:lnSpc>
                <a:spcPct val="107000"/>
              </a:lnSpc>
              <a:spcAft>
                <a:spcPts val="800"/>
              </a:spcAft>
              <a:defRPr sz="1400">
                <a:effectLst/>
                <a:ea typeface="Calibri" panose="020F0502020204030204" pitchFamily="34" charset="0"/>
                <a:cs typeface="Times New Roman" panose="02020603050405020304" pitchFamily="18" charset="0"/>
              </a:defRPr>
            </a:pPr>
            <a:r>
              <a:t>Establecer y alcanzar objetivos, ya sean personales u organizativos, necesita compromiso y autocontrol. Los gerentes con frecuencia necesitan desarrollar sus propios talentos y habilidades para planificar bien. </a:t>
            </a:r>
          </a:p>
        </p:txBody>
      </p:sp>
      <p:sp>
        <p:nvSpPr>
          <p:cNvPr id="45" name="TextBox 44">
            <a:extLst>
              <a:ext uri="{FF2B5EF4-FFF2-40B4-BE49-F238E27FC236}">
                <a16:creationId xmlns:a16="http://schemas.microsoft.com/office/drawing/2014/main" id="{9247797E-5B48-E8AA-F17A-CD4989D4A314}"/>
              </a:ext>
            </a:extLst>
          </p:cNvPr>
          <p:cNvSpPr txBox="1"/>
          <p:nvPr/>
        </p:nvSpPr>
        <p:spPr>
          <a:xfrm>
            <a:off x="701846" y="5289568"/>
            <a:ext cx="5417152" cy="400110"/>
          </a:xfrm>
          <a:prstGeom prst="rect">
            <a:avLst/>
          </a:prstGeom>
          <a:noFill/>
        </p:spPr>
        <p:txBody>
          <a:bodyPr wrap="square">
            <a:spAutoFit/>
          </a:bodyPr>
          <a:lstStyle/>
          <a:p>
            <a:pPr>
              <a:defRPr sz="2000" b="1">
                <a:solidFill>
                  <a:schemeClr val="bg1"/>
                </a:solidFill>
              </a:defRPr>
            </a:pPr>
            <a:r>
              <a:t>Carecen de objetivos y metas significativas </a:t>
            </a:r>
          </a:p>
        </p:txBody>
      </p:sp>
      <p:sp>
        <p:nvSpPr>
          <p:cNvPr id="46" name="TextBox 45">
            <a:extLst>
              <a:ext uri="{FF2B5EF4-FFF2-40B4-BE49-F238E27FC236}">
                <a16:creationId xmlns:a16="http://schemas.microsoft.com/office/drawing/2014/main" id="{71CC3C3E-34FF-E5D1-09F5-9F290C9CBF2A}"/>
              </a:ext>
            </a:extLst>
          </p:cNvPr>
          <p:cNvSpPr txBox="1"/>
          <p:nvPr/>
        </p:nvSpPr>
        <p:spPr>
          <a:xfrm>
            <a:off x="230610" y="5643345"/>
            <a:ext cx="5840981" cy="773673"/>
          </a:xfrm>
          <a:prstGeom prst="rect">
            <a:avLst/>
          </a:prstGeom>
          <a:noFill/>
        </p:spPr>
        <p:txBody>
          <a:bodyPr wrap="square">
            <a:spAutoFit/>
          </a:bodyPr>
          <a:lstStyle/>
          <a:p>
            <a:pPr algn="just">
              <a:lnSpc>
                <a:spcPct val="107000"/>
              </a:lnSpc>
              <a:spcAft>
                <a:spcPts val="800"/>
              </a:spcAft>
              <a:defRPr sz="1400">
                <a:effectLst/>
                <a:ea typeface="Calibri" panose="020F0502020204030204" pitchFamily="34" charset="0"/>
                <a:cs typeface="Times New Roman" panose="02020603050405020304" pitchFamily="18" charset="0"/>
              </a:defRPr>
            </a:pPr>
            <a:r>
              <a:t>A veces, los gerentes evitan la planificación porque no hay un objetivo que los involucre o motive a hacerlo. Esto sucede a menudo con las empresas que operan sin ninguna declaración de misión.  </a:t>
            </a:r>
          </a:p>
        </p:txBody>
      </p:sp>
    </p:spTree>
    <p:extLst>
      <p:ext uri="{BB962C8B-B14F-4D97-AF65-F5344CB8AC3E}">
        <p14:creationId xmlns:p14="http://schemas.microsoft.com/office/powerpoint/2010/main" val="323940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33">
            <a:extLst>
              <a:ext uri="{FF2B5EF4-FFF2-40B4-BE49-F238E27FC236}">
                <a16:creationId xmlns:a16="http://schemas.microsoft.com/office/drawing/2014/main" id="{3832C504-7758-CE22-AE11-6E9D3F4E6E7A}"/>
              </a:ext>
            </a:extLst>
          </p:cNvPr>
          <p:cNvGraphicFramePr>
            <a:graphicFrameLocks noChangeAspect="1"/>
          </p:cNvGraphicFramePr>
          <p:nvPr>
            <p:extLst>
              <p:ext uri="{D42A27DB-BD31-4B8C-83A1-F6EECF244321}">
                <p14:modId xmlns:p14="http://schemas.microsoft.com/office/powerpoint/2010/main" val="124417600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11" name="Objeto 33">
                        <a:extLst>
                          <a:ext uri="{FF2B5EF4-FFF2-40B4-BE49-F238E27FC236}">
                            <a16:creationId xmlns:a16="http://schemas.microsoft.com/office/drawing/2014/main" id="{DE226AF3-5314-DBAB-4D9D-C751E9590AE2}"/>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0" name="TextBox 29"/>
          <p:cNvSpPr txBox="1"/>
          <p:nvPr/>
        </p:nvSpPr>
        <p:spPr>
          <a:xfrm>
            <a:off x="2183654" y="1779539"/>
            <a:ext cx="3162392" cy="379656"/>
          </a:xfrm>
          <a:prstGeom prst="rect">
            <a:avLst/>
          </a:prstGeom>
          <a:noFill/>
        </p:spPr>
        <p:txBody>
          <a:bodyPr wrap="square">
            <a:spAutoFit/>
          </a:bodyPr>
          <a:lstStyle/>
          <a:p>
            <a:pPr algn="r">
              <a:defRPr sz="1867" b="1">
                <a:solidFill>
                  <a:schemeClr val="bg1"/>
                </a:solidFill>
                <a:cs typeface="Arial" pitchFamily="34" charset="0"/>
              </a:defRPr>
            </a:pPr>
            <a:r>
              <a:t>Ayuda a establecer los objetivos correctos</a:t>
            </a:r>
          </a:p>
        </p:txBody>
      </p:sp>
      <p:sp>
        <p:nvSpPr>
          <p:cNvPr id="21" name="TextBox 20">
            <a:extLst>
              <a:ext uri="{FF2B5EF4-FFF2-40B4-BE49-F238E27FC236}">
                <a16:creationId xmlns:a16="http://schemas.microsoft.com/office/drawing/2014/main" id="{A4AE6C51-D784-A168-C50C-2912A3547948}"/>
              </a:ext>
            </a:extLst>
          </p:cNvPr>
          <p:cNvSpPr txBox="1"/>
          <p:nvPr/>
        </p:nvSpPr>
        <p:spPr>
          <a:xfrm>
            <a:off x="363019" y="586219"/>
            <a:ext cx="11465958" cy="671915"/>
          </a:xfrm>
          <a:prstGeom prst="rect">
            <a:avLst/>
          </a:prstGeom>
          <a:noFill/>
        </p:spPr>
        <p:txBody>
          <a:bodyPr wrap="square">
            <a:spAutoFit/>
          </a:bodyPr>
          <a:lstStyle/>
          <a:p>
            <a:pPr>
              <a:lnSpc>
                <a:spcPct val="107000"/>
              </a:lnSpc>
              <a:spcAft>
                <a:spcPts val="800"/>
              </a:spcAft>
              <a:defRPr sz="1800">
                <a:effectLst/>
                <a:latin typeface="Calibri" panose="020F0502020204030204" pitchFamily="34" charset="0"/>
                <a:ea typeface="Calibri" panose="020F0502020204030204" pitchFamily="34" charset="0"/>
                <a:cs typeface="Times New Roman" panose="02020603050405020304" pitchFamily="18" charset="0"/>
              </a:defRPr>
            </a:pPr>
            <a:r>
              <a:t>Si entiende</a:t>
            </a:r>
            <a:r>
              <a:rPr lang="es-ES"/>
              <a:t>s</a:t>
            </a:r>
            <a:r>
              <a:t> la importancia de la planificación en la gestión y </a:t>
            </a:r>
            <a:r>
              <a:rPr lang="es-ES"/>
              <a:t>quieres</a:t>
            </a:r>
            <a:r>
              <a:t> comprender todos los beneficios de esta función, consider</a:t>
            </a:r>
            <a:r>
              <a:rPr lang="es-ES"/>
              <a:t>a</a:t>
            </a:r>
            <a:r>
              <a:t> los siguientes </a:t>
            </a:r>
            <a:r>
              <a:rPr b="1"/>
              <a:t>5 factores que determinan la efectividad de la planificación</a:t>
            </a:r>
            <a:r>
              <a:t>.   </a:t>
            </a:r>
          </a:p>
        </p:txBody>
      </p:sp>
      <p:graphicFrame>
        <p:nvGraphicFramePr>
          <p:cNvPr id="34" name="Table 39">
            <a:extLst>
              <a:ext uri="{FF2B5EF4-FFF2-40B4-BE49-F238E27FC236}">
                <a16:creationId xmlns:a16="http://schemas.microsoft.com/office/drawing/2014/main" id="{84BC8DBB-3377-5F53-4DD1-17AA091D3572}"/>
              </a:ext>
            </a:extLst>
          </p:cNvPr>
          <p:cNvGraphicFramePr>
            <a:graphicFrameLocks noGrp="1"/>
          </p:cNvGraphicFramePr>
          <p:nvPr>
            <p:extLst>
              <p:ext uri="{D42A27DB-BD31-4B8C-83A1-F6EECF244321}">
                <p14:modId xmlns:p14="http://schemas.microsoft.com/office/powerpoint/2010/main" val="3232127012"/>
              </p:ext>
            </p:extLst>
          </p:nvPr>
        </p:nvGraphicFramePr>
        <p:xfrm>
          <a:off x="363018" y="1232263"/>
          <a:ext cx="11465959" cy="5364480"/>
        </p:xfrm>
        <a:graphic>
          <a:graphicData uri="http://schemas.openxmlformats.org/drawingml/2006/table">
            <a:tbl>
              <a:tblPr firstRow="1" bandRow="1">
                <a:tableStyleId>{8799B23B-EC83-4686-B30A-512413B5E67A}</a:tableStyleId>
              </a:tblPr>
              <a:tblGrid>
                <a:gridCol w="3217026">
                  <a:extLst>
                    <a:ext uri="{9D8B030D-6E8A-4147-A177-3AD203B41FA5}">
                      <a16:colId xmlns:a16="http://schemas.microsoft.com/office/drawing/2014/main" val="3334506484"/>
                    </a:ext>
                  </a:extLst>
                </a:gridCol>
                <a:gridCol w="8248933">
                  <a:extLst>
                    <a:ext uri="{9D8B030D-6E8A-4147-A177-3AD203B41FA5}">
                      <a16:colId xmlns:a16="http://schemas.microsoft.com/office/drawing/2014/main" val="1273846673"/>
                    </a:ext>
                  </a:extLst>
                </a:gridCol>
              </a:tblGrid>
              <a:tr h="1003629">
                <a:tc>
                  <a:txBody>
                    <a:bodyPr/>
                    <a:lstStyle/>
                    <a:p>
                      <a:pPr marL="0" marR="0" lvl="0" indent="0" algn="l" defTabSz="914400" rtl="0" eaLnBrk="1" fontAlgn="auto" latinLnBrk="0" hangingPunct="1">
                        <a:lnSpc>
                          <a:spcPct val="100000"/>
                        </a:lnSpc>
                        <a:spcBef>
                          <a:spcPts val="0"/>
                        </a:spcBef>
                        <a:spcAft>
                          <a:spcPts val="0"/>
                        </a:spcAft>
                        <a:buClrTx/>
                        <a:buSzTx/>
                        <a:buFontTx/>
                        <a:buNone/>
                        <a:tabLst/>
                      </a:pPr>
                      <a:r>
                        <a:t>Compromiso</a:t>
                      </a:r>
                    </a:p>
                    <a:p>
                      <a:endParaRPr/>
                    </a:p>
                  </a:txBody>
                  <a:tcPr/>
                </a:tc>
                <a:tc>
                  <a:txBody>
                    <a:bodyPr/>
                    <a:lstStyle/>
                    <a:p>
                      <a:r>
                        <a:rPr lang="es-ES" sz="1400" b="0" kern="1200">
                          <a:solidFill>
                            <a:schemeClr val="tx1"/>
                          </a:solidFill>
                          <a:latin typeface="+mn-lt"/>
                          <a:ea typeface="+mn-ea"/>
                          <a:cs typeface="+mn-cs"/>
                        </a:rPr>
                        <a:t>Aunque la planificación es una función gerencial, no debe ser realizada por una sola persona tras una puerta cerrada. Al contrario, es tarea de un gerente hacer de la planificación un proceso colaborativo e inclusivo. Haz que tus empleados se sientan involucrados en el proceso de planificación, y tendrán ganas de comprometerse con el plan y asumir responsabilidad en su realización. Incluso podrían tener ideas innovadoras </a:t>
                      </a:r>
                      <a:endParaRPr lang="en-GB" sz="1400" b="0" kern="1200">
                        <a:solidFill>
                          <a:schemeClr val="tx1"/>
                        </a:solidFill>
                        <a:latin typeface="+mn-lt"/>
                        <a:ea typeface="+mn-ea"/>
                        <a:cs typeface="+mn-cs"/>
                      </a:endParaRPr>
                    </a:p>
                    <a:p>
                      <a:r>
                        <a:rPr lang="es-ES" sz="1400" b="0" kern="1200">
                          <a:solidFill>
                            <a:schemeClr val="tx1"/>
                          </a:solidFill>
                          <a:latin typeface="+mn-lt"/>
                          <a:ea typeface="+mn-ea"/>
                          <a:cs typeface="+mn-cs"/>
                        </a:rPr>
                        <a:t>Que de lo contrario te habrías perdido</a:t>
                      </a:r>
                      <a:r>
                        <a:rPr sz="1400" b="0" kern="1200">
                          <a:solidFill>
                            <a:schemeClr val="tx1"/>
                          </a:solidFill>
                          <a:latin typeface="+mn-lt"/>
                          <a:ea typeface="+mn-ea"/>
                          <a:cs typeface="+mn-cs"/>
                        </a:rPr>
                        <a:t>. </a:t>
                      </a:r>
                    </a:p>
                  </a:txBody>
                  <a:tcPr/>
                </a:tc>
                <a:extLst>
                  <a:ext uri="{0D108BD9-81ED-4DB2-BD59-A6C34878D82A}">
                    <a16:rowId xmlns:a16="http://schemas.microsoft.com/office/drawing/2014/main" val="1618876958"/>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Datos, no </a:t>
                      </a:r>
                      <a:r>
                        <a:rPr lang="es-ES"/>
                        <a:t>suposiciones</a:t>
                      </a:r>
                      <a:endParaRPr/>
                    </a:p>
                    <a:p>
                      <a:endParaRPr/>
                    </a:p>
                  </a:txBody>
                  <a:tcPr/>
                </a:tc>
                <a:tc>
                  <a:txBody>
                    <a:bodyPr/>
                    <a:lstStyle/>
                    <a:p>
                      <a:pPr marL="0" algn="l" defTabSz="914400" rtl="0" eaLnBrk="1" latinLnBrk="0" hangingPunct="1"/>
                      <a:r>
                        <a:rPr lang="es-ES" sz="1400" b="0" kern="1200">
                          <a:solidFill>
                            <a:schemeClr val="tx1"/>
                          </a:solidFill>
                          <a:latin typeface="+mn-lt"/>
                          <a:ea typeface="+mn-ea"/>
                          <a:cs typeface="+mn-cs"/>
                        </a:rPr>
                        <a:t>Todos tenemos suposiciones sobre las empresas y los mercados, pero no son necesariamente ciertas.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Basar tu plan en suposiciones es un grave error que anula todas las ventajas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de la planificación adecuada. Es importante hacer estudios de mercado, grupos focales de acogida, hablar con los propios empleados, consultar a los expertos del mercado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  y así obtener cualquier información que ayude a basar las decisiones en datos en lugar de suposiciones</a:t>
                      </a:r>
                      <a:r>
                        <a:rPr sz="1400" b="0" kern="1200">
                          <a:solidFill>
                            <a:schemeClr val="tx1"/>
                          </a:solidFill>
                          <a:latin typeface="+mn-lt"/>
                          <a:ea typeface="+mn-ea"/>
                          <a:cs typeface="+mn-cs"/>
                        </a:rPr>
                        <a:t>. </a:t>
                      </a:r>
                    </a:p>
                  </a:txBody>
                  <a:tcPr/>
                </a:tc>
                <a:extLst>
                  <a:ext uri="{0D108BD9-81ED-4DB2-BD59-A6C34878D82A}">
                    <a16:rowId xmlns:a16="http://schemas.microsoft.com/office/drawing/2014/main" val="1184007316"/>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Comunicación</a:t>
                      </a:r>
                    </a:p>
                    <a:p>
                      <a:endParaRPr/>
                    </a:p>
                  </a:txBody>
                  <a:tcPr/>
                </a:tc>
                <a:tc>
                  <a:txBody>
                    <a:bodyPr/>
                    <a:lstStyle/>
                    <a:p>
                      <a:pPr marL="0" algn="l" defTabSz="914400" rtl="0" eaLnBrk="1" latinLnBrk="0" hangingPunct="1"/>
                      <a:r>
                        <a:rPr lang="es-ES" sz="1400" b="0" kern="1200">
                          <a:solidFill>
                            <a:schemeClr val="tx1"/>
                          </a:solidFill>
                          <a:latin typeface="+mn-lt"/>
                          <a:ea typeface="+mn-ea"/>
                          <a:cs typeface="+mn-cs"/>
                        </a:rPr>
                        <a:t>Es importante comunicar claramente los resultados deseados y el plan estratégico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a los empleados. Fomentar la comunicación abierta anima a todos a dar feedback y sugerir mejoras al plan. Ten en cuenta que algunos beneficios de la planificación, como la innovación, depende de cuán ansiosos estén los empleados para expresar sus ideas y si se sienten escuchados y apreciados</a:t>
                      </a:r>
                      <a:r>
                        <a:rPr sz="1400" b="0" kern="1200">
                          <a:solidFill>
                            <a:schemeClr val="tx1"/>
                          </a:solidFill>
                          <a:latin typeface="+mn-lt"/>
                          <a:ea typeface="+mn-ea"/>
                          <a:cs typeface="+mn-cs"/>
                        </a:rPr>
                        <a:t>. </a:t>
                      </a:r>
                    </a:p>
                  </a:txBody>
                  <a:tcPr/>
                </a:tc>
                <a:extLst>
                  <a:ext uri="{0D108BD9-81ED-4DB2-BD59-A6C34878D82A}">
                    <a16:rowId xmlns:a16="http://schemas.microsoft.com/office/drawing/2014/main" val="2612863720"/>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Cultura de crecimiento</a:t>
                      </a:r>
                    </a:p>
                    <a:p>
                      <a:endParaRPr/>
                    </a:p>
                  </a:txBody>
                  <a:tcPr/>
                </a:tc>
                <a:tc>
                  <a:txBody>
                    <a:bodyPr/>
                    <a:lstStyle/>
                    <a:p>
                      <a:pPr marL="0" algn="l" defTabSz="914400" rtl="0" eaLnBrk="1" latinLnBrk="0" hangingPunct="1">
                        <a:defRPr sz="1400"/>
                      </a:pPr>
                      <a:r>
                        <a:rPr lang="es-ES" sz="1400" b="0" kern="1200">
                          <a:solidFill>
                            <a:schemeClr val="tx1"/>
                          </a:solidFill>
                          <a:latin typeface="+mn-lt"/>
                          <a:ea typeface="+mn-ea"/>
                          <a:cs typeface="+mn-cs"/>
                        </a:rPr>
                        <a:t>Un verdadero enfoque en la mejora de la eficiencia y el crecimiento solo se puede mantener en una cultura que valora la eficiencia y el crecimiento. Trabaja para crear tal cultura en tu organización. Si ayudas a tus empleados a aprender y desarrollar sus habilidades, apreciar y recompensar logros personales, los empleados estarán más dispuestos a comprometerse con metas y planes exigentes</a:t>
                      </a:r>
                      <a:r>
                        <a:rPr sz="1400" b="0" kern="1200">
                          <a:solidFill>
                            <a:schemeClr val="tx1"/>
                          </a:solidFill>
                          <a:latin typeface="+mn-lt"/>
                          <a:ea typeface="+mn-ea"/>
                          <a:cs typeface="+mn-cs"/>
                        </a:rPr>
                        <a:t>. </a:t>
                      </a:r>
                    </a:p>
                  </a:txBody>
                  <a:tcPr/>
                </a:tc>
                <a:extLst>
                  <a:ext uri="{0D108BD9-81ED-4DB2-BD59-A6C34878D82A}">
                    <a16:rowId xmlns:a16="http://schemas.microsoft.com/office/drawing/2014/main" val="1337845744"/>
                  </a:ext>
                </a:extLst>
              </a:tr>
              <a:tr h="75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Compromiso con el cambio</a:t>
                      </a:r>
                    </a:p>
                    <a:p>
                      <a:endParaRPr/>
                    </a:p>
                  </a:txBody>
                  <a:tcPr/>
                </a:tc>
                <a:tc>
                  <a:txBody>
                    <a:bodyPr/>
                    <a:lstStyle/>
                    <a:p>
                      <a:pPr marL="0" algn="l" defTabSz="914400" rtl="0" eaLnBrk="1" latinLnBrk="0" hangingPunct="1"/>
                      <a:r>
                        <a:rPr lang="es-ES" sz="1400" b="0" kern="1200">
                          <a:solidFill>
                            <a:schemeClr val="tx1"/>
                          </a:solidFill>
                          <a:latin typeface="+mn-lt"/>
                          <a:ea typeface="+mn-ea"/>
                          <a:cs typeface="+mn-cs"/>
                        </a:rPr>
                        <a:t>Una planificación eficaz requiere dejar ir los procesos obsoletos, revisar las estrategias,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innovación, contratación y despido. Todo esto significa un cambio difícil de manejar. </a:t>
                      </a:r>
                      <a:endParaRPr lang="en-GB" sz="1400" b="0" kern="1200">
                        <a:solidFill>
                          <a:schemeClr val="tx1"/>
                        </a:solidFill>
                        <a:latin typeface="+mn-lt"/>
                        <a:ea typeface="+mn-ea"/>
                        <a:cs typeface="+mn-cs"/>
                      </a:endParaRPr>
                    </a:p>
                    <a:p>
                      <a:pPr marL="0" algn="l" defTabSz="914400" rtl="0" eaLnBrk="1" latinLnBrk="0" hangingPunct="1"/>
                      <a:r>
                        <a:rPr lang="es-ES" sz="1400" b="0" kern="1200">
                          <a:solidFill>
                            <a:schemeClr val="tx1"/>
                          </a:solidFill>
                          <a:latin typeface="+mn-lt"/>
                          <a:ea typeface="+mn-ea"/>
                          <a:cs typeface="+mn-cs"/>
                        </a:rPr>
                        <a:t>Sin embargo, para beneficiarse realmente de las ventajas de la planificación, un gerente debe estar listo a ir más allá de los cambios cosméticos y enfrentarse al posible resentimiento del equipo. En este sentido, la planificación en la gestión es una función que requiere mucha valentía y compromiso</a:t>
                      </a:r>
                      <a:r>
                        <a:rPr sz="1400" b="0" kern="1200">
                          <a:solidFill>
                            <a:schemeClr val="tx1"/>
                          </a:solidFill>
                          <a:latin typeface="+mn-lt"/>
                          <a:ea typeface="+mn-ea"/>
                          <a:cs typeface="+mn-cs"/>
                        </a:rPr>
                        <a:t>. </a:t>
                      </a:r>
                    </a:p>
                  </a:txBody>
                  <a:tcPr/>
                </a:tc>
                <a:extLst>
                  <a:ext uri="{0D108BD9-81ED-4DB2-BD59-A6C34878D82A}">
                    <a16:rowId xmlns:a16="http://schemas.microsoft.com/office/drawing/2014/main" val="4076662761"/>
                  </a:ext>
                </a:extLst>
              </a:tr>
            </a:tbl>
          </a:graphicData>
        </a:graphic>
      </p:graphicFrame>
      <p:sp>
        <p:nvSpPr>
          <p:cNvPr id="2" name="TextBox 1">
            <a:extLst>
              <a:ext uri="{FF2B5EF4-FFF2-40B4-BE49-F238E27FC236}">
                <a16:creationId xmlns:a16="http://schemas.microsoft.com/office/drawing/2014/main" id="{D7570E47-0AE5-F6AB-DB2D-487EE9971AFD}"/>
              </a:ext>
            </a:extLst>
          </p:cNvPr>
          <p:cNvSpPr txBox="1"/>
          <p:nvPr/>
        </p:nvSpPr>
        <p:spPr>
          <a:xfrm>
            <a:off x="1087414" y="175612"/>
            <a:ext cx="6804561" cy="430887"/>
          </a:xfrm>
          <a:prstGeom prst="rect">
            <a:avLst/>
          </a:prstGeom>
          <a:noFill/>
        </p:spPr>
        <p:txBody>
          <a:bodyPr wrap="square">
            <a:spAutoFit/>
          </a:bodyPr>
          <a:lstStyle/>
          <a:p>
            <a:pPr>
              <a:defRPr sz="2200" b="1"/>
            </a:pPr>
            <a:r>
              <a:t>Eficacia de la planificación </a:t>
            </a:r>
          </a:p>
        </p:txBody>
      </p:sp>
    </p:spTree>
    <p:extLst>
      <p:ext uri="{BB962C8B-B14F-4D97-AF65-F5344CB8AC3E}">
        <p14:creationId xmlns:p14="http://schemas.microsoft.com/office/powerpoint/2010/main" val="14622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86FB8-B858-8A5D-FF1E-E17413547CB6}"/>
              </a:ext>
            </a:extLst>
          </p:cNvPr>
          <p:cNvSpPr txBox="1"/>
          <p:nvPr/>
        </p:nvSpPr>
        <p:spPr>
          <a:xfrm>
            <a:off x="1111283" y="1171684"/>
            <a:ext cx="4603423" cy="4524315"/>
          </a:xfrm>
          <a:prstGeom prst="rect">
            <a:avLst/>
          </a:prstGeom>
          <a:noFill/>
        </p:spPr>
        <p:txBody>
          <a:bodyPr wrap="square">
            <a:spAutoFit/>
          </a:bodyPr>
          <a:lstStyle/>
          <a:p>
            <a:endParaRPr/>
          </a:p>
          <a:p>
            <a:r>
              <a:t>Objetivo del proyecto</a:t>
            </a:r>
          </a:p>
          <a:p>
            <a:pPr marL="285750" indent="-285750">
              <a:buFont typeface="Arial" panose="020B0604020202020204" pitchFamily="34" charset="0"/>
              <a:buChar char="•"/>
            </a:pPr>
            <a:endParaRPr/>
          </a:p>
          <a:p>
            <a:r>
              <a:t>Actividades</a:t>
            </a:r>
          </a:p>
          <a:p>
            <a:pPr marL="285750" indent="-285750">
              <a:buFont typeface="Arial" panose="020B0604020202020204" pitchFamily="34" charset="0"/>
              <a:buChar char="•"/>
            </a:pPr>
            <a:endParaRPr/>
          </a:p>
          <a:p>
            <a:r>
              <a:t>Responsabilidades</a:t>
            </a:r>
          </a:p>
          <a:p>
            <a:pPr marL="285750" indent="-285750">
              <a:buFont typeface="Arial" panose="020B0604020202020204" pitchFamily="34" charset="0"/>
              <a:buChar char="•"/>
            </a:pPr>
            <a:endParaRPr/>
          </a:p>
          <a:p>
            <a:r>
              <a:t>Marco </a:t>
            </a:r>
            <a:r>
              <a:rPr lang="es-ES"/>
              <a:t>temporal</a:t>
            </a:r>
            <a:endParaRPr/>
          </a:p>
          <a:p>
            <a:pPr marL="285750" indent="-285750">
              <a:buFont typeface="Arial" panose="020B0604020202020204" pitchFamily="34" charset="0"/>
              <a:buChar char="•"/>
            </a:pPr>
            <a:endParaRPr/>
          </a:p>
          <a:p>
            <a:r>
              <a:t>Presupuesto </a:t>
            </a:r>
          </a:p>
          <a:p>
            <a:pPr marL="285750" indent="-285750">
              <a:buFont typeface="Arial" panose="020B0604020202020204" pitchFamily="34" charset="0"/>
              <a:buChar char="•"/>
            </a:pPr>
            <a:endParaRPr/>
          </a:p>
          <a:p>
            <a:r>
              <a:t>Indicadores de seguimiento y rendimiento</a:t>
            </a:r>
          </a:p>
          <a:p>
            <a:r>
              <a:t> </a:t>
            </a:r>
          </a:p>
          <a:p>
            <a:r>
              <a:t>Riesgos</a:t>
            </a:r>
          </a:p>
          <a:p>
            <a:pPr marL="285750" indent="-285750">
              <a:buFont typeface="Arial" panose="020B0604020202020204" pitchFamily="34" charset="0"/>
              <a:buChar char="•"/>
            </a:pPr>
            <a:endParaRPr/>
          </a:p>
          <a:p>
            <a:r>
              <a:t>Cierre del proyecto</a:t>
            </a:r>
          </a:p>
        </p:txBody>
      </p:sp>
      <p:sp>
        <p:nvSpPr>
          <p:cNvPr id="5" name="TextBox 4">
            <a:extLst>
              <a:ext uri="{FF2B5EF4-FFF2-40B4-BE49-F238E27FC236}">
                <a16:creationId xmlns:a16="http://schemas.microsoft.com/office/drawing/2014/main" id="{1DDB30AF-D8CE-1337-FAD7-F7DF3E0663F6}"/>
              </a:ext>
            </a:extLst>
          </p:cNvPr>
          <p:cNvSpPr txBox="1"/>
          <p:nvPr/>
        </p:nvSpPr>
        <p:spPr>
          <a:xfrm>
            <a:off x="1111283" y="956240"/>
            <a:ext cx="5034337" cy="430887"/>
          </a:xfrm>
          <a:prstGeom prst="rect">
            <a:avLst/>
          </a:prstGeom>
          <a:noFill/>
        </p:spPr>
        <p:txBody>
          <a:bodyPr wrap="square">
            <a:spAutoFit/>
          </a:bodyPr>
          <a:lstStyle/>
          <a:p>
            <a:pPr>
              <a:defRPr sz="2200" b="1"/>
            </a:pPr>
            <a:r>
              <a:t>Plan de Proyecto</a:t>
            </a:r>
            <a:endParaRPr sz="2200" b="1"/>
          </a:p>
        </p:txBody>
      </p:sp>
      <p:sp>
        <p:nvSpPr>
          <p:cNvPr id="6" name="TextBox 5">
            <a:extLst>
              <a:ext uri="{FF2B5EF4-FFF2-40B4-BE49-F238E27FC236}">
                <a16:creationId xmlns:a16="http://schemas.microsoft.com/office/drawing/2014/main" id="{61B08952-DCB5-4ADA-C7B7-FBCE086D4748}"/>
              </a:ext>
            </a:extLst>
          </p:cNvPr>
          <p:cNvSpPr txBox="1"/>
          <p:nvPr/>
        </p:nvSpPr>
        <p:spPr>
          <a:xfrm>
            <a:off x="6477296" y="951393"/>
            <a:ext cx="4715838" cy="430887"/>
          </a:xfrm>
          <a:prstGeom prst="rect">
            <a:avLst/>
          </a:prstGeom>
          <a:noFill/>
        </p:spPr>
        <p:txBody>
          <a:bodyPr wrap="square">
            <a:spAutoFit/>
          </a:bodyPr>
          <a:lstStyle/>
          <a:p>
            <a:r>
              <a:rPr sz="2200" b="1"/>
              <a:t>Herramientas</a:t>
            </a:r>
            <a:r>
              <a:t> </a:t>
            </a:r>
          </a:p>
        </p:txBody>
      </p:sp>
      <p:sp>
        <p:nvSpPr>
          <p:cNvPr id="7" name="TextBox 6">
            <a:extLst>
              <a:ext uri="{FF2B5EF4-FFF2-40B4-BE49-F238E27FC236}">
                <a16:creationId xmlns:a16="http://schemas.microsoft.com/office/drawing/2014/main" id="{0B762FB5-FA64-AE62-8C6B-C93FAA499A54}"/>
              </a:ext>
            </a:extLst>
          </p:cNvPr>
          <p:cNvSpPr txBox="1"/>
          <p:nvPr/>
        </p:nvSpPr>
        <p:spPr>
          <a:xfrm>
            <a:off x="6477296" y="1448682"/>
            <a:ext cx="4417887" cy="4247317"/>
          </a:xfrm>
          <a:prstGeom prst="rect">
            <a:avLst/>
          </a:prstGeom>
          <a:noFill/>
        </p:spPr>
        <p:txBody>
          <a:bodyPr wrap="square">
            <a:spAutoFit/>
          </a:bodyPr>
          <a:lstStyle/>
          <a:p>
            <a:r>
              <a:t>WBS y OBS </a:t>
            </a:r>
          </a:p>
          <a:p>
            <a:endParaRPr/>
          </a:p>
          <a:p>
            <a:r>
              <a:t>Matriz de responsabilidad </a:t>
            </a:r>
          </a:p>
          <a:p>
            <a:endParaRPr/>
          </a:p>
          <a:p>
            <a:r>
              <a:t>Diagrama de red (CPM)</a:t>
            </a:r>
          </a:p>
          <a:p>
            <a:endParaRPr/>
          </a:p>
          <a:p>
            <a:r>
              <a:rPr lang="es-ES"/>
              <a:t>Diagrama</a:t>
            </a:r>
            <a:r>
              <a:t> de Gantt</a:t>
            </a:r>
          </a:p>
          <a:p>
            <a:endParaRPr/>
          </a:p>
          <a:p>
            <a:r>
              <a:t>Nivelación de recursos</a:t>
            </a:r>
          </a:p>
          <a:p>
            <a:r>
              <a:t> </a:t>
            </a:r>
          </a:p>
          <a:p>
            <a:r>
              <a:rPr lang="es-ES"/>
              <a:t>Crashing</a:t>
            </a:r>
            <a:endParaRPr/>
          </a:p>
          <a:p>
            <a:endParaRPr/>
          </a:p>
          <a:p>
            <a:r>
              <a:t>Valor </a:t>
            </a:r>
            <a:r>
              <a:rPr lang="es-ES"/>
              <a:t>adquirido</a:t>
            </a:r>
            <a:endParaRPr/>
          </a:p>
          <a:p>
            <a:endParaRPr/>
          </a:p>
          <a:p>
            <a:r>
              <a:t>Gestión de riesgos</a:t>
            </a:r>
          </a:p>
        </p:txBody>
      </p:sp>
      <p:graphicFrame>
        <p:nvGraphicFramePr>
          <p:cNvPr id="2" name="Objeto 33">
            <a:extLst>
              <a:ext uri="{FF2B5EF4-FFF2-40B4-BE49-F238E27FC236}">
                <a16:creationId xmlns:a16="http://schemas.microsoft.com/office/drawing/2014/main" id="{9F3F6024-94D4-1313-BE8D-98C979B04AE3}"/>
              </a:ext>
            </a:extLst>
          </p:cNvPr>
          <p:cNvGraphicFramePr>
            <a:graphicFrameLocks noChangeAspect="1"/>
          </p:cNvGraphicFramePr>
          <p:nvPr>
            <p:extLst>
              <p:ext uri="{D42A27DB-BD31-4B8C-83A1-F6EECF244321}">
                <p14:modId xmlns:p14="http://schemas.microsoft.com/office/powerpoint/2010/main" val="38986706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 name="Objeto 33">
                        <a:extLst>
                          <a:ext uri="{FF2B5EF4-FFF2-40B4-BE49-F238E27FC236}">
                            <a16:creationId xmlns:a16="http://schemas.microsoft.com/office/drawing/2014/main" id="{3832C504-7758-CE22-AE11-6E9D3F4E6E7A}"/>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0C627E9-2E0F-4186-704A-9354287D6682}"/>
              </a:ext>
            </a:extLst>
          </p:cNvPr>
          <p:cNvSpPr txBox="1"/>
          <p:nvPr/>
        </p:nvSpPr>
        <p:spPr>
          <a:xfrm>
            <a:off x="1068779" y="261257"/>
            <a:ext cx="6804561" cy="430887"/>
          </a:xfrm>
          <a:prstGeom prst="rect">
            <a:avLst/>
          </a:prstGeom>
          <a:noFill/>
        </p:spPr>
        <p:txBody>
          <a:bodyPr wrap="square">
            <a:spAutoFit/>
          </a:bodyPr>
          <a:lstStyle/>
          <a:p>
            <a:pPr>
              <a:defRPr sz="2200" b="1"/>
            </a:pPr>
            <a:r>
              <a:t>Un ejemplo práctico para un proyecto...</a:t>
            </a:r>
          </a:p>
        </p:txBody>
      </p:sp>
    </p:spTree>
    <p:extLst>
      <p:ext uri="{BB962C8B-B14F-4D97-AF65-F5344CB8AC3E}">
        <p14:creationId xmlns:p14="http://schemas.microsoft.com/office/powerpoint/2010/main" val="16047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FD5F2-5C33-E629-458B-9FC0725ACE46}"/>
              </a:ext>
            </a:extLst>
          </p:cNvPr>
          <p:cNvSpPr txBox="1"/>
          <p:nvPr/>
        </p:nvSpPr>
        <p:spPr>
          <a:xfrm>
            <a:off x="1068779" y="261257"/>
            <a:ext cx="6804561" cy="430887"/>
          </a:xfrm>
          <a:prstGeom prst="rect">
            <a:avLst/>
          </a:prstGeom>
          <a:noFill/>
        </p:spPr>
        <p:txBody>
          <a:bodyPr wrap="square">
            <a:spAutoFit/>
          </a:bodyPr>
          <a:lstStyle/>
          <a:p>
            <a:pPr>
              <a:defRPr sz="2200" b="1"/>
            </a:pPr>
            <a:r>
              <a:t>UNIDAD 3: B) </a:t>
            </a:r>
            <a:r>
              <a:rPr lang="es-ES"/>
              <a:t>Organización</a:t>
            </a:r>
            <a:endParaRPr/>
          </a:p>
        </p:txBody>
      </p:sp>
      <p:graphicFrame>
        <p:nvGraphicFramePr>
          <p:cNvPr id="5" name="Objeto 33">
            <a:extLst>
              <a:ext uri="{FF2B5EF4-FFF2-40B4-BE49-F238E27FC236}">
                <a16:creationId xmlns:a16="http://schemas.microsoft.com/office/drawing/2014/main" id="{193303F9-1A0B-3294-0E7A-CAEC37FA9395}"/>
              </a:ext>
            </a:extLst>
          </p:cNvPr>
          <p:cNvGraphicFramePr>
            <a:graphicFrameLocks noChangeAspect="1"/>
          </p:cNvGraphicFramePr>
          <p:nvPr>
            <p:extLst>
              <p:ext uri="{D42A27DB-BD31-4B8C-83A1-F6EECF244321}">
                <p14:modId xmlns:p14="http://schemas.microsoft.com/office/powerpoint/2010/main" val="72252662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9F3F6024-94D4-1313-BE8D-98C979B04AE3}"/>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D555F1E-B514-5C18-16E1-88DDAE552D2E}"/>
              </a:ext>
            </a:extLst>
          </p:cNvPr>
          <p:cNvSpPr txBox="1"/>
          <p:nvPr/>
        </p:nvSpPr>
        <p:spPr>
          <a:xfrm>
            <a:off x="720712" y="939518"/>
            <a:ext cx="11025350" cy="1514007"/>
          </a:xfrm>
          <a:prstGeom prst="rect">
            <a:avLst/>
          </a:prstGeom>
          <a:noFill/>
        </p:spPr>
        <p:txBody>
          <a:bodyPr wrap="square">
            <a:spAutoFit/>
          </a:bodyPr>
          <a:lstStyle/>
          <a:p>
            <a:pPr algn="just"/>
            <a:r>
              <a:t>La organización es la función de la gestión que implica el </a:t>
            </a:r>
            <a:r>
              <a:rPr b="1"/>
              <a:t>desarrollo de una estructura organizacional y la asignación de recursos humanos para asegurar el logro de los objetivos.</a:t>
            </a:r>
            <a:r>
              <a:t> La estructura de la organización es el marco dentro del cual se coordina el esfuerzo. La estructura suele estar representada </a:t>
            </a:r>
            <a:r>
              <a:rPr b="1"/>
              <a:t>por un organigrama</a:t>
            </a:r>
            <a:r>
              <a:t>, que proporciona una representación gráfica de la cadena de mando dentro de una organización. Las decisiones tomadas sobre la estructura de una organización generalmente se conocen como decisiones de diseño organizacional.</a:t>
            </a:r>
          </a:p>
        </p:txBody>
      </p:sp>
      <p:sp>
        <p:nvSpPr>
          <p:cNvPr id="7" name="TextBox 6">
            <a:extLst>
              <a:ext uri="{FF2B5EF4-FFF2-40B4-BE49-F238E27FC236}">
                <a16:creationId xmlns:a16="http://schemas.microsoft.com/office/drawing/2014/main" id="{EAC65F7F-0D5F-2742-74FC-DA8F816D21AC}"/>
              </a:ext>
            </a:extLst>
          </p:cNvPr>
          <p:cNvSpPr txBox="1"/>
          <p:nvPr/>
        </p:nvSpPr>
        <p:spPr>
          <a:xfrm>
            <a:off x="720711" y="2695668"/>
            <a:ext cx="10919353" cy="2308324"/>
          </a:xfrm>
          <a:prstGeom prst="rect">
            <a:avLst/>
          </a:prstGeom>
          <a:noFill/>
        </p:spPr>
        <p:txBody>
          <a:bodyPr wrap="square">
            <a:spAutoFit/>
          </a:bodyPr>
          <a:lstStyle/>
          <a:p>
            <a:pPr algn="just"/>
            <a:r>
              <a:t>La organización implica</a:t>
            </a:r>
            <a:r>
              <a:rPr lang="es-ES"/>
              <a:t> ambos</a:t>
            </a:r>
            <a:r>
              <a:t>:</a:t>
            </a:r>
          </a:p>
          <a:p>
            <a:pPr algn="just"/>
            <a:endParaRPr/>
          </a:p>
          <a:p>
            <a:pPr marL="285750" indent="-285750" algn="just">
              <a:buFontTx/>
              <a:buChar char="-"/>
            </a:pPr>
            <a:r>
              <a:rPr b="1"/>
              <a:t>El diseño de puestos de trabajo individuales dentro de la organización. </a:t>
            </a:r>
            <a:r>
              <a:t>Deben tomarse decisiones sobre los deberes y responsabilidades de los puestos de trabajo individuales, así como sobre la manera en que deben llevarse a cabo. Las decisiones tomadas sobre la naturaleza de los trabajos dentro de la organización generalmente se llaman decisiones de «diseño de trabajo».</a:t>
            </a:r>
          </a:p>
          <a:p>
            <a:pPr marL="285750" indent="-285750" algn="just">
              <a:buFontTx/>
              <a:buChar char="-"/>
            </a:pPr>
            <a:r>
              <a:rPr b="1"/>
              <a:t>El diseño del nivel de organización, </a:t>
            </a:r>
            <a:r>
              <a:t>decidiendo la mejor manera de departamentalizar, o agrupar, trabajos en departamentos para coordinar el esfuerzo de manera efectiva.</a:t>
            </a:r>
          </a:p>
        </p:txBody>
      </p:sp>
      <p:sp>
        <p:nvSpPr>
          <p:cNvPr id="8" name="TextBox 7">
            <a:extLst>
              <a:ext uri="{FF2B5EF4-FFF2-40B4-BE49-F238E27FC236}">
                <a16:creationId xmlns:a16="http://schemas.microsoft.com/office/drawing/2014/main" id="{265BEDF6-AB75-48F8-97D8-D27CF6020656}"/>
              </a:ext>
            </a:extLst>
          </p:cNvPr>
          <p:cNvSpPr txBox="1"/>
          <p:nvPr/>
        </p:nvSpPr>
        <p:spPr>
          <a:xfrm>
            <a:off x="720712" y="5121317"/>
            <a:ext cx="10919352" cy="923330"/>
          </a:xfrm>
          <a:prstGeom prst="rect">
            <a:avLst/>
          </a:prstGeom>
          <a:noFill/>
        </p:spPr>
        <p:txBody>
          <a:bodyPr wrap="square">
            <a:spAutoFit/>
          </a:bodyPr>
          <a:lstStyle/>
          <a:p>
            <a:pPr algn="just"/>
            <a:r>
              <a:t>Recientemente, muchas organizaciones han intentado encontrar un equilibrio entre la necesidad de especialización de los trabajadores y la necesidad de que los trabajadores tengan empleos que impliquen variedad y autonomía. Muchos puestos de trabajo se diseñan ahora sobre la base de principios como el </a:t>
            </a:r>
            <a:r>
              <a:rPr b="1"/>
              <a:t>empoderamiento</a:t>
            </a:r>
            <a:r>
              <a:t>, el </a:t>
            </a:r>
            <a:r>
              <a:rPr b="1"/>
              <a:t>enriquecimiento del trabajo </a:t>
            </a:r>
            <a:r>
              <a:t>y el</a:t>
            </a:r>
            <a:r>
              <a:rPr b="1"/>
              <a:t> trabajo en equipo</a:t>
            </a:r>
            <a:r>
              <a:t>.</a:t>
            </a:r>
          </a:p>
        </p:txBody>
      </p:sp>
    </p:spTree>
    <p:extLst>
      <p:ext uri="{BB962C8B-B14F-4D97-AF65-F5344CB8AC3E}">
        <p14:creationId xmlns:p14="http://schemas.microsoft.com/office/powerpoint/2010/main" val="92316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659453-9B72-0081-3E33-B77F171AC8E5}"/>
              </a:ext>
            </a:extLst>
          </p:cNvPr>
          <p:cNvSpPr txBox="1"/>
          <p:nvPr/>
        </p:nvSpPr>
        <p:spPr>
          <a:xfrm>
            <a:off x="786443" y="363088"/>
            <a:ext cx="6293865" cy="430887"/>
          </a:xfrm>
          <a:prstGeom prst="rect">
            <a:avLst/>
          </a:prstGeom>
          <a:noFill/>
        </p:spPr>
        <p:txBody>
          <a:bodyPr wrap="square">
            <a:spAutoFit/>
          </a:bodyPr>
          <a:lstStyle/>
          <a:p>
            <a:pPr>
              <a:defRPr sz="2200" b="1"/>
            </a:pPr>
            <a:r>
              <a:t>Estructura de desglose del trabajo de WBS </a:t>
            </a:r>
            <a:endParaRPr sz="2200" b="1"/>
          </a:p>
        </p:txBody>
      </p:sp>
      <p:sp>
        <p:nvSpPr>
          <p:cNvPr id="5" name="TextBox 4">
            <a:extLst>
              <a:ext uri="{FF2B5EF4-FFF2-40B4-BE49-F238E27FC236}">
                <a16:creationId xmlns:a16="http://schemas.microsoft.com/office/drawing/2014/main" id="{CDFA3BA8-F11C-8324-050D-8A7E792CFF7E}"/>
              </a:ext>
            </a:extLst>
          </p:cNvPr>
          <p:cNvSpPr txBox="1"/>
          <p:nvPr/>
        </p:nvSpPr>
        <p:spPr>
          <a:xfrm>
            <a:off x="786443" y="1534119"/>
            <a:ext cx="1325367" cy="375552"/>
          </a:xfrm>
          <a:prstGeom prst="rect">
            <a:avLst/>
          </a:prstGeom>
          <a:noFill/>
        </p:spPr>
        <p:txBody>
          <a:bodyPr wrap="square">
            <a:spAutoFit/>
          </a:bodyPr>
          <a:lstStyle/>
          <a:p>
            <a:pPr>
              <a:lnSpc>
                <a:spcPct val="107000"/>
              </a:lnSpc>
              <a:spcAft>
                <a:spcPts val="800"/>
              </a:spcAft>
              <a:tabLst>
                <a:tab pos="704850" algn="l"/>
              </a:tabLst>
              <a:defRPr sz="1800" b="1">
                <a:effectLst/>
                <a:latin typeface="Calibri" panose="020F0502020204030204" pitchFamily="34" charset="0"/>
                <a:ea typeface="Calibri" panose="020F0502020204030204" pitchFamily="34" charset="0"/>
                <a:cs typeface="Times New Roman" panose="02020603050405020304" pitchFamily="18" charset="0"/>
              </a:defRPr>
            </a:pPr>
            <a:r>
              <a:t>¿Qué pasa? </a:t>
            </a:r>
            <a:endParaRP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B47FBA-344A-7900-3C41-524B085BC8BD}"/>
              </a:ext>
            </a:extLst>
          </p:cNvPr>
          <p:cNvSpPr txBox="1"/>
          <p:nvPr/>
        </p:nvSpPr>
        <p:spPr>
          <a:xfrm>
            <a:off x="601369" y="4813743"/>
            <a:ext cx="2219218" cy="774507"/>
          </a:xfrm>
          <a:prstGeom prst="rect">
            <a:avLst/>
          </a:prstGeom>
          <a:noFill/>
        </p:spPr>
        <p:txBody>
          <a:bodyPr wrap="square">
            <a:spAutoFit/>
          </a:bodyPr>
          <a:lstStyle/>
          <a:p>
            <a:pPr>
              <a:lnSpc>
                <a:spcPct val="107000"/>
              </a:lnSpc>
              <a:spcAft>
                <a:spcPts val="800"/>
              </a:spcAft>
              <a:tabLst>
                <a:tab pos="704850" algn="l"/>
              </a:tabLst>
              <a:defRPr sz="1800" b="1">
                <a:effectLst/>
                <a:latin typeface="Calibri" panose="020F0502020204030204" pitchFamily="34" charset="0"/>
                <a:ea typeface="Calibri" panose="020F0502020204030204" pitchFamily="34" charset="0"/>
                <a:cs typeface="Times New Roman" panose="02020603050405020304" pitchFamily="18" charset="0"/>
              </a:defRPr>
            </a:pPr>
            <a:r>
              <a:t>¿Para qué se utiliza?</a:t>
            </a:r>
          </a:p>
          <a:p>
            <a:pPr>
              <a:lnSpc>
                <a:spcPct val="107000"/>
              </a:lnSpc>
              <a:spcAft>
                <a:spcPts val="800"/>
              </a:spcAft>
              <a:tabLst>
                <a:tab pos="704850" algn="l"/>
              </a:tabLst>
            </a:pPr>
            <a:endParaRPr/>
          </a:p>
        </p:txBody>
      </p:sp>
      <p:sp>
        <p:nvSpPr>
          <p:cNvPr id="7" name="TextBox 6">
            <a:extLst>
              <a:ext uri="{FF2B5EF4-FFF2-40B4-BE49-F238E27FC236}">
                <a16:creationId xmlns:a16="http://schemas.microsoft.com/office/drawing/2014/main" id="{C4C404D7-CE15-611F-09D7-40D18A97AE55}"/>
              </a:ext>
            </a:extLst>
          </p:cNvPr>
          <p:cNvSpPr txBox="1"/>
          <p:nvPr/>
        </p:nvSpPr>
        <p:spPr>
          <a:xfrm>
            <a:off x="2820587" y="4729454"/>
            <a:ext cx="3760342" cy="671915"/>
          </a:xfrm>
          <a:prstGeom prst="rect">
            <a:avLst/>
          </a:prstGeom>
          <a:noFill/>
        </p:spPr>
        <p:txBody>
          <a:bodyPr wrap="square">
            <a:spAutoFit/>
          </a:bodyPr>
          <a:lstStyle/>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Una herramienta a través de la </a:t>
            </a:r>
            <a:br>
              <a:rPr lang="es-ES"/>
            </a:br>
            <a:r>
              <a:t>cual es posible: </a:t>
            </a:r>
          </a:p>
        </p:txBody>
      </p:sp>
      <p:sp>
        <p:nvSpPr>
          <p:cNvPr id="8" name="TextBox 7">
            <a:extLst>
              <a:ext uri="{FF2B5EF4-FFF2-40B4-BE49-F238E27FC236}">
                <a16:creationId xmlns:a16="http://schemas.microsoft.com/office/drawing/2014/main" id="{6C4F9642-0197-5591-8D98-C184CE56379F}"/>
              </a:ext>
            </a:extLst>
          </p:cNvPr>
          <p:cNvSpPr txBox="1"/>
          <p:nvPr/>
        </p:nvSpPr>
        <p:spPr>
          <a:xfrm>
            <a:off x="6694980" y="3768033"/>
            <a:ext cx="4643919" cy="2267737"/>
          </a:xfrm>
          <a:prstGeom prst="rect">
            <a:avLst/>
          </a:prstGeom>
          <a:noFill/>
        </p:spPr>
        <p:txBody>
          <a:bodyPr wrap="square">
            <a:spAutoFit/>
          </a:bodyPr>
          <a:lstStyle/>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a) Identificar completamente todos los aspectos del trabajo</a:t>
            </a:r>
          </a:p>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B) Asignar responsabilidades</a:t>
            </a:r>
          </a:p>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C) Generar planes de trabajo en los diversos niveles de programación requeridos</a:t>
            </a:r>
          </a:p>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D) Generar estimaciones</a:t>
            </a:r>
          </a:p>
          <a:p>
            <a:pPr>
              <a:lnSpc>
                <a:spcPct val="107000"/>
              </a:lnSpc>
              <a:spcAft>
                <a:spcPts val="800"/>
              </a:spcAft>
              <a:tabLst>
                <a:tab pos="704850" algn="l"/>
              </a:tabLst>
              <a:defRPr sz="1800">
                <a:effectLst/>
                <a:latin typeface="Calibri" panose="020F0502020204030204" pitchFamily="34" charset="0"/>
                <a:ea typeface="Calibri" panose="020F0502020204030204" pitchFamily="34" charset="0"/>
                <a:cs typeface="Times New Roman" panose="02020603050405020304" pitchFamily="18" charset="0"/>
              </a:defRPr>
            </a:pPr>
            <a:r>
              <a:t>e) Recopilar datos de progreso</a:t>
            </a:r>
          </a:p>
        </p:txBody>
      </p:sp>
      <p:sp>
        <p:nvSpPr>
          <p:cNvPr id="9" name="TextBox 8">
            <a:extLst>
              <a:ext uri="{FF2B5EF4-FFF2-40B4-BE49-F238E27FC236}">
                <a16:creationId xmlns:a16="http://schemas.microsoft.com/office/drawing/2014/main" id="{682D7A27-5156-1C20-FC46-B5787303ECD1}"/>
              </a:ext>
            </a:extLst>
          </p:cNvPr>
          <p:cNvSpPr txBox="1"/>
          <p:nvPr/>
        </p:nvSpPr>
        <p:spPr>
          <a:xfrm>
            <a:off x="2165390" y="1171007"/>
            <a:ext cx="9285271" cy="1477328"/>
          </a:xfrm>
          <a:prstGeom prst="rect">
            <a:avLst/>
          </a:prstGeom>
          <a:noFill/>
        </p:spPr>
        <p:txBody>
          <a:bodyPr wrap="square">
            <a:spAutoFit/>
          </a:bodyPr>
          <a:lstStyle/>
          <a:p>
            <a:pPr algn="just">
              <a:defRPr sz="1800">
                <a:effectLst/>
                <a:latin typeface="Calibri" panose="020F0502020204030204" pitchFamily="34" charset="0"/>
                <a:ea typeface="Calibri" panose="020F0502020204030204" pitchFamily="34" charset="0"/>
                <a:cs typeface="Times New Roman" panose="02020603050405020304" pitchFamily="18" charset="0"/>
              </a:defRPr>
            </a:pPr>
            <a:r>
              <a:t>Una descomposición jerárquica orientada a la entrega del trabajo a ejecutar por el equipo del proyecto para lograr los objetivos del proyecto y crear los resultados requeridos, con cada nivel de la WBS representando una definición detallada cada vez mayor del trabajo del proyecto. Representa la estructura fundamental para correlacionar e integrar diferentes tipos de información: tiempos, cost</a:t>
            </a:r>
            <a:r>
              <a:rPr lang="es-ES"/>
              <a:t>e</a:t>
            </a:r>
            <a:r>
              <a:t>s, responsabilidades.</a:t>
            </a:r>
          </a:p>
        </p:txBody>
      </p:sp>
      <p:graphicFrame>
        <p:nvGraphicFramePr>
          <p:cNvPr id="2" name="Objeto 33">
            <a:extLst>
              <a:ext uri="{FF2B5EF4-FFF2-40B4-BE49-F238E27FC236}">
                <a16:creationId xmlns:a16="http://schemas.microsoft.com/office/drawing/2014/main" id="{6DA4FA01-1BAA-85DA-6B3B-0603F75CDCE6}"/>
              </a:ext>
            </a:extLst>
          </p:cNvPr>
          <p:cNvGraphicFramePr>
            <a:graphicFrameLocks noChangeAspect="1"/>
          </p:cNvGraphicFramePr>
          <p:nvPr>
            <p:extLst>
              <p:ext uri="{D42A27DB-BD31-4B8C-83A1-F6EECF244321}">
                <p14:modId xmlns:p14="http://schemas.microsoft.com/office/powerpoint/2010/main" val="160650748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193303F9-1A0B-3294-0E7A-CAEC37FA939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42378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414B68-25EC-331D-8A7F-1E894EDAA4D4}"/>
              </a:ext>
            </a:extLst>
          </p:cNvPr>
          <p:cNvSpPr txBox="1"/>
          <p:nvPr/>
        </p:nvSpPr>
        <p:spPr>
          <a:xfrm>
            <a:off x="614597" y="377465"/>
            <a:ext cx="5481403" cy="430887"/>
          </a:xfrm>
          <a:prstGeom prst="rect">
            <a:avLst/>
          </a:prstGeom>
          <a:noFill/>
        </p:spPr>
        <p:txBody>
          <a:bodyPr wrap="square">
            <a:spAutoFit/>
          </a:bodyPr>
          <a:lstStyle/>
          <a:p>
            <a:pPr>
              <a:defRPr sz="2200" b="1"/>
            </a:pPr>
            <a:r>
              <a:t>OBS, Estructura de Desglose Organizacional </a:t>
            </a:r>
          </a:p>
        </p:txBody>
      </p:sp>
      <p:sp>
        <p:nvSpPr>
          <p:cNvPr id="6" name="TextBox 5">
            <a:extLst>
              <a:ext uri="{FF2B5EF4-FFF2-40B4-BE49-F238E27FC236}">
                <a16:creationId xmlns:a16="http://schemas.microsoft.com/office/drawing/2014/main" id="{E7380198-F808-C974-05C4-99C7BE0DA93E}"/>
              </a:ext>
            </a:extLst>
          </p:cNvPr>
          <p:cNvSpPr txBox="1"/>
          <p:nvPr/>
        </p:nvSpPr>
        <p:spPr>
          <a:xfrm>
            <a:off x="434715" y="1114168"/>
            <a:ext cx="6429223" cy="2031325"/>
          </a:xfrm>
          <a:prstGeom prst="rect">
            <a:avLst/>
          </a:prstGeom>
          <a:noFill/>
        </p:spPr>
        <p:txBody>
          <a:bodyPr wrap="square">
            <a:spAutoFit/>
          </a:bodyPr>
          <a:lstStyle/>
          <a:p>
            <a:pPr algn="just"/>
            <a:r>
              <a:t>La OBS representa la estructura organizativa del proyecto, la asignación estructurada de los niveles de responsabilidad del proyecto; sirve para:</a:t>
            </a:r>
          </a:p>
          <a:p>
            <a:pPr algn="just"/>
            <a:endParaRPr/>
          </a:p>
          <a:p>
            <a:pPr marL="285750" indent="-285750" algn="just">
              <a:buFont typeface="Arial" panose="020B0604020202020204" pitchFamily="34" charset="0"/>
              <a:buChar char="•"/>
            </a:pPr>
            <a:r>
              <a:t>Identificar y asignar responsabilidades;</a:t>
            </a:r>
          </a:p>
          <a:p>
            <a:pPr marL="285750" indent="-285750" algn="just">
              <a:buFont typeface="Arial" panose="020B0604020202020204" pitchFamily="34" charset="0"/>
              <a:buChar char="•"/>
            </a:pPr>
            <a:r>
              <a:t>Definir y comunicar el proceso de toma de decisiones;</a:t>
            </a:r>
          </a:p>
          <a:p>
            <a:pPr marL="285750" indent="-285750" algn="just">
              <a:buFont typeface="Arial" panose="020B0604020202020204" pitchFamily="34" charset="0"/>
              <a:buChar char="•"/>
            </a:pPr>
            <a:r>
              <a:t>Integrar información de tiempo/costo de acuerdo con la estructura de responsabilidad definida.</a:t>
            </a:r>
          </a:p>
        </p:txBody>
      </p:sp>
      <p:sp>
        <p:nvSpPr>
          <p:cNvPr id="7" name="TextBox 6">
            <a:extLst>
              <a:ext uri="{FF2B5EF4-FFF2-40B4-BE49-F238E27FC236}">
                <a16:creationId xmlns:a16="http://schemas.microsoft.com/office/drawing/2014/main" id="{7D4F680C-15E0-3B20-6A9B-BF2D8D711BA9}"/>
              </a:ext>
            </a:extLst>
          </p:cNvPr>
          <p:cNvSpPr txBox="1"/>
          <p:nvPr/>
        </p:nvSpPr>
        <p:spPr>
          <a:xfrm>
            <a:off x="429134" y="3477549"/>
            <a:ext cx="11333732" cy="1754326"/>
          </a:xfrm>
          <a:prstGeom prst="rect">
            <a:avLst/>
          </a:prstGeom>
          <a:noFill/>
        </p:spPr>
        <p:txBody>
          <a:bodyPr wrap="square">
            <a:spAutoFit/>
          </a:bodyPr>
          <a:lstStyle/>
          <a:p>
            <a:pPr algn="just"/>
            <a:r>
              <a:t>Un proyecto OBS es una representación de la organización del proyecto organizada para indicar la relación de presentación de informes dentro del contexto del proyecto. El OBS refleja la forma en que el proyecto está funcionalmente organizado. </a:t>
            </a:r>
          </a:p>
          <a:p>
            <a:pPr algn="just"/>
            <a:endParaRPr/>
          </a:p>
          <a:p>
            <a:pPr algn="just"/>
            <a:r>
              <a:t>Es una representación directa y descripción de la jerarquía y las organizaciones que proporcionarán recursos para planificar y realizar el trabajo identificado en el WBS. La OBS ayuda a la administración a centrarse en establecer la organización más eficiente, teniendo en cuenta la disponibilidad y la capacidad del personal directivo y técnico.</a:t>
            </a:r>
          </a:p>
        </p:txBody>
      </p:sp>
      <p:sp>
        <p:nvSpPr>
          <p:cNvPr id="8" name="TextBox 7">
            <a:extLst>
              <a:ext uri="{FF2B5EF4-FFF2-40B4-BE49-F238E27FC236}">
                <a16:creationId xmlns:a16="http://schemas.microsoft.com/office/drawing/2014/main" id="{97B45334-1EFF-C26F-84C7-DBBE37F1181A}"/>
              </a:ext>
            </a:extLst>
          </p:cNvPr>
          <p:cNvSpPr txBox="1"/>
          <p:nvPr/>
        </p:nvSpPr>
        <p:spPr>
          <a:xfrm>
            <a:off x="429134" y="5563931"/>
            <a:ext cx="10777928" cy="370592"/>
          </a:xfrm>
          <a:prstGeom prst="rect">
            <a:avLst/>
          </a:prstGeom>
          <a:noFill/>
        </p:spPr>
        <p:txBody>
          <a:bodyPr wrap="square">
            <a:spAutoFit/>
          </a:bodyPr>
          <a:lstStyle/>
          <a:p>
            <a:r>
              <a:t>Los gerentes de proyecto son responsables de la creación de un OBS para sus proyectos asignados.</a:t>
            </a:r>
          </a:p>
        </p:txBody>
      </p:sp>
      <p:pic>
        <p:nvPicPr>
          <p:cNvPr id="9" name="Picture 8">
            <a:extLst>
              <a:ext uri="{FF2B5EF4-FFF2-40B4-BE49-F238E27FC236}">
                <a16:creationId xmlns:a16="http://schemas.microsoft.com/office/drawing/2014/main" id="{499D9897-8B10-DE1A-0DC5-A4DE5146A5A7}"/>
              </a:ext>
            </a:extLst>
          </p:cNvPr>
          <p:cNvPicPr>
            <a:picLocks noChangeAspect="1"/>
          </p:cNvPicPr>
          <p:nvPr/>
        </p:nvPicPr>
        <p:blipFill>
          <a:blip r:embed="rId2"/>
          <a:stretch>
            <a:fillRect/>
          </a:stretch>
        </p:blipFill>
        <p:spPr>
          <a:xfrm>
            <a:off x="7252064" y="593766"/>
            <a:ext cx="4611340" cy="2551727"/>
          </a:xfrm>
          <a:prstGeom prst="rect">
            <a:avLst/>
          </a:prstGeom>
        </p:spPr>
      </p:pic>
      <p:graphicFrame>
        <p:nvGraphicFramePr>
          <p:cNvPr id="2" name="Objeto 33">
            <a:extLst>
              <a:ext uri="{FF2B5EF4-FFF2-40B4-BE49-F238E27FC236}">
                <a16:creationId xmlns:a16="http://schemas.microsoft.com/office/drawing/2014/main" id="{3071B543-5AC7-F4C2-DC32-5B91775F5187}"/>
              </a:ext>
            </a:extLst>
          </p:cNvPr>
          <p:cNvGraphicFramePr>
            <a:graphicFrameLocks noChangeAspect="1"/>
          </p:cNvGraphicFramePr>
          <p:nvPr>
            <p:extLst>
              <p:ext uri="{D42A27DB-BD31-4B8C-83A1-F6EECF244321}">
                <p14:modId xmlns:p14="http://schemas.microsoft.com/office/powerpoint/2010/main" val="225958704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6DA4FA01-1BAA-85DA-6B3B-0603F75CDCE6}"/>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13864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62832-4E30-E3B8-5475-F23C0BEB367A}"/>
              </a:ext>
            </a:extLst>
          </p:cNvPr>
          <p:cNvSpPr txBox="1"/>
          <p:nvPr/>
        </p:nvSpPr>
        <p:spPr>
          <a:xfrm>
            <a:off x="879164" y="440458"/>
            <a:ext cx="4227226" cy="430887"/>
          </a:xfrm>
          <a:prstGeom prst="rect">
            <a:avLst/>
          </a:prstGeom>
          <a:noFill/>
        </p:spPr>
        <p:txBody>
          <a:bodyPr wrap="square">
            <a:spAutoFit/>
          </a:bodyPr>
          <a:lstStyle/>
          <a:p>
            <a:pPr>
              <a:defRPr sz="2200" b="1"/>
            </a:pPr>
            <a:r>
              <a:t>Gráfico de Gantt</a:t>
            </a:r>
            <a:endParaRPr sz="2200" b="1"/>
          </a:p>
        </p:txBody>
      </p:sp>
      <p:sp>
        <p:nvSpPr>
          <p:cNvPr id="5" name="TextBox 4">
            <a:extLst>
              <a:ext uri="{FF2B5EF4-FFF2-40B4-BE49-F238E27FC236}">
                <a16:creationId xmlns:a16="http://schemas.microsoft.com/office/drawing/2014/main" id="{06709DC2-5CDB-F350-92FB-74FFE3E14EEB}"/>
              </a:ext>
            </a:extLst>
          </p:cNvPr>
          <p:cNvSpPr txBox="1"/>
          <p:nvPr/>
        </p:nvSpPr>
        <p:spPr>
          <a:xfrm>
            <a:off x="879164" y="871345"/>
            <a:ext cx="10675527" cy="923330"/>
          </a:xfrm>
          <a:prstGeom prst="rect">
            <a:avLst/>
          </a:prstGeom>
          <a:noFill/>
        </p:spPr>
        <p:txBody>
          <a:bodyPr wrap="square">
            <a:spAutoFit/>
          </a:bodyPr>
          <a:lstStyle/>
          <a:p>
            <a:pPr algn="just"/>
            <a:r>
              <a:t>Un </a:t>
            </a:r>
            <a:r>
              <a:rPr lang="es-ES"/>
              <a:t>diagrama</a:t>
            </a:r>
            <a:r>
              <a:t> de Gantt es una representación gráfica comúnmente utilizada de un cronograma del proyecto. Es un tipo de gráfico de barras que muestra las fechas de inicio y finalización de los elementos de un proyecto, como recursos, planificación y dependencias.</a:t>
            </a:r>
          </a:p>
        </p:txBody>
      </p:sp>
      <p:sp>
        <p:nvSpPr>
          <p:cNvPr id="6" name="TextBox 5">
            <a:extLst>
              <a:ext uri="{FF2B5EF4-FFF2-40B4-BE49-F238E27FC236}">
                <a16:creationId xmlns:a16="http://schemas.microsoft.com/office/drawing/2014/main" id="{07C02FFB-95FE-68F1-33B2-C7FFF1CD7107}"/>
              </a:ext>
            </a:extLst>
          </p:cNvPr>
          <p:cNvSpPr txBox="1"/>
          <p:nvPr/>
        </p:nvSpPr>
        <p:spPr>
          <a:xfrm>
            <a:off x="879163" y="1716153"/>
            <a:ext cx="10675528" cy="5355312"/>
          </a:xfrm>
          <a:prstGeom prst="rect">
            <a:avLst/>
          </a:prstGeom>
          <a:noFill/>
        </p:spPr>
        <p:txBody>
          <a:bodyPr wrap="square">
            <a:spAutoFit/>
          </a:bodyPr>
          <a:lstStyle/>
          <a:p>
            <a:pPr>
              <a:defRPr b="1"/>
            </a:pPr>
            <a:r>
              <a:t>Puntos clave </a:t>
            </a:r>
            <a:r>
              <a:rPr lang="es-ES"/>
              <a:t>a considerar</a:t>
            </a:r>
            <a:r>
              <a:t>:</a:t>
            </a:r>
          </a:p>
          <a:p>
            <a:endParaRPr/>
          </a:p>
          <a:p>
            <a:pPr marL="285750" indent="-285750" algn="just">
              <a:buFont typeface="Arial" panose="020B0604020202020204" pitchFamily="34" charset="0"/>
              <a:buChar char="•"/>
            </a:pPr>
            <a:r>
              <a:t>Un gráfico de Gantt es una visualización que ayuda a programar, administrar y </a:t>
            </a:r>
            <a:r>
              <a:rPr lang="es-ES"/>
              <a:t>monitorizar</a:t>
            </a:r>
            <a:r>
              <a:t> tareas y recursos específicos en un proyecto.</a:t>
            </a:r>
          </a:p>
          <a:p>
            <a:pPr algn="just"/>
            <a:endParaRPr/>
          </a:p>
          <a:p>
            <a:pPr marL="285750" indent="-285750" algn="just">
              <a:buFont typeface="Arial" panose="020B0604020202020204" pitchFamily="34" charset="0"/>
              <a:buChar char="•"/>
            </a:pPr>
            <a:r>
              <a:t>Consiste en una lista de tareas y barras que representan el progreso de cada tarea.</a:t>
            </a:r>
          </a:p>
          <a:p>
            <a:pPr algn="just"/>
            <a:endParaRPr/>
          </a:p>
          <a:p>
            <a:pPr marL="285750" indent="-285750" algn="just">
              <a:buFont typeface="Arial" panose="020B0604020202020204" pitchFamily="34" charset="0"/>
              <a:buChar char="•"/>
            </a:pPr>
            <a:r>
              <a:t>Las barras horizontales de diferentes longitudes representan la línea de tiempo del proyecto, que puede incluir secuencias de tareas, duración y las fechas de inicio y final de cada tarea. Un gráfico de Gantt puede variar en complejidad y profundidad, pero siempre tendrá tres componentes clave: las actividades o tareas que deben realizarse, que se ejecutan a lo largo del eje Y; hitos o etapas de progreso indicados a lo largo del eje x (ya sea en la parte superior o inferior del gráfico); y barras de progreso, denotadas como barras horizontales, que denotan cuán lejos a lo largo de cada tarea está en un punto dado.</a:t>
            </a:r>
          </a:p>
          <a:p>
            <a:pPr algn="just"/>
            <a:endParaRPr/>
          </a:p>
          <a:p>
            <a:pPr marL="285750" indent="-285750" algn="just">
              <a:buFont typeface="Arial" panose="020B0604020202020204" pitchFamily="34" charset="0"/>
              <a:buChar char="•"/>
            </a:pPr>
            <a:r>
              <a:t>Es el gráfico más utilizado en la gestión de proyectos.</a:t>
            </a:r>
          </a:p>
          <a:p>
            <a:pPr algn="just"/>
            <a:endParaRPr/>
          </a:p>
          <a:p>
            <a:pPr marL="285750" indent="-285750" algn="just">
              <a:buFont typeface="Arial" panose="020B0604020202020204" pitchFamily="34" charset="0"/>
              <a:buChar char="•"/>
            </a:pPr>
            <a:r>
              <a:t>Los </a:t>
            </a:r>
            <a:r>
              <a:rPr lang="es-ES"/>
              <a:t>diagramas</a:t>
            </a:r>
            <a:r>
              <a:t> de Gantt se pueden utilizar en la gestión de proyectos de todos los </a:t>
            </a:r>
            <a:r>
              <a:rPr lang="es-ES"/>
              <a:t>tipos y tamaños.</a:t>
            </a:r>
            <a:endParaRPr/>
          </a:p>
          <a:p>
            <a:endParaRPr/>
          </a:p>
          <a:p>
            <a:endParaRPr/>
          </a:p>
        </p:txBody>
      </p:sp>
      <p:graphicFrame>
        <p:nvGraphicFramePr>
          <p:cNvPr id="2" name="Objeto 33">
            <a:extLst>
              <a:ext uri="{FF2B5EF4-FFF2-40B4-BE49-F238E27FC236}">
                <a16:creationId xmlns:a16="http://schemas.microsoft.com/office/drawing/2014/main" id="{79371E9B-140D-4F74-DEE9-99A7E2A1FF41}"/>
              </a:ext>
            </a:extLst>
          </p:cNvPr>
          <p:cNvGraphicFramePr>
            <a:graphicFrameLocks noChangeAspect="1"/>
          </p:cNvGraphicFramePr>
          <p:nvPr>
            <p:extLst>
              <p:ext uri="{D42A27DB-BD31-4B8C-83A1-F6EECF244321}">
                <p14:modId xmlns:p14="http://schemas.microsoft.com/office/powerpoint/2010/main" val="345380327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193303F9-1A0B-3294-0E7A-CAEC37FA939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8747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33">
            <a:extLst>
              <a:ext uri="{FF2B5EF4-FFF2-40B4-BE49-F238E27FC236}">
                <a16:creationId xmlns:a16="http://schemas.microsoft.com/office/drawing/2014/main" id="{AAB9560C-7C47-1579-9113-B3231068C706}"/>
              </a:ext>
            </a:extLst>
          </p:cNvPr>
          <p:cNvGraphicFramePr>
            <a:graphicFrameLocks noChangeAspect="1"/>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 name="Objeto 33">
                        <a:extLst>
                          <a:ext uri="{FF2B5EF4-FFF2-40B4-BE49-F238E27FC236}">
                            <a16:creationId xmlns:a16="http://schemas.microsoft.com/office/drawing/2014/main" id="{AAB9560C-7C47-1579-9113-B3231068C706}"/>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105734D-13C6-3444-C2D3-7F03F4E5624F}"/>
              </a:ext>
            </a:extLst>
          </p:cNvPr>
          <p:cNvSpPr txBox="1"/>
          <p:nvPr/>
        </p:nvSpPr>
        <p:spPr>
          <a:xfrm>
            <a:off x="879164" y="440458"/>
            <a:ext cx="4227226" cy="430887"/>
          </a:xfrm>
          <a:prstGeom prst="rect">
            <a:avLst/>
          </a:prstGeom>
          <a:noFill/>
        </p:spPr>
        <p:txBody>
          <a:bodyPr wrap="square">
            <a:spAutoFit/>
          </a:bodyPr>
          <a:lstStyle/>
          <a:p>
            <a:pPr>
              <a:defRPr sz="2200" b="1"/>
            </a:pPr>
            <a:r>
              <a:rPr lang="es-ES"/>
              <a:t>Diagrama</a:t>
            </a:r>
            <a:r>
              <a:t> de Gantt</a:t>
            </a:r>
            <a:endParaRPr sz="2200" b="1"/>
          </a:p>
        </p:txBody>
      </p:sp>
      <p:sp>
        <p:nvSpPr>
          <p:cNvPr id="6" name="TextBox 5">
            <a:extLst>
              <a:ext uri="{FF2B5EF4-FFF2-40B4-BE49-F238E27FC236}">
                <a16:creationId xmlns:a16="http://schemas.microsoft.com/office/drawing/2014/main" id="{AD13C4B1-1678-30C2-2686-E31CF196530C}"/>
              </a:ext>
            </a:extLst>
          </p:cNvPr>
          <p:cNvSpPr txBox="1"/>
          <p:nvPr/>
        </p:nvSpPr>
        <p:spPr>
          <a:xfrm>
            <a:off x="8813195" y="1124532"/>
            <a:ext cx="3020291" cy="4524315"/>
          </a:xfrm>
          <a:prstGeom prst="rect">
            <a:avLst/>
          </a:prstGeom>
          <a:noFill/>
        </p:spPr>
        <p:txBody>
          <a:bodyPr wrap="square">
            <a:spAutoFit/>
          </a:bodyPr>
          <a:lstStyle/>
          <a:p>
            <a:pPr algn="just"/>
            <a:r>
              <a:rPr b="1"/>
              <a:t>Henry Gantt </a:t>
            </a:r>
            <a:r>
              <a:t>era un científico social y consultor de gestión que también tenía un título en ingeniería mecánica. Trabajó en el campo de la gestión científica, desarrollando métodos para agilizar y aumentar la productividad de las corporaciones y su fuerza laboral. Creó el </a:t>
            </a:r>
            <a:r>
              <a:rPr lang="es-ES"/>
              <a:t>diagrama</a:t>
            </a:r>
            <a:r>
              <a:t> de Gantt en la década de 1910 para ayudar a los supervisores a comprender el progreso de su fuerza de trabajo y para asegurarse de que las tareas estuvieran a tiempo.</a:t>
            </a:r>
          </a:p>
        </p:txBody>
      </p:sp>
      <p:pic>
        <p:nvPicPr>
          <p:cNvPr id="1026" name="Picture 2" descr="Gradient template gantt chart">
            <a:extLst>
              <a:ext uri="{FF2B5EF4-FFF2-40B4-BE49-F238E27FC236}">
                <a16:creationId xmlns:a16="http://schemas.microsoft.com/office/drawing/2014/main" id="{BAFBCEDC-E3CE-478D-7DA7-6DBB9930F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32" y="871345"/>
            <a:ext cx="8348353" cy="4777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314AB6-4F57-B063-CEBD-C9C3D1525BAE}"/>
              </a:ext>
            </a:extLst>
          </p:cNvPr>
          <p:cNvSpPr txBox="1"/>
          <p:nvPr/>
        </p:nvSpPr>
        <p:spPr>
          <a:xfrm>
            <a:off x="526367" y="6293924"/>
            <a:ext cx="11527087" cy="461665"/>
          </a:xfrm>
          <a:prstGeom prst="rect">
            <a:avLst/>
          </a:prstGeom>
          <a:noFill/>
        </p:spPr>
        <p:txBody>
          <a:bodyPr wrap="square">
            <a:spAutoFit/>
          </a:bodyPr>
          <a:lstStyle/>
          <a:p>
            <a:pPr>
              <a:defRPr sz="1200"/>
            </a:pPr>
            <a:r>
              <a:t> Fuente: </a:t>
            </a:r>
            <a:r>
              <a:rPr>
                <a:hlinkClick r:id="rId5"/>
              </a:rPr>
              <a:t>https://www.freepik.com/free-vector/gradient-template-gantt-chart_10182353.htm#query=gantt%20chart&amp;position=2&amp;from_view=search&amp;track=sph</a:t>
            </a:r>
            <a:endParaRPr sz="1200"/>
          </a:p>
          <a:p>
            <a:endParaRPr sz="1200" i="1"/>
          </a:p>
        </p:txBody>
      </p:sp>
    </p:spTree>
    <p:extLst>
      <p:ext uri="{BB962C8B-B14F-4D97-AF65-F5344CB8AC3E}">
        <p14:creationId xmlns:p14="http://schemas.microsoft.com/office/powerpoint/2010/main" val="294496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lock  Description automatically generated">
            <a:extLst>
              <a:ext uri="{FF2B5EF4-FFF2-40B4-BE49-F238E27FC236}">
                <a16:creationId xmlns:a16="http://schemas.microsoft.com/office/drawing/2014/main" id="{7611BB57-6EB7-F3AA-5077-13F2883BF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024" y="1215017"/>
            <a:ext cx="2072525" cy="1381683"/>
          </a:xfrm>
          <a:prstGeom prst="rect">
            <a:avLst/>
          </a:prstGeom>
        </p:spPr>
      </p:pic>
      <p:sp>
        <p:nvSpPr>
          <p:cNvPr id="4" name="TextBox 3">
            <a:extLst>
              <a:ext uri="{FF2B5EF4-FFF2-40B4-BE49-F238E27FC236}">
                <a16:creationId xmlns:a16="http://schemas.microsoft.com/office/drawing/2014/main" id="{1A2DA7CA-8956-6C91-57D9-FDD31E9B679A}"/>
              </a:ext>
            </a:extLst>
          </p:cNvPr>
          <p:cNvSpPr txBox="1"/>
          <p:nvPr/>
        </p:nvSpPr>
        <p:spPr>
          <a:xfrm>
            <a:off x="1043382" y="351225"/>
            <a:ext cx="5219272" cy="430887"/>
          </a:xfrm>
          <a:prstGeom prst="rect">
            <a:avLst/>
          </a:prstGeom>
          <a:noFill/>
        </p:spPr>
        <p:txBody>
          <a:bodyPr wrap="square">
            <a:spAutoFit/>
          </a:bodyPr>
          <a:lstStyle/>
          <a:p>
            <a:pPr>
              <a:defRPr sz="2200" b="1"/>
            </a:pPr>
            <a:r>
              <a:t>Gestión del tiempo </a:t>
            </a:r>
          </a:p>
        </p:txBody>
      </p:sp>
      <p:sp>
        <p:nvSpPr>
          <p:cNvPr id="5" name="TextBox 4">
            <a:extLst>
              <a:ext uri="{FF2B5EF4-FFF2-40B4-BE49-F238E27FC236}">
                <a16:creationId xmlns:a16="http://schemas.microsoft.com/office/drawing/2014/main" id="{E447CC98-CC02-D304-377C-3DA9E9936D05}"/>
              </a:ext>
            </a:extLst>
          </p:cNvPr>
          <p:cNvSpPr txBox="1"/>
          <p:nvPr/>
        </p:nvSpPr>
        <p:spPr>
          <a:xfrm>
            <a:off x="339047" y="882980"/>
            <a:ext cx="11157734" cy="968278"/>
          </a:xfrm>
          <a:prstGeom prst="rect">
            <a:avLst/>
          </a:prstGeom>
          <a:noFill/>
        </p:spPr>
        <p:txBody>
          <a:bodyPr wrap="square">
            <a:spAutoFit/>
          </a:bodyPr>
          <a:lstStyle/>
          <a:p>
            <a:pPr algn="just">
              <a:lnSpc>
                <a:spcPct val="107000"/>
              </a:lnSpc>
              <a:spcAft>
                <a:spcPts val="800"/>
              </a:spcAft>
              <a:defRPr sz="1800">
                <a:effectLst/>
                <a:latin typeface="Calibri" panose="020F0502020204030204" pitchFamily="34" charset="0"/>
                <a:ea typeface="Calibri" panose="020F0502020204030204" pitchFamily="34" charset="0"/>
                <a:cs typeface="Times New Roman" panose="02020603050405020304" pitchFamily="18" charset="0"/>
              </a:defRPr>
            </a:pPr>
            <a:r>
              <a:t>La gestión del tiempo es el proceso de planificación y control de cuánto tiempo dedicar a actividades específicas. Una buena gestión del tiempo permite a un individuo completar más en un período de tiempo más corto, reduce el estrés y conduce al éxito profesional.</a:t>
            </a:r>
          </a:p>
        </p:txBody>
      </p:sp>
      <p:sp>
        <p:nvSpPr>
          <p:cNvPr id="10" name="TextBox 9">
            <a:extLst>
              <a:ext uri="{FF2B5EF4-FFF2-40B4-BE49-F238E27FC236}">
                <a16:creationId xmlns:a16="http://schemas.microsoft.com/office/drawing/2014/main" id="{935CC88F-08B1-FC43-D781-04302613C8CC}"/>
              </a:ext>
            </a:extLst>
          </p:cNvPr>
          <p:cNvSpPr txBox="1"/>
          <p:nvPr/>
        </p:nvSpPr>
        <p:spPr>
          <a:xfrm>
            <a:off x="339047" y="1919343"/>
            <a:ext cx="11157734" cy="407035"/>
          </a:xfrm>
          <a:prstGeom prst="rect">
            <a:avLst/>
          </a:prstGeom>
          <a:noFill/>
        </p:spPr>
        <p:txBody>
          <a:bodyPr wrap="square">
            <a:spAutoFit/>
          </a:bodyPr>
          <a:lstStyle/>
          <a:p>
            <a:pPr>
              <a:lnSpc>
                <a:spcPct val="107000"/>
              </a:lnSpc>
              <a:spcAft>
                <a:spcPts val="800"/>
              </a:spcAft>
              <a:defRPr sz="2000" b="1">
                <a:effectLst/>
                <a:latin typeface="Calibri" panose="020F0502020204030204" pitchFamily="34" charset="0"/>
                <a:ea typeface="Calibri" panose="020F0502020204030204" pitchFamily="34" charset="0"/>
                <a:cs typeface="Times New Roman" panose="02020603050405020304" pitchFamily="18" charset="0"/>
              </a:defRPr>
            </a:pPr>
            <a:r>
              <a:t>Beneficios de la gestión del tiempo</a:t>
            </a:r>
            <a:endParaRP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C60CB8D-4E1D-8E6D-7C9D-7B58E12BE4B0}"/>
              </a:ext>
            </a:extLst>
          </p:cNvPr>
          <p:cNvSpPr txBox="1"/>
          <p:nvPr/>
        </p:nvSpPr>
        <p:spPr>
          <a:xfrm>
            <a:off x="339047" y="2349496"/>
            <a:ext cx="11513906" cy="671915"/>
          </a:xfrm>
          <a:prstGeom prst="rect">
            <a:avLst/>
          </a:prstGeom>
          <a:noFill/>
        </p:spPr>
        <p:txBody>
          <a:bodyPr wrap="square">
            <a:spAutoFit/>
          </a:bodyPr>
          <a:lstStyle/>
          <a:p>
            <a:pPr algn="just">
              <a:lnSpc>
                <a:spcPct val="107000"/>
              </a:lnSpc>
              <a:spcAft>
                <a:spcPts val="800"/>
              </a:spcAft>
              <a:defRPr sz="1800">
                <a:effectLst/>
                <a:latin typeface="Calibri" panose="020F0502020204030204" pitchFamily="34" charset="0"/>
                <a:ea typeface="Calibri" panose="020F0502020204030204" pitchFamily="34" charset="0"/>
                <a:cs typeface="Times New Roman" panose="02020603050405020304" pitchFamily="18" charset="0"/>
              </a:defRPr>
            </a:pPr>
            <a:r>
              <a:t>La capacidad de administrar su tiempo de manera efectiva es importante. Una buena gestión del tiempo conduce a una mayor eficiencia y productividad, menos estrés y más éxito en la vida. Estos son algunos de los beneficios de administrar el tiempo de manera efectiva:</a:t>
            </a:r>
          </a:p>
        </p:txBody>
      </p:sp>
      <p:graphicFrame>
        <p:nvGraphicFramePr>
          <p:cNvPr id="2" name="Objeto 33">
            <a:extLst>
              <a:ext uri="{FF2B5EF4-FFF2-40B4-BE49-F238E27FC236}">
                <a16:creationId xmlns:a16="http://schemas.microsoft.com/office/drawing/2014/main" id="{9574EDD1-3249-7CD1-66F1-12EA11D5A584}"/>
              </a:ext>
            </a:extLst>
          </p:cNvPr>
          <p:cNvGraphicFramePr>
            <a:graphicFrameLocks noChangeAspect="1"/>
          </p:cNvGraphicFramePr>
          <p:nvPr>
            <p:extLst>
              <p:ext uri="{D42A27DB-BD31-4B8C-83A1-F6EECF244321}">
                <p14:modId xmlns:p14="http://schemas.microsoft.com/office/powerpoint/2010/main" val="173781053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79371E9B-140D-4F74-DEE9-99A7E2A1FF41}"/>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graphicFrame>
        <p:nvGraphicFramePr>
          <p:cNvPr id="3" name="Table 5">
            <a:extLst>
              <a:ext uri="{FF2B5EF4-FFF2-40B4-BE49-F238E27FC236}">
                <a16:creationId xmlns:a16="http://schemas.microsoft.com/office/drawing/2014/main" id="{50258A82-F5D6-414F-B7B7-10FD6C6FFE11}"/>
              </a:ext>
            </a:extLst>
          </p:cNvPr>
          <p:cNvGraphicFramePr>
            <a:graphicFrameLocks noGrp="1"/>
          </p:cNvGraphicFramePr>
          <p:nvPr>
            <p:extLst>
              <p:ext uri="{D42A27DB-BD31-4B8C-83A1-F6EECF244321}">
                <p14:modId xmlns:p14="http://schemas.microsoft.com/office/powerpoint/2010/main" val="597646664"/>
              </p:ext>
            </p:extLst>
          </p:nvPr>
        </p:nvGraphicFramePr>
        <p:xfrm>
          <a:off x="339047" y="3429000"/>
          <a:ext cx="11513904" cy="3353024"/>
        </p:xfrm>
        <a:graphic>
          <a:graphicData uri="http://schemas.openxmlformats.org/drawingml/2006/table">
            <a:tbl>
              <a:tblPr firstRow="1" bandRow="1">
                <a:tableStyleId>{93296810-A885-4BE3-A3E7-6D5BEEA58F35}</a:tableStyleId>
              </a:tblPr>
              <a:tblGrid>
                <a:gridCol w="2878476">
                  <a:extLst>
                    <a:ext uri="{9D8B030D-6E8A-4147-A177-3AD203B41FA5}">
                      <a16:colId xmlns:a16="http://schemas.microsoft.com/office/drawing/2014/main" val="405944115"/>
                    </a:ext>
                  </a:extLst>
                </a:gridCol>
                <a:gridCol w="2878476">
                  <a:extLst>
                    <a:ext uri="{9D8B030D-6E8A-4147-A177-3AD203B41FA5}">
                      <a16:colId xmlns:a16="http://schemas.microsoft.com/office/drawing/2014/main" val="413366040"/>
                    </a:ext>
                  </a:extLst>
                </a:gridCol>
                <a:gridCol w="2878476">
                  <a:extLst>
                    <a:ext uri="{9D8B030D-6E8A-4147-A177-3AD203B41FA5}">
                      <a16:colId xmlns:a16="http://schemas.microsoft.com/office/drawing/2014/main" val="652379087"/>
                    </a:ext>
                  </a:extLst>
                </a:gridCol>
                <a:gridCol w="2878476">
                  <a:extLst>
                    <a:ext uri="{9D8B030D-6E8A-4147-A177-3AD203B41FA5}">
                      <a16:colId xmlns:a16="http://schemas.microsoft.com/office/drawing/2014/main" val="1296309349"/>
                    </a:ext>
                  </a:extLst>
                </a:gridCol>
              </a:tblGrid>
              <a:tr h="306615">
                <a:tc>
                  <a:txBody>
                    <a:bodyPr/>
                    <a:lstStyle/>
                    <a:p>
                      <a:r>
                        <a:rPr sz="1600"/>
                        <a:t>Alivio del estrés</a:t>
                      </a:r>
                    </a:p>
                  </a:txBody>
                  <a:tcPr marL="91553" marR="91553" marT="45776" marB="45776"/>
                </a:tc>
                <a:tc>
                  <a:txBody>
                    <a:bodyPr/>
                    <a:lstStyle/>
                    <a:p>
                      <a:r>
                        <a:rPr sz="1600"/>
                        <a:t>Más tiempo </a:t>
                      </a:r>
                    </a:p>
                  </a:txBody>
                  <a:tcPr marL="91553" marR="91553" marT="45776" marB="45776"/>
                </a:tc>
                <a:tc>
                  <a:txBody>
                    <a:bodyPr/>
                    <a:lstStyle/>
                    <a:p>
                      <a:r>
                        <a:rPr sz="1600"/>
                        <a:t>Más oportunidades</a:t>
                      </a:r>
                    </a:p>
                  </a:txBody>
                  <a:tcPr marL="91553" marR="91553" marT="45776" marB="45776"/>
                </a:tc>
                <a:tc>
                  <a:txBody>
                    <a:bodyPr/>
                    <a:lstStyle/>
                    <a:p>
                      <a:r>
                        <a:rPr sz="1600"/>
                        <a:t>Capacidad para alcanzar objetivos</a:t>
                      </a:r>
                    </a:p>
                  </a:txBody>
                  <a:tcPr marL="91553" marR="91553" marT="45776" marB="45776"/>
                </a:tc>
                <a:extLst>
                  <a:ext uri="{0D108BD9-81ED-4DB2-BD59-A6C34878D82A}">
                    <a16:rowId xmlns:a16="http://schemas.microsoft.com/office/drawing/2014/main" val="2653088084"/>
                  </a:ext>
                </a:extLst>
              </a:tr>
              <a:tr h="2467132">
                <a:tc>
                  <a:txBody>
                    <a:bodyPr/>
                    <a:lstStyle/>
                    <a:p>
                      <a:pPr algn="just">
                        <a:defRPr sz="1700"/>
                      </a:pPr>
                      <a:r>
                        <a:rPr sz="1600"/>
                        <a:t>Un programa de tareas que se crea y sigue disminuye la ansiedad. Puedes ver que realmente estás avanzando mientras cruzas las cosas de tu lista de cosas por hacer. Esto alivia la presión de preocuparse por si está logrando sus objetivos. </a:t>
                      </a:r>
                    </a:p>
                  </a:txBody>
                  <a:tcPr marL="91553" marR="91553" marT="45776" marB="45776"/>
                </a:tc>
                <a:tc>
                  <a:txBody>
                    <a:bodyPr/>
                    <a:lstStyle/>
                    <a:p>
                      <a:pPr algn="just">
                        <a:defRPr sz="1700"/>
                      </a:pPr>
                      <a:r>
                        <a:rPr sz="1600"/>
                        <a:t>Una buena gestión del tiempo le da tiempo extra para pasar en su vida diaria. Las personas que pueden administrar el tiempo de manera efectiva disfrutan de tener más tiempo para pasar en pasatiempos u otras actividades personales.</a:t>
                      </a:r>
                    </a:p>
                    <a:p>
                      <a:pPr algn="just"/>
                      <a:endParaRPr sz="1600"/>
                    </a:p>
                  </a:txBody>
                  <a:tcPr marL="91553" marR="91553" marT="45776" marB="45776"/>
                </a:tc>
                <a:tc>
                  <a:txBody>
                    <a:bodyPr/>
                    <a:lstStyle/>
                    <a:p>
                      <a:pPr algn="just">
                        <a:defRPr sz="1700"/>
                      </a:pPr>
                      <a:r>
                        <a:rPr sz="1600"/>
                        <a:t>Una buena estrategia de gestión del tiempo produce más oportunidades y menos tiempo dedicado a actividades sin sentido. Uno de los rasgos más importantes que las empresas buscan es la gestión efectiva del tiempo. Cualquier organización encontraría muy ventajoso tener la capacidad de programar y priorizar el trabajo. </a:t>
                      </a:r>
                    </a:p>
                  </a:txBody>
                  <a:tcPr marL="91553" marR="91553" marT="45776" marB="45776"/>
                </a:tc>
                <a:tc>
                  <a:txBody>
                    <a:bodyPr/>
                    <a:lstStyle/>
                    <a:p>
                      <a:pPr algn="just">
                        <a:defRPr sz="1700"/>
                      </a:pPr>
                      <a:r>
                        <a:rPr sz="1600"/>
                        <a:t>Las personas que practican una buena gestión del tiempo son capaces de lograr mejores metas y objetivos, y lo hacen en un período de tiempo más corto.</a:t>
                      </a:r>
                    </a:p>
                    <a:p>
                      <a:pPr algn="just"/>
                      <a:endParaRPr sz="1600"/>
                    </a:p>
                  </a:txBody>
                  <a:tcPr marL="91553" marR="91553" marT="45776" marB="45776"/>
                </a:tc>
                <a:extLst>
                  <a:ext uri="{0D108BD9-81ED-4DB2-BD59-A6C34878D82A}">
                    <a16:rowId xmlns:a16="http://schemas.microsoft.com/office/drawing/2014/main" val="1452617142"/>
                  </a:ext>
                </a:extLst>
              </a:tr>
            </a:tbl>
          </a:graphicData>
        </a:graphic>
      </p:graphicFrame>
    </p:spTree>
    <p:extLst>
      <p:ext uri="{BB962C8B-B14F-4D97-AF65-F5344CB8AC3E}">
        <p14:creationId xmlns:p14="http://schemas.microsoft.com/office/powerpoint/2010/main" val="137788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82558"/>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defRPr sz="4800">
                <a:cs typeface="Arial" pitchFamily="34" charset="0"/>
              </a:defRPr>
            </a:pPr>
            <a:r>
              <a:t>Índice</a:t>
            </a:r>
          </a:p>
        </p:txBody>
      </p:sp>
      <p:grpSp>
        <p:nvGrpSpPr>
          <p:cNvPr id="6" name="Group 5"/>
          <p:cNvGrpSpPr/>
          <p:nvPr/>
        </p:nvGrpSpPr>
        <p:grpSpPr>
          <a:xfrm>
            <a:off x="2998956" y="1223793"/>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a:solidFill>
                  <a:schemeClr val="tx1"/>
                </a:solidFill>
              </a:endParaRPr>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grpSp>
        <p:nvGrpSpPr>
          <p:cNvPr id="17" name="Group 16"/>
          <p:cNvGrpSpPr/>
          <p:nvPr/>
        </p:nvGrpSpPr>
        <p:grpSpPr>
          <a:xfrm>
            <a:off x="2987321" y="2264676"/>
            <a:ext cx="7032049" cy="1126741"/>
            <a:chOff x="3131839" y="1491629"/>
            <a:chExt cx="5472532" cy="676120"/>
          </a:xfrm>
        </p:grpSpPr>
        <p:sp>
          <p:nvSpPr>
            <p:cNvPr id="18" name="Rectangle 17"/>
            <p:cNvSpPr/>
            <p:nvPr/>
          </p:nvSpPr>
          <p:spPr>
            <a:xfrm>
              <a:off x="3131839" y="1491629"/>
              <a:ext cx="5472532" cy="676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a:solidFill>
                  <a:schemeClr val="tx1"/>
                </a:solidFill>
              </a:endParaRPr>
            </a:p>
          </p:txBody>
        </p:sp>
        <p:sp>
          <p:nvSpPr>
            <p:cNvPr id="19" name="Right Triangle 18"/>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grpSp>
        <p:nvGrpSpPr>
          <p:cNvPr id="20" name="Group 19"/>
          <p:cNvGrpSpPr/>
          <p:nvPr/>
        </p:nvGrpSpPr>
        <p:grpSpPr>
          <a:xfrm>
            <a:off x="2998956" y="3500383"/>
            <a:ext cx="7008779" cy="981939"/>
            <a:chOff x="3131839" y="1056972"/>
            <a:chExt cx="5256584" cy="589229"/>
          </a:xfrm>
        </p:grpSpPr>
        <p:sp>
          <p:nvSpPr>
            <p:cNvPr id="21" name="Rectangle 20"/>
            <p:cNvSpPr/>
            <p:nvPr/>
          </p:nvSpPr>
          <p:spPr>
            <a:xfrm>
              <a:off x="3131839" y="1056972"/>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2" name="Right Triangle 21"/>
            <p:cNvSpPr/>
            <p:nvPr/>
          </p:nvSpPr>
          <p:spPr>
            <a:xfrm rot="5400000">
              <a:off x="3208639" y="998201"/>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sp>
        <p:nvSpPr>
          <p:cNvPr id="26" name="TextBox 25"/>
          <p:cNvSpPr txBox="1"/>
          <p:nvPr/>
        </p:nvSpPr>
        <p:spPr>
          <a:xfrm>
            <a:off x="6147903" y="1155513"/>
            <a:ext cx="710885" cy="502766"/>
          </a:xfrm>
          <a:prstGeom prst="rect">
            <a:avLst/>
          </a:prstGeom>
          <a:noFill/>
        </p:spPr>
        <p:txBody>
          <a:bodyPr wrap="square">
            <a:spAutoFit/>
          </a:bodyPr>
          <a:lstStyle/>
          <a:p>
            <a:pPr>
              <a:defRPr sz="2667" b="1">
                <a:solidFill>
                  <a:schemeClr val="bg1"/>
                </a:solidFill>
                <a:cs typeface="Arial" pitchFamily="34" charset="0"/>
              </a:defRPr>
            </a:pPr>
            <a:r>
              <a:t>01</a:t>
            </a:r>
            <a:endParaRPr sz="2667" b="1">
              <a:solidFill>
                <a:schemeClr val="bg1"/>
              </a:solidFill>
              <a:cs typeface="Arial" pitchFamily="34" charset="0"/>
            </a:endParaRPr>
          </a:p>
        </p:txBody>
      </p:sp>
      <p:sp>
        <p:nvSpPr>
          <p:cNvPr id="27" name="TextBox 26"/>
          <p:cNvSpPr txBox="1"/>
          <p:nvPr/>
        </p:nvSpPr>
        <p:spPr>
          <a:xfrm>
            <a:off x="6147903" y="2195944"/>
            <a:ext cx="710885" cy="502766"/>
          </a:xfrm>
          <a:prstGeom prst="rect">
            <a:avLst/>
          </a:prstGeom>
          <a:noFill/>
        </p:spPr>
        <p:txBody>
          <a:bodyPr wrap="square">
            <a:spAutoFit/>
          </a:bodyPr>
          <a:lstStyle/>
          <a:p>
            <a:pPr>
              <a:defRPr sz="2667" b="1">
                <a:solidFill>
                  <a:schemeClr val="bg1"/>
                </a:solidFill>
                <a:cs typeface="Arial" pitchFamily="34" charset="0"/>
              </a:defRPr>
            </a:pPr>
            <a:r>
              <a:t>02</a:t>
            </a:r>
            <a:endParaRPr sz="2667" b="1">
              <a:solidFill>
                <a:schemeClr val="bg1"/>
              </a:solidFill>
              <a:cs typeface="Arial" pitchFamily="34" charset="0"/>
            </a:endParaRPr>
          </a:p>
        </p:txBody>
      </p:sp>
      <p:sp>
        <p:nvSpPr>
          <p:cNvPr id="28" name="TextBox 27"/>
          <p:cNvSpPr txBox="1"/>
          <p:nvPr/>
        </p:nvSpPr>
        <p:spPr>
          <a:xfrm>
            <a:off x="6147903" y="3305457"/>
            <a:ext cx="710885" cy="502766"/>
          </a:xfrm>
          <a:prstGeom prst="rect">
            <a:avLst/>
          </a:prstGeom>
          <a:noFill/>
        </p:spPr>
        <p:txBody>
          <a:bodyPr wrap="square">
            <a:spAutoFit/>
          </a:bodyPr>
          <a:lstStyle/>
          <a:p>
            <a:pPr>
              <a:defRPr sz="2667" b="1">
                <a:solidFill>
                  <a:schemeClr val="bg1"/>
                </a:solidFill>
                <a:cs typeface="Arial" pitchFamily="34" charset="0"/>
              </a:defRPr>
            </a:pPr>
            <a:r>
              <a:t>03</a:t>
            </a:r>
            <a:endParaRPr sz="2667" b="1">
              <a:solidFill>
                <a:schemeClr val="bg1"/>
              </a:solidFill>
              <a:cs typeface="Arial" pitchFamily="34" charset="0"/>
            </a:endParaRPr>
          </a:p>
        </p:txBody>
      </p:sp>
      <p:sp>
        <p:nvSpPr>
          <p:cNvPr id="30" name="TextBox 29"/>
          <p:cNvSpPr txBox="1"/>
          <p:nvPr/>
        </p:nvSpPr>
        <p:spPr>
          <a:xfrm>
            <a:off x="3574967" y="1263761"/>
            <a:ext cx="5856756" cy="379656"/>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Proyecto y Gestión</a:t>
            </a:r>
            <a:endParaRPr sz="1867" b="1">
              <a:solidFill>
                <a:schemeClr val="tx1">
                  <a:lumMod val="75000"/>
                  <a:lumOff val="25000"/>
                </a:schemeClr>
              </a:solidFill>
              <a:cs typeface="Arial" pitchFamily="34" charset="0"/>
            </a:endParaRPr>
          </a:p>
        </p:txBody>
      </p:sp>
      <p:grpSp>
        <p:nvGrpSpPr>
          <p:cNvPr id="36" name="Group 35"/>
          <p:cNvGrpSpPr/>
          <p:nvPr/>
        </p:nvGrpSpPr>
        <p:grpSpPr>
          <a:xfrm>
            <a:off x="3556798" y="2221208"/>
            <a:ext cx="5893095" cy="1477053"/>
            <a:chOff x="3824587" y="771599"/>
            <a:chExt cx="4419821" cy="1107791"/>
          </a:xfrm>
        </p:grpSpPr>
        <p:sp>
          <p:nvSpPr>
            <p:cNvPr id="37" name="TextBox 36"/>
            <p:cNvSpPr txBox="1"/>
            <p:nvPr/>
          </p:nvSpPr>
          <p:spPr>
            <a:xfrm>
              <a:off x="3824587" y="771599"/>
              <a:ext cx="4392567" cy="284743"/>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Planificación</a:t>
              </a:r>
              <a:endParaRPr sz="1867" b="1">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a:spAutoFit/>
            </a:bodyPr>
            <a:lstStyle/>
            <a:p>
              <a:endParaRPr sz="160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05CE933F-0AC6-FE78-A8D1-F15998EB4162}"/>
              </a:ext>
            </a:extLst>
          </p:cNvPr>
          <p:cNvGrpSpPr/>
          <p:nvPr/>
        </p:nvGrpSpPr>
        <p:grpSpPr>
          <a:xfrm>
            <a:off x="2998956" y="4634239"/>
            <a:ext cx="7008779" cy="960000"/>
            <a:chOff x="3131840" y="1491630"/>
            <a:chExt cx="5256584" cy="576064"/>
          </a:xfrm>
        </p:grpSpPr>
        <p:sp>
          <p:nvSpPr>
            <p:cNvPr id="7" name="Rectangle 6">
              <a:extLst>
                <a:ext uri="{FF2B5EF4-FFF2-40B4-BE49-F238E27FC236}">
                  <a16:creationId xmlns:a16="http://schemas.microsoft.com/office/drawing/2014/main" id="{0899B371-DD03-92A4-561E-6F57C0BE3B3C}"/>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8" name="Right Triangle 7">
              <a:extLst>
                <a:ext uri="{FF2B5EF4-FFF2-40B4-BE49-F238E27FC236}">
                  <a16:creationId xmlns:a16="http://schemas.microsoft.com/office/drawing/2014/main" id="{FAFF90CE-9E3D-1F46-0BED-3F2BE2AD5BF1}"/>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grpSp>
        <p:nvGrpSpPr>
          <p:cNvPr id="9" name="Group 8">
            <a:extLst>
              <a:ext uri="{FF2B5EF4-FFF2-40B4-BE49-F238E27FC236}">
                <a16:creationId xmlns:a16="http://schemas.microsoft.com/office/drawing/2014/main" id="{1F7A6D3F-EC08-26C9-C02A-1512FD6F0EBF}"/>
              </a:ext>
            </a:extLst>
          </p:cNvPr>
          <p:cNvGrpSpPr/>
          <p:nvPr/>
        </p:nvGrpSpPr>
        <p:grpSpPr>
          <a:xfrm>
            <a:off x="2998956" y="5702487"/>
            <a:ext cx="7008779" cy="960000"/>
            <a:chOff x="3131840" y="1491630"/>
            <a:chExt cx="5256584" cy="576064"/>
          </a:xfrm>
        </p:grpSpPr>
        <p:sp>
          <p:nvSpPr>
            <p:cNvPr id="10" name="Rectangle 9">
              <a:extLst>
                <a:ext uri="{FF2B5EF4-FFF2-40B4-BE49-F238E27FC236}">
                  <a16:creationId xmlns:a16="http://schemas.microsoft.com/office/drawing/2014/main" id="{08235F6D-6818-2D38-8B07-75F69885EFF8}"/>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1" name="Right Triangle 10">
              <a:extLst>
                <a:ext uri="{FF2B5EF4-FFF2-40B4-BE49-F238E27FC236}">
                  <a16:creationId xmlns:a16="http://schemas.microsoft.com/office/drawing/2014/main" id="{BF5B6888-BF2E-5D3C-27B3-6E0D3DA234D6}"/>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sp>
        <p:nvSpPr>
          <p:cNvPr id="12" name="TextBox 11">
            <a:extLst>
              <a:ext uri="{FF2B5EF4-FFF2-40B4-BE49-F238E27FC236}">
                <a16:creationId xmlns:a16="http://schemas.microsoft.com/office/drawing/2014/main" id="{248CD2CE-BAE2-53E2-8E79-CEA3BA05BF4F}"/>
              </a:ext>
            </a:extLst>
          </p:cNvPr>
          <p:cNvSpPr txBox="1"/>
          <p:nvPr/>
        </p:nvSpPr>
        <p:spPr>
          <a:xfrm>
            <a:off x="6147903" y="4568997"/>
            <a:ext cx="710885" cy="502766"/>
          </a:xfrm>
          <a:prstGeom prst="rect">
            <a:avLst/>
          </a:prstGeom>
          <a:noFill/>
        </p:spPr>
        <p:txBody>
          <a:bodyPr wrap="square">
            <a:spAutoFit/>
          </a:bodyPr>
          <a:lstStyle/>
          <a:p>
            <a:pPr>
              <a:defRPr sz="2667" b="1">
                <a:solidFill>
                  <a:schemeClr val="bg1"/>
                </a:solidFill>
                <a:cs typeface="Arial" pitchFamily="34" charset="0"/>
              </a:defRPr>
            </a:pPr>
            <a:r>
              <a:t>04</a:t>
            </a:r>
            <a:endParaRPr sz="2667" b="1">
              <a:solidFill>
                <a:schemeClr val="bg1"/>
              </a:solidFill>
              <a:cs typeface="Arial" pitchFamily="34" charset="0"/>
            </a:endParaRPr>
          </a:p>
        </p:txBody>
      </p:sp>
      <p:sp>
        <p:nvSpPr>
          <p:cNvPr id="13" name="TextBox 12">
            <a:extLst>
              <a:ext uri="{FF2B5EF4-FFF2-40B4-BE49-F238E27FC236}">
                <a16:creationId xmlns:a16="http://schemas.microsoft.com/office/drawing/2014/main" id="{3011195A-BB90-E0BE-3F15-40C69F3964A2}"/>
              </a:ext>
            </a:extLst>
          </p:cNvPr>
          <p:cNvSpPr txBox="1"/>
          <p:nvPr/>
        </p:nvSpPr>
        <p:spPr>
          <a:xfrm>
            <a:off x="6147903" y="5625466"/>
            <a:ext cx="710885" cy="502766"/>
          </a:xfrm>
          <a:prstGeom prst="rect">
            <a:avLst/>
          </a:prstGeom>
          <a:noFill/>
        </p:spPr>
        <p:txBody>
          <a:bodyPr wrap="square">
            <a:spAutoFit/>
          </a:bodyPr>
          <a:lstStyle/>
          <a:p>
            <a:pPr>
              <a:defRPr sz="2667" b="1">
                <a:solidFill>
                  <a:schemeClr val="bg1"/>
                </a:solidFill>
                <a:cs typeface="Arial" pitchFamily="34" charset="0"/>
              </a:defRPr>
            </a:pPr>
            <a:r>
              <a:t>05</a:t>
            </a:r>
            <a:endParaRPr sz="2667" b="1">
              <a:solidFill>
                <a:schemeClr val="bg1"/>
              </a:solidFill>
              <a:cs typeface="Arial" pitchFamily="34" charset="0"/>
            </a:endParaRPr>
          </a:p>
        </p:txBody>
      </p:sp>
      <p:grpSp>
        <p:nvGrpSpPr>
          <p:cNvPr id="39" name="Group 38"/>
          <p:cNvGrpSpPr/>
          <p:nvPr/>
        </p:nvGrpSpPr>
        <p:grpSpPr>
          <a:xfrm>
            <a:off x="3559620" y="4670142"/>
            <a:ext cx="5887450" cy="652077"/>
            <a:chOff x="3828820" y="1390331"/>
            <a:chExt cx="4415588" cy="489058"/>
          </a:xfrm>
        </p:grpSpPr>
        <p:sp>
          <p:nvSpPr>
            <p:cNvPr id="40" name="TextBox 39"/>
            <p:cNvSpPr txBox="1"/>
            <p:nvPr/>
          </p:nvSpPr>
          <p:spPr>
            <a:xfrm>
              <a:off x="3828820" y="1390331"/>
              <a:ext cx="4392567" cy="284742"/>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rPr lang="es-ES"/>
                <a:t>Liderazgo</a:t>
              </a:r>
              <a:endParaRPr sz="1867" b="1">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a:spAutoFit/>
            </a:bodyPr>
            <a:lstStyle/>
            <a:p>
              <a:endParaRPr sz="160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26A33441-BE77-AE96-2B26-79E3EBF49F2C}"/>
              </a:ext>
            </a:extLst>
          </p:cNvPr>
          <p:cNvGrpSpPr/>
          <p:nvPr/>
        </p:nvGrpSpPr>
        <p:grpSpPr>
          <a:xfrm>
            <a:off x="3553462" y="3472368"/>
            <a:ext cx="5899767" cy="994258"/>
            <a:chOff x="3811569" y="1301322"/>
            <a:chExt cx="4424825" cy="745693"/>
          </a:xfrm>
        </p:grpSpPr>
        <p:sp>
          <p:nvSpPr>
            <p:cNvPr id="24" name="TextBox 23">
              <a:extLst>
                <a:ext uri="{FF2B5EF4-FFF2-40B4-BE49-F238E27FC236}">
                  <a16:creationId xmlns:a16="http://schemas.microsoft.com/office/drawing/2014/main" id="{6574E325-923D-A89A-B9A0-CAA3D8C6E5F7}"/>
                </a:ext>
              </a:extLst>
            </p:cNvPr>
            <p:cNvSpPr txBox="1"/>
            <p:nvPr/>
          </p:nvSpPr>
          <p:spPr>
            <a:xfrm>
              <a:off x="3843827" y="1301322"/>
              <a:ext cx="4392567" cy="284742"/>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Organización</a:t>
              </a:r>
              <a:endParaRPr sz="1867" b="1">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99EF9CDE-4845-989F-DE8B-3FDB6ED648C9}"/>
                </a:ext>
              </a:extLst>
            </p:cNvPr>
            <p:cNvSpPr txBox="1"/>
            <p:nvPr/>
          </p:nvSpPr>
          <p:spPr>
            <a:xfrm>
              <a:off x="3811569" y="1493017"/>
              <a:ext cx="4392568" cy="553998"/>
            </a:xfrm>
            <a:prstGeom prst="rect">
              <a:avLst/>
            </a:prstGeom>
            <a:noFill/>
          </p:spPr>
          <p:txBody>
            <a:bodyPr wrap="square">
              <a:spAutoFit/>
            </a:bodyPr>
            <a:lstStyle/>
            <a:p>
              <a:pPr>
                <a:defRPr sz="1400">
                  <a:solidFill>
                    <a:schemeClr val="tx1">
                      <a:lumMod val="75000"/>
                      <a:lumOff val="25000"/>
                    </a:schemeClr>
                  </a:solidFill>
                  <a:cs typeface="Arial" pitchFamily="34" charset="0"/>
                </a:defRPr>
              </a:pPr>
              <a:r>
                <a:t>Qué es, WBS, OBS, </a:t>
              </a:r>
              <a:r>
                <a:rPr lang="es-ES"/>
                <a:t>diagrama de </a:t>
              </a:r>
              <a:r>
                <a:t>Gantt, Gestión del tiempo, lista de consejos para una gestión eficaz del tiempo, Implicación de la mala gestión del tiempo, Trabajo en equipo, Construcción de equipos</a:t>
              </a:r>
              <a:endParaRPr sz="1400">
                <a:solidFill>
                  <a:schemeClr val="tx1">
                    <a:lumMod val="75000"/>
                    <a:lumOff val="25000"/>
                  </a:schemeClr>
                </a:solidFill>
                <a:cs typeface="Arial" pitchFamily="34" charset="0"/>
              </a:endParaRPr>
            </a:p>
          </p:txBody>
        </p:sp>
      </p:grpSp>
      <p:grpSp>
        <p:nvGrpSpPr>
          <p:cNvPr id="14" name="Group 13">
            <a:extLst>
              <a:ext uri="{FF2B5EF4-FFF2-40B4-BE49-F238E27FC236}">
                <a16:creationId xmlns:a16="http://schemas.microsoft.com/office/drawing/2014/main" id="{B95CE2FE-B20B-243B-921B-E30227839289}"/>
              </a:ext>
            </a:extLst>
          </p:cNvPr>
          <p:cNvGrpSpPr/>
          <p:nvPr/>
        </p:nvGrpSpPr>
        <p:grpSpPr>
          <a:xfrm>
            <a:off x="3559620" y="5702381"/>
            <a:ext cx="5887450" cy="652077"/>
            <a:chOff x="3828820" y="1390331"/>
            <a:chExt cx="4415588" cy="489058"/>
          </a:xfrm>
        </p:grpSpPr>
        <p:sp>
          <p:nvSpPr>
            <p:cNvPr id="15" name="TextBox 14">
              <a:extLst>
                <a:ext uri="{FF2B5EF4-FFF2-40B4-BE49-F238E27FC236}">
                  <a16:creationId xmlns:a16="http://schemas.microsoft.com/office/drawing/2014/main" id="{7F914BD0-AE8B-F3C0-9478-B5DAB89C8326}"/>
                </a:ext>
              </a:extLst>
            </p:cNvPr>
            <p:cNvSpPr txBox="1"/>
            <p:nvPr/>
          </p:nvSpPr>
          <p:spPr>
            <a:xfrm>
              <a:off x="3828820" y="1390331"/>
              <a:ext cx="4392567" cy="284742"/>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rPr lang="es-ES"/>
                <a:t>Control</a:t>
              </a:r>
              <a:endParaRPr sz="1867" b="1">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B6CF76E7-17C7-23D5-6CD0-EA2FE4159654}"/>
                </a:ext>
              </a:extLst>
            </p:cNvPr>
            <p:cNvSpPr txBox="1"/>
            <p:nvPr/>
          </p:nvSpPr>
          <p:spPr>
            <a:xfrm>
              <a:off x="3851840" y="1625473"/>
              <a:ext cx="4392568" cy="253916"/>
            </a:xfrm>
            <a:prstGeom prst="rect">
              <a:avLst/>
            </a:prstGeom>
            <a:noFill/>
          </p:spPr>
          <p:txBody>
            <a:bodyPr wrap="square">
              <a:spAutoFit/>
            </a:bodyPr>
            <a:lstStyle/>
            <a:p>
              <a:pPr>
                <a:defRPr sz="1600">
                  <a:solidFill>
                    <a:schemeClr val="tx1">
                      <a:lumMod val="75000"/>
                      <a:lumOff val="25000"/>
                    </a:schemeClr>
                  </a:solidFill>
                  <a:cs typeface="Arial" pitchFamily="34" charset="0"/>
                </a:defRPr>
              </a:pPr>
              <a:r>
                <a:rPr lang="es-ES"/>
                <a:t>Qué es el control</a:t>
              </a:r>
              <a:endParaRPr sz="160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C55C5C0B-F60B-24BA-79BF-C3F1FFE74CE3}"/>
              </a:ext>
            </a:extLst>
          </p:cNvPr>
          <p:cNvSpPr txBox="1"/>
          <p:nvPr/>
        </p:nvSpPr>
        <p:spPr>
          <a:xfrm>
            <a:off x="3574967" y="2654081"/>
            <a:ext cx="5856757" cy="523220"/>
          </a:xfrm>
          <a:prstGeom prst="rect">
            <a:avLst/>
          </a:prstGeom>
          <a:noFill/>
        </p:spPr>
        <p:txBody>
          <a:bodyPr wrap="square">
            <a:spAutoFit/>
          </a:bodyPr>
          <a:lstStyle/>
          <a:p>
            <a:pPr>
              <a:defRPr sz="1400">
                <a:solidFill>
                  <a:schemeClr val="tx1">
                    <a:lumMod val="75000"/>
                    <a:lumOff val="25000"/>
                  </a:schemeClr>
                </a:solidFill>
                <a:cs typeface="Arial" pitchFamily="34" charset="0"/>
              </a:defRPr>
            </a:pPr>
            <a:r>
              <a:t>Qué es la planificación, tipos de planificación, por qué algunos gerentes no planifican, efectividad de la planificación, un ejemplo práctico para un proyecto</a:t>
            </a:r>
          </a:p>
        </p:txBody>
      </p:sp>
      <p:sp>
        <p:nvSpPr>
          <p:cNvPr id="31" name="TextBox 30">
            <a:extLst>
              <a:ext uri="{FF2B5EF4-FFF2-40B4-BE49-F238E27FC236}">
                <a16:creationId xmlns:a16="http://schemas.microsoft.com/office/drawing/2014/main" id="{3426DC81-4F0B-F9DE-AEE0-A30866BD54C1}"/>
              </a:ext>
            </a:extLst>
          </p:cNvPr>
          <p:cNvSpPr txBox="1"/>
          <p:nvPr/>
        </p:nvSpPr>
        <p:spPr>
          <a:xfrm>
            <a:off x="3574967" y="1606274"/>
            <a:ext cx="5856757" cy="307777"/>
          </a:xfrm>
          <a:prstGeom prst="rect">
            <a:avLst/>
          </a:prstGeom>
          <a:noFill/>
        </p:spPr>
        <p:txBody>
          <a:bodyPr wrap="square">
            <a:spAutoFit/>
          </a:bodyPr>
          <a:lstStyle/>
          <a:p>
            <a:pPr>
              <a:defRPr sz="1400">
                <a:solidFill>
                  <a:schemeClr val="tx1"/>
                </a:solidFill>
              </a:defRPr>
            </a:pPr>
            <a:r>
              <a:t>Desde lo que es un proyecto hasta el marco POLC</a:t>
            </a:r>
          </a:p>
        </p:txBody>
      </p:sp>
      <p:sp>
        <p:nvSpPr>
          <p:cNvPr id="32" name="TextBox 31">
            <a:extLst>
              <a:ext uri="{FF2B5EF4-FFF2-40B4-BE49-F238E27FC236}">
                <a16:creationId xmlns:a16="http://schemas.microsoft.com/office/drawing/2014/main" id="{005EB061-4103-98C8-D8A8-F883673BAA45}"/>
              </a:ext>
            </a:extLst>
          </p:cNvPr>
          <p:cNvSpPr txBox="1"/>
          <p:nvPr/>
        </p:nvSpPr>
        <p:spPr>
          <a:xfrm>
            <a:off x="3574967" y="4993960"/>
            <a:ext cx="5856757" cy="338554"/>
          </a:xfrm>
          <a:prstGeom prst="rect">
            <a:avLst/>
          </a:prstGeom>
          <a:noFill/>
        </p:spPr>
        <p:txBody>
          <a:bodyPr wrap="square">
            <a:spAutoFit/>
          </a:bodyPr>
          <a:lstStyle/>
          <a:p>
            <a:pPr>
              <a:defRPr sz="1600">
                <a:solidFill>
                  <a:schemeClr val="tx1">
                    <a:lumMod val="75000"/>
                    <a:lumOff val="25000"/>
                  </a:schemeClr>
                </a:solidFill>
                <a:cs typeface="Arial" pitchFamily="34" charset="0"/>
              </a:defRPr>
            </a:pPr>
            <a:r>
              <a:rPr lang="es-ES"/>
              <a:t>Qué es el liderazgo</a:t>
            </a:r>
            <a:endParaRPr sz="1600">
              <a:solidFill>
                <a:schemeClr val="tx1">
                  <a:lumMod val="75000"/>
                  <a:lumOff val="25000"/>
                </a:schemeClr>
              </a:solidFill>
              <a:cs typeface="Arial" pitchFamily="34" charset="0"/>
            </a:endParaRPr>
          </a:p>
        </p:txBody>
      </p:sp>
      <p:sp>
        <p:nvSpPr>
          <p:cNvPr id="42" name="TextBox 25"/>
          <p:cNvSpPr txBox="1"/>
          <p:nvPr/>
        </p:nvSpPr>
        <p:spPr>
          <a:xfrm>
            <a:off x="3023659" y="1210945"/>
            <a:ext cx="710885" cy="502766"/>
          </a:xfrm>
          <a:prstGeom prst="rect">
            <a:avLst/>
          </a:prstGeom>
          <a:noFill/>
        </p:spPr>
        <p:txBody>
          <a:bodyPr wrap="square">
            <a:spAutoFit/>
          </a:bodyPr>
          <a:lstStyle/>
          <a:p>
            <a:pPr>
              <a:defRPr sz="2667" b="1">
                <a:solidFill>
                  <a:schemeClr val="bg1"/>
                </a:solidFill>
                <a:cs typeface="Arial" pitchFamily="34" charset="0"/>
              </a:defRPr>
            </a:pPr>
            <a:r>
              <a:t>01</a:t>
            </a:r>
            <a:endParaRPr sz="2667" b="1">
              <a:solidFill>
                <a:schemeClr val="bg1"/>
              </a:solidFill>
              <a:cs typeface="Arial" pitchFamily="34" charset="0"/>
            </a:endParaRPr>
          </a:p>
        </p:txBody>
      </p:sp>
      <p:sp>
        <p:nvSpPr>
          <p:cNvPr id="43" name="TextBox 25"/>
          <p:cNvSpPr txBox="1"/>
          <p:nvPr/>
        </p:nvSpPr>
        <p:spPr>
          <a:xfrm>
            <a:off x="2950982" y="2193614"/>
            <a:ext cx="710885" cy="502766"/>
          </a:xfrm>
          <a:prstGeom prst="rect">
            <a:avLst/>
          </a:prstGeom>
          <a:noFill/>
        </p:spPr>
        <p:txBody>
          <a:bodyPr wrap="square">
            <a:spAutoFit/>
          </a:bodyPr>
          <a:lstStyle/>
          <a:p>
            <a:pPr>
              <a:defRPr sz="2667" b="1">
                <a:solidFill>
                  <a:schemeClr val="bg1"/>
                </a:solidFill>
                <a:cs typeface="Arial" pitchFamily="34" charset="0"/>
              </a:defRPr>
            </a:pPr>
            <a:r>
              <a:t>02</a:t>
            </a:r>
            <a:endParaRPr sz="2667" b="1">
              <a:solidFill>
                <a:schemeClr val="bg1"/>
              </a:solidFill>
              <a:cs typeface="Arial" pitchFamily="34" charset="0"/>
            </a:endParaRPr>
          </a:p>
        </p:txBody>
      </p:sp>
      <p:sp>
        <p:nvSpPr>
          <p:cNvPr id="44" name="TextBox 25"/>
          <p:cNvSpPr txBox="1"/>
          <p:nvPr/>
        </p:nvSpPr>
        <p:spPr>
          <a:xfrm>
            <a:off x="2950982" y="3455137"/>
            <a:ext cx="710885" cy="502766"/>
          </a:xfrm>
          <a:prstGeom prst="rect">
            <a:avLst/>
          </a:prstGeom>
          <a:noFill/>
        </p:spPr>
        <p:txBody>
          <a:bodyPr wrap="square">
            <a:spAutoFit/>
          </a:bodyPr>
          <a:lstStyle/>
          <a:p>
            <a:pPr>
              <a:defRPr sz="2667" b="1">
                <a:solidFill>
                  <a:schemeClr val="bg1"/>
                </a:solidFill>
                <a:cs typeface="Arial" pitchFamily="34" charset="0"/>
              </a:defRPr>
            </a:pPr>
            <a:r>
              <a:t>03</a:t>
            </a:r>
            <a:endParaRPr sz="2667" b="1">
              <a:solidFill>
                <a:schemeClr val="bg1"/>
              </a:solidFill>
              <a:cs typeface="Arial" pitchFamily="34" charset="0"/>
            </a:endParaRPr>
          </a:p>
        </p:txBody>
      </p:sp>
      <p:sp>
        <p:nvSpPr>
          <p:cNvPr id="45" name="TextBox 25"/>
          <p:cNvSpPr txBox="1"/>
          <p:nvPr/>
        </p:nvSpPr>
        <p:spPr>
          <a:xfrm>
            <a:off x="2968260" y="4574980"/>
            <a:ext cx="710885" cy="502766"/>
          </a:xfrm>
          <a:prstGeom prst="rect">
            <a:avLst/>
          </a:prstGeom>
          <a:noFill/>
        </p:spPr>
        <p:txBody>
          <a:bodyPr wrap="square">
            <a:spAutoFit/>
          </a:bodyPr>
          <a:lstStyle/>
          <a:p>
            <a:pPr>
              <a:defRPr sz="2667" b="1">
                <a:solidFill>
                  <a:schemeClr val="bg1"/>
                </a:solidFill>
                <a:cs typeface="Arial" pitchFamily="34" charset="0"/>
              </a:defRPr>
            </a:pPr>
            <a:r>
              <a:t>04</a:t>
            </a:r>
            <a:endParaRPr sz="2667" b="1">
              <a:solidFill>
                <a:schemeClr val="bg1"/>
              </a:solidFill>
              <a:cs typeface="Arial" pitchFamily="34" charset="0"/>
            </a:endParaRPr>
          </a:p>
        </p:txBody>
      </p:sp>
      <p:sp>
        <p:nvSpPr>
          <p:cNvPr id="46" name="TextBox 25"/>
          <p:cNvSpPr txBox="1"/>
          <p:nvPr/>
        </p:nvSpPr>
        <p:spPr>
          <a:xfrm>
            <a:off x="2908499" y="5694823"/>
            <a:ext cx="710885" cy="502766"/>
          </a:xfrm>
          <a:prstGeom prst="rect">
            <a:avLst/>
          </a:prstGeom>
          <a:noFill/>
        </p:spPr>
        <p:txBody>
          <a:bodyPr wrap="square">
            <a:spAutoFit/>
          </a:bodyPr>
          <a:lstStyle/>
          <a:p>
            <a:pPr>
              <a:defRPr sz="2667" b="1">
                <a:solidFill>
                  <a:schemeClr val="bg1"/>
                </a:solidFill>
                <a:cs typeface="Arial" pitchFamily="34" charset="0"/>
              </a:defRPr>
            </a:pPr>
            <a:r>
              <a:t>05</a:t>
            </a:r>
            <a:endParaRPr sz="2667" b="1">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24F343-14B9-38E0-CBA9-FA4FAE18A2A2}"/>
              </a:ext>
            </a:extLst>
          </p:cNvPr>
          <p:cNvSpPr txBox="1"/>
          <p:nvPr/>
        </p:nvSpPr>
        <p:spPr>
          <a:xfrm>
            <a:off x="990305" y="334508"/>
            <a:ext cx="6329548" cy="430887"/>
          </a:xfrm>
          <a:prstGeom prst="rect">
            <a:avLst/>
          </a:prstGeom>
          <a:noFill/>
        </p:spPr>
        <p:txBody>
          <a:bodyPr wrap="square">
            <a:spAutoFit/>
          </a:bodyPr>
          <a:lstStyle/>
          <a:p>
            <a:pPr>
              <a:defRPr sz="2200" b="1"/>
            </a:pPr>
            <a:r>
              <a:t>Lista de consejos para una gestión eficaz del tiempo</a:t>
            </a:r>
          </a:p>
        </p:txBody>
      </p:sp>
      <p:sp>
        <p:nvSpPr>
          <p:cNvPr id="7" name="TextBox 6">
            <a:extLst>
              <a:ext uri="{FF2B5EF4-FFF2-40B4-BE49-F238E27FC236}">
                <a16:creationId xmlns:a16="http://schemas.microsoft.com/office/drawing/2014/main" id="{F9A392AD-F0A6-38BD-6848-513AB451B406}"/>
              </a:ext>
            </a:extLst>
          </p:cNvPr>
          <p:cNvSpPr txBox="1"/>
          <p:nvPr/>
        </p:nvSpPr>
        <p:spPr>
          <a:xfrm>
            <a:off x="380010" y="914400"/>
            <a:ext cx="11281559" cy="369332"/>
          </a:xfrm>
          <a:prstGeom prst="rect">
            <a:avLst/>
          </a:prstGeom>
          <a:noFill/>
        </p:spPr>
        <p:txBody>
          <a:bodyPr wrap="square">
            <a:spAutoFit/>
          </a:bodyPr>
          <a:lstStyle/>
          <a:p>
            <a:r>
              <a:t>Después de considerar los beneficios de la gestión del tiempo, veamos algunas formas de administrar el tiempo de manera efectiva:</a:t>
            </a:r>
          </a:p>
        </p:txBody>
      </p:sp>
      <p:sp>
        <p:nvSpPr>
          <p:cNvPr id="8" name="TextBox 7">
            <a:extLst>
              <a:ext uri="{FF2B5EF4-FFF2-40B4-BE49-F238E27FC236}">
                <a16:creationId xmlns:a16="http://schemas.microsoft.com/office/drawing/2014/main" id="{6A7BC06C-7A00-1326-7287-16C5C3D38EAF}"/>
              </a:ext>
            </a:extLst>
          </p:cNvPr>
          <p:cNvSpPr txBox="1"/>
          <p:nvPr/>
        </p:nvSpPr>
        <p:spPr>
          <a:xfrm>
            <a:off x="510639" y="1543792"/>
            <a:ext cx="10842171" cy="4893647"/>
          </a:xfrm>
          <a:prstGeom prst="rect">
            <a:avLst/>
          </a:prstGeom>
          <a:noFill/>
        </p:spPr>
        <p:txBody>
          <a:bodyPr wrap="square">
            <a:spAutoFit/>
          </a:bodyPr>
          <a:lstStyle/>
          <a:p>
            <a:pPr marL="285750" indent="-285750" algn="just">
              <a:buFont typeface="Arial" panose="020B0604020202020204" pitchFamily="34" charset="0"/>
              <a:buChar char="•"/>
              <a:defRPr sz="2000" b="1"/>
            </a:pPr>
            <a:r>
              <a:t>Establecer metas correctamente </a:t>
            </a:r>
            <a:endParaRPr sz="2000" b="1">
              <a:sym typeface="Wingdings" panose="05000000000000000000" pitchFamily="2" charset="2"/>
            </a:endParaRPr>
          </a:p>
          <a:p>
            <a:pPr algn="just"/>
            <a:r>
              <a:rPr lang="es-ES">
                <a:sym typeface="Wingdings" panose="05000000000000000000" pitchFamily="2" charset="2"/>
              </a:rPr>
              <a:t>Establece</a:t>
            </a:r>
            <a:r>
              <a:t> metas que son alcanzables y medibles. Utili</a:t>
            </a:r>
            <a:r>
              <a:rPr lang="es-ES"/>
              <a:t>za</a:t>
            </a:r>
            <a:r>
              <a:t> el método SMART al establecer </a:t>
            </a:r>
            <a:r>
              <a:rPr lang="es-ES"/>
              <a:t>objetivos</a:t>
            </a:r>
            <a:r>
              <a:t>. En esencia, asegúrate de que los objetivos que estableces sean específicos, </a:t>
            </a:r>
            <a:r>
              <a:rPr lang="es-ES"/>
              <a:t>medibles</a:t>
            </a:r>
            <a:r>
              <a:t>, alcanzables, relevantes y oportunos.</a:t>
            </a:r>
          </a:p>
          <a:p>
            <a:pPr algn="just"/>
            <a:endParaRPr/>
          </a:p>
          <a:p>
            <a:pPr marL="285750" indent="-285750" algn="just">
              <a:buFont typeface="Arial" panose="020B0604020202020204" pitchFamily="34" charset="0"/>
              <a:buChar char="•"/>
              <a:defRPr sz="2000"/>
            </a:pPr>
            <a:r>
              <a:rPr b="1"/>
              <a:t>Priorizar sabiamente </a:t>
            </a:r>
            <a:r>
              <a:rPr>
                <a:sym typeface="Wingdings" panose="05000000000000000000" pitchFamily="2" charset="2"/>
              </a:rPr>
              <a:t> </a:t>
            </a:r>
          </a:p>
          <a:p>
            <a:pPr algn="just"/>
            <a:r>
              <a:t>Priorizar las tareas basadas en la importancia y la urgencia. Por ejemplo, mira tus tareas diarias y determina cuáles son:</a:t>
            </a:r>
          </a:p>
          <a:p>
            <a:pPr marL="285750" indent="-285750" algn="just">
              <a:buFont typeface="Arial" panose="020B0604020202020204" pitchFamily="34" charset="0"/>
              <a:buChar char="•"/>
            </a:pPr>
            <a:r>
              <a:t>Importante y urgente: </a:t>
            </a:r>
            <a:r>
              <a:rPr lang="es-ES"/>
              <a:t>Haz</a:t>
            </a:r>
            <a:r>
              <a:t> estas tareas de inmediato.</a:t>
            </a:r>
          </a:p>
          <a:p>
            <a:pPr marL="285750" indent="-285750" algn="just">
              <a:buFont typeface="Arial" panose="020B0604020202020204" pitchFamily="34" charset="0"/>
              <a:buChar char="•"/>
            </a:pPr>
            <a:r>
              <a:t>Importante pero no urgente: Decide cuándo realizar estas tareas.</a:t>
            </a:r>
          </a:p>
          <a:p>
            <a:pPr marL="285750" indent="-285750" algn="just">
              <a:buFont typeface="Arial" panose="020B0604020202020204" pitchFamily="34" charset="0"/>
              <a:buChar char="•"/>
            </a:pPr>
            <a:r>
              <a:t>Urgente pero no importante: Deleg</a:t>
            </a:r>
            <a:r>
              <a:rPr lang="es-ES"/>
              <a:t>a</a:t>
            </a:r>
            <a:r>
              <a:t> estas tareas si es posible.</a:t>
            </a:r>
          </a:p>
          <a:p>
            <a:pPr marL="285750" indent="-285750" algn="just">
              <a:buFont typeface="Arial" panose="020B0604020202020204" pitchFamily="34" charset="0"/>
              <a:buChar char="•"/>
            </a:pPr>
            <a:r>
              <a:t>No urgente y no importante: Deja esto a un lado para hacerlo más tarde.</a:t>
            </a:r>
          </a:p>
          <a:p>
            <a:pPr algn="just"/>
            <a:endParaRPr/>
          </a:p>
          <a:p>
            <a:pPr marL="285750" indent="-285750" algn="just">
              <a:buFont typeface="Arial" panose="020B0604020202020204" pitchFamily="34" charset="0"/>
              <a:buChar char="•"/>
              <a:defRPr sz="2000" b="1"/>
            </a:pPr>
            <a:r>
              <a:t>Establecer un límite de tiempo para completar una tarea</a:t>
            </a:r>
          </a:p>
          <a:p>
            <a:pPr algn="just"/>
            <a:r>
              <a:t>Establecer limitaciones de tiempo para completar tareas te ayuda a estar más enfocado y eficiente. Hacer el pequeño esfuerzo adicional para decidir cuánto tiempo necesita asignar para cada tarea también puede ayudarlo a reconocer los problemas potenciales antes de que surjan. De esa manera puedes hacer planes para lidiar con ellos.</a:t>
            </a:r>
          </a:p>
          <a:p>
            <a:pPr algn="just"/>
            <a:endParaRPr/>
          </a:p>
        </p:txBody>
      </p:sp>
      <p:graphicFrame>
        <p:nvGraphicFramePr>
          <p:cNvPr id="2" name="Objeto 33">
            <a:extLst>
              <a:ext uri="{FF2B5EF4-FFF2-40B4-BE49-F238E27FC236}">
                <a16:creationId xmlns:a16="http://schemas.microsoft.com/office/drawing/2014/main" id="{2B7BECD7-4FDD-70E2-AA83-C9D91735F511}"/>
              </a:ext>
            </a:extLst>
          </p:cNvPr>
          <p:cNvGraphicFramePr>
            <a:graphicFrameLocks noChangeAspect="1"/>
          </p:cNvGraphicFramePr>
          <p:nvPr>
            <p:extLst>
              <p:ext uri="{D42A27DB-BD31-4B8C-83A1-F6EECF244321}">
                <p14:modId xmlns:p14="http://schemas.microsoft.com/office/powerpoint/2010/main" val="216882537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 name="Objeto 33">
                        <a:extLst>
                          <a:ext uri="{FF2B5EF4-FFF2-40B4-BE49-F238E27FC236}">
                            <a16:creationId xmlns:a16="http://schemas.microsoft.com/office/drawing/2014/main" id="{AAB9560C-7C47-1579-9113-B3231068C706}"/>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47119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4E5C1-301E-B4BA-735C-3D367EA57C80}"/>
              </a:ext>
            </a:extLst>
          </p:cNvPr>
          <p:cNvSpPr txBox="1"/>
          <p:nvPr/>
        </p:nvSpPr>
        <p:spPr>
          <a:xfrm>
            <a:off x="720712" y="653142"/>
            <a:ext cx="11008426" cy="6032421"/>
          </a:xfrm>
          <a:prstGeom prst="rect">
            <a:avLst/>
          </a:prstGeom>
          <a:noFill/>
        </p:spPr>
        <p:txBody>
          <a:bodyPr wrap="square">
            <a:spAutoFit/>
          </a:bodyPr>
          <a:lstStyle/>
          <a:p>
            <a:pPr marL="285750" indent="-285750" algn="just">
              <a:buFont typeface="Arial" panose="020B0604020202020204" pitchFamily="34" charset="0"/>
              <a:buChar char="•"/>
              <a:defRPr sz="2000" b="1"/>
            </a:pPr>
            <a:r>
              <a:rPr lang="es-ES"/>
              <a:t>Organizarse</a:t>
            </a:r>
            <a:endParaRPr/>
          </a:p>
          <a:p>
            <a:pPr algn="just"/>
            <a:r>
              <a:t>Utili</a:t>
            </a:r>
            <a:r>
              <a:rPr lang="es-ES"/>
              <a:t>za</a:t>
            </a:r>
            <a:r>
              <a:t> </a:t>
            </a:r>
            <a:r>
              <a:rPr lang="es-ES"/>
              <a:t>t</a:t>
            </a:r>
            <a:r>
              <a:t>u calendario para una gestión del tiempo a largo plazo. Anote los plazos para los proyectos, o para las tareas que forman parte de la finalización del proyecto general. Piens</a:t>
            </a:r>
            <a:r>
              <a:rPr lang="es-ES"/>
              <a:t>a</a:t>
            </a:r>
            <a:r>
              <a:t> en qué días podrían ser los mejores para dedicar a tareas específicas. Por ejemplo, es posible que deba</a:t>
            </a:r>
            <a:r>
              <a:rPr lang="es-ES"/>
              <a:t>s</a:t>
            </a:r>
            <a:r>
              <a:t> planificar una reunión para discutir el flujo de efectivo en un día en que sepa</a:t>
            </a:r>
            <a:r>
              <a:rPr lang="es-ES"/>
              <a:t>s</a:t>
            </a:r>
            <a:r>
              <a:t> que el </a:t>
            </a:r>
            <a:r>
              <a:rPr lang="es-ES"/>
              <a:t>director financiero</a:t>
            </a:r>
            <a:r>
              <a:t> de la compañía está disponible.</a:t>
            </a:r>
          </a:p>
          <a:p>
            <a:pPr algn="just"/>
            <a:endParaRPr/>
          </a:p>
          <a:p>
            <a:pPr marL="285750" indent="-285750" algn="just">
              <a:buFont typeface="Arial" panose="020B0604020202020204" pitchFamily="34" charset="0"/>
              <a:buChar char="•"/>
              <a:defRPr b="1"/>
            </a:pPr>
            <a:r>
              <a:t> </a:t>
            </a:r>
            <a:r>
              <a:rPr sz="2000"/>
              <a:t>Eliminar tareas/actividades no esenciales</a:t>
            </a:r>
          </a:p>
          <a:p>
            <a:pPr algn="just"/>
            <a:r>
              <a:t>Es importante eliminar el exceso de actividades o tareas. Determina lo que es significativo y lo que merece tu tiempo. La eliminación de tareas/actividades no esenciales libera más de su tiempo para dedicarse a cosas realmente importantes.</a:t>
            </a:r>
          </a:p>
          <a:p>
            <a:pPr algn="just"/>
            <a:endParaRPr/>
          </a:p>
          <a:p>
            <a:pPr marL="285750" indent="-285750" algn="just">
              <a:buFont typeface="Arial" panose="020B0604020202020204" pitchFamily="34" charset="0"/>
              <a:buChar char="•"/>
              <a:defRPr sz="2000" b="1"/>
            </a:pPr>
            <a:r>
              <a:t> Planifi</a:t>
            </a:r>
            <a:r>
              <a:rPr lang="es-ES"/>
              <a:t>car</a:t>
            </a:r>
            <a:r>
              <a:t> con anticipación</a:t>
            </a:r>
          </a:p>
          <a:p>
            <a:pPr algn="just"/>
            <a:r>
              <a:t>Asegúrese de comenzar todos los días con una idea clara de lo que necesita</a:t>
            </a:r>
            <a:r>
              <a:rPr lang="es-ES"/>
              <a:t>s</a:t>
            </a:r>
            <a:r>
              <a:t> hacer ese día. Considera hacer que sea un hábito, al final de cada día de trabajo, seguir adelante y escribir tu lista de tareas para el siguiente día laboral. De esa manera puedes empezar a correr a la mañana siguiente.</a:t>
            </a:r>
          </a:p>
          <a:p>
            <a:pPr algn="just"/>
            <a:endParaRPr/>
          </a:p>
          <a:p>
            <a:pPr marL="285750" indent="-285750" algn="just">
              <a:buFont typeface="Arial" panose="020B0604020202020204" pitchFamily="34" charset="0"/>
              <a:buChar char="•"/>
              <a:defRPr sz="2000" b="1"/>
            </a:pPr>
            <a:r>
              <a:t>T</a:t>
            </a:r>
            <a:r>
              <a:rPr lang="es-ES"/>
              <a:t>omarse</a:t>
            </a:r>
            <a:r>
              <a:t> un descanso entre tareas</a:t>
            </a:r>
          </a:p>
          <a:p>
            <a:pPr algn="just"/>
            <a:r>
              <a:t>Al hacer muchas tareas sin un descanso, es más difícil mantenerse enfocado y motivado. Permit</a:t>
            </a:r>
            <a:r>
              <a:rPr lang="es-ES"/>
              <a:t>e</a:t>
            </a:r>
            <a:r>
              <a:t> un tiempo de inactividad entre las tareas para despejar la cabeza y refrescarse. Considera tomar una breve siesta, dar un corto paseo o meditar.</a:t>
            </a:r>
          </a:p>
          <a:p>
            <a:pPr algn="just"/>
            <a:endParaRPr/>
          </a:p>
        </p:txBody>
      </p:sp>
      <p:graphicFrame>
        <p:nvGraphicFramePr>
          <p:cNvPr id="2" name="Objeto 33">
            <a:extLst>
              <a:ext uri="{FF2B5EF4-FFF2-40B4-BE49-F238E27FC236}">
                <a16:creationId xmlns:a16="http://schemas.microsoft.com/office/drawing/2014/main" id="{11B5B514-0882-925C-ACD5-1592B28C948F}"/>
              </a:ext>
            </a:extLst>
          </p:cNvPr>
          <p:cNvGraphicFramePr>
            <a:graphicFrameLocks noChangeAspect="1"/>
          </p:cNvGraphicFramePr>
          <p:nvPr>
            <p:extLst>
              <p:ext uri="{D42A27DB-BD31-4B8C-83A1-F6EECF244321}">
                <p14:modId xmlns:p14="http://schemas.microsoft.com/office/powerpoint/2010/main" val="37551359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2B7BECD7-4FDD-70E2-AA83-C9D91735F511}"/>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164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diagram  Description automatically generated">
            <a:extLst>
              <a:ext uri="{FF2B5EF4-FFF2-40B4-BE49-F238E27FC236}">
                <a16:creationId xmlns:a16="http://schemas.microsoft.com/office/drawing/2014/main" id="{425BF614-2BEF-1C2B-19B8-39A71706E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719" y="2962078"/>
            <a:ext cx="2072561" cy="1727134"/>
          </a:xfrm>
          <a:prstGeom prst="rect">
            <a:avLst/>
          </a:prstGeom>
        </p:spPr>
      </p:pic>
      <p:sp>
        <p:nvSpPr>
          <p:cNvPr id="6" name="Freeform 5"/>
          <p:cNvSpPr/>
          <p:nvPr/>
        </p:nvSpPr>
        <p:spPr>
          <a:xfrm>
            <a:off x="5414966" y="160479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a:solidFill>
              <a:srgbClr val="87B5B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sz="4000"/>
          </a:p>
        </p:txBody>
      </p:sp>
      <p:sp>
        <p:nvSpPr>
          <p:cNvPr id="8" name="Freeform 7"/>
          <p:cNvSpPr/>
          <p:nvPr/>
        </p:nvSpPr>
        <p:spPr>
          <a:xfrm>
            <a:off x="702159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sz="4000"/>
          </a:p>
        </p:txBody>
      </p:sp>
      <p:sp>
        <p:nvSpPr>
          <p:cNvPr id="10" name="Freeform 9"/>
          <p:cNvSpPr/>
          <p:nvPr/>
        </p:nvSpPr>
        <p:spPr>
          <a:xfrm>
            <a:off x="6407914"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a:solidFill>
              <a:srgbClr val="86BD7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sz="4000"/>
          </a:p>
        </p:txBody>
      </p:sp>
      <p:sp>
        <p:nvSpPr>
          <p:cNvPr id="12" name="Freeform 11"/>
          <p:cNvSpPr/>
          <p:nvPr/>
        </p:nvSpPr>
        <p:spPr>
          <a:xfrm>
            <a:off x="4422016"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sz="4000"/>
          </a:p>
        </p:txBody>
      </p:sp>
      <p:sp>
        <p:nvSpPr>
          <p:cNvPr id="14" name="Freeform 13"/>
          <p:cNvSpPr/>
          <p:nvPr/>
        </p:nvSpPr>
        <p:spPr>
          <a:xfrm>
            <a:off x="380834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sz="4000"/>
          </a:p>
        </p:txBody>
      </p:sp>
      <p:sp>
        <p:nvSpPr>
          <p:cNvPr id="5" name="Text Placeholder 4">
            <a:extLst>
              <a:ext uri="{FF2B5EF4-FFF2-40B4-BE49-F238E27FC236}">
                <a16:creationId xmlns:a16="http://schemas.microsoft.com/office/drawing/2014/main" id="{A035596C-F57A-CADC-F029-CB636CDA5ABA}"/>
              </a:ext>
            </a:extLst>
          </p:cNvPr>
          <p:cNvSpPr>
            <a:spLocks noGrp="1"/>
          </p:cNvSpPr>
          <p:nvPr>
            <p:ph type="body" sz="quarter" idx="11"/>
          </p:nvPr>
        </p:nvSpPr>
        <p:spPr/>
        <p:txBody>
          <a:bodyPr/>
          <a:lstStyle/>
          <a:p>
            <a:r>
              <a:t>Consideremos también </a:t>
            </a:r>
            <a:r>
              <a:rPr b="1"/>
              <a:t>las consecuencias de la mala gestión del tiempo</a:t>
            </a:r>
          </a:p>
        </p:txBody>
      </p:sp>
      <p:sp>
        <p:nvSpPr>
          <p:cNvPr id="39" name="TextBox 38">
            <a:extLst>
              <a:ext uri="{FF2B5EF4-FFF2-40B4-BE49-F238E27FC236}">
                <a16:creationId xmlns:a16="http://schemas.microsoft.com/office/drawing/2014/main" id="{030DC7F2-7336-4345-4310-E223B07F8E39}"/>
              </a:ext>
            </a:extLst>
          </p:cNvPr>
          <p:cNvSpPr txBox="1"/>
          <p:nvPr/>
        </p:nvSpPr>
        <p:spPr>
          <a:xfrm>
            <a:off x="789204" y="361449"/>
            <a:ext cx="6811221" cy="430887"/>
          </a:xfrm>
          <a:prstGeom prst="rect">
            <a:avLst/>
          </a:prstGeom>
          <a:noFill/>
        </p:spPr>
        <p:txBody>
          <a:bodyPr wrap="square">
            <a:spAutoFit/>
          </a:bodyPr>
          <a:lstStyle/>
          <a:p>
            <a:pPr>
              <a:defRPr sz="2200" b="1"/>
            </a:pPr>
            <a:r>
              <a:t>Implicaciones de la mala gestión del tiempo</a:t>
            </a:r>
          </a:p>
        </p:txBody>
      </p:sp>
      <p:sp>
        <p:nvSpPr>
          <p:cNvPr id="41" name="TextBox 40">
            <a:extLst>
              <a:ext uri="{FF2B5EF4-FFF2-40B4-BE49-F238E27FC236}">
                <a16:creationId xmlns:a16="http://schemas.microsoft.com/office/drawing/2014/main" id="{626EA71F-10F9-F987-D87B-DA08C5FED73B}"/>
              </a:ext>
            </a:extLst>
          </p:cNvPr>
          <p:cNvSpPr txBox="1"/>
          <p:nvPr/>
        </p:nvSpPr>
        <p:spPr>
          <a:xfrm>
            <a:off x="4450180" y="4867639"/>
            <a:ext cx="1230752" cy="923330"/>
          </a:xfrm>
          <a:prstGeom prst="rect">
            <a:avLst/>
          </a:prstGeom>
          <a:noFill/>
        </p:spPr>
        <p:txBody>
          <a:bodyPr wrap="square">
            <a:spAutoFit/>
          </a:bodyPr>
          <a:lstStyle/>
          <a:p>
            <a:pPr algn="ctr">
              <a:defRPr b="1"/>
            </a:pPr>
            <a:r>
              <a:rPr lang="es-ES"/>
              <a:t>Flujo de trabajo deficiente</a:t>
            </a:r>
            <a:endParaRPr/>
          </a:p>
        </p:txBody>
      </p:sp>
      <p:sp>
        <p:nvSpPr>
          <p:cNvPr id="42" name="TextBox 41">
            <a:extLst>
              <a:ext uri="{FF2B5EF4-FFF2-40B4-BE49-F238E27FC236}">
                <a16:creationId xmlns:a16="http://schemas.microsoft.com/office/drawing/2014/main" id="{44A05E42-7B5C-94C1-1AD5-07E5B80C7134}"/>
              </a:ext>
            </a:extLst>
          </p:cNvPr>
          <p:cNvSpPr txBox="1"/>
          <p:nvPr/>
        </p:nvSpPr>
        <p:spPr>
          <a:xfrm>
            <a:off x="259489" y="4660779"/>
            <a:ext cx="4042051" cy="1815882"/>
          </a:xfrm>
          <a:prstGeom prst="rect">
            <a:avLst/>
          </a:prstGeom>
          <a:noFill/>
        </p:spPr>
        <p:txBody>
          <a:bodyPr wrap="square">
            <a:spAutoFit/>
          </a:bodyPr>
          <a:lstStyle/>
          <a:p>
            <a:pPr algn="just">
              <a:defRPr sz="1600"/>
            </a:pPr>
            <a:r>
              <a:rPr lang="es-ES" sz="1600"/>
              <a:t>La incapacidad de planificar con anticipación y atenerse a las metas significa una mala eficiencia. Sin embargo, si no planeas con anticipación, podrías terminar teniendo que saltar de un lado a otro, o retroceder, en hacer tu trabajo. Eso se traduce en una menor eficiencia y menor productividad</a:t>
            </a:r>
            <a:r>
              <a:rPr sz="1600"/>
              <a:t>. </a:t>
            </a:r>
          </a:p>
        </p:txBody>
      </p:sp>
      <p:sp>
        <p:nvSpPr>
          <p:cNvPr id="43" name="TextBox 42">
            <a:extLst>
              <a:ext uri="{FF2B5EF4-FFF2-40B4-BE49-F238E27FC236}">
                <a16:creationId xmlns:a16="http://schemas.microsoft.com/office/drawing/2014/main" id="{CC0B170E-8C46-59A8-41EA-C08D17969737}"/>
              </a:ext>
            </a:extLst>
          </p:cNvPr>
          <p:cNvSpPr txBox="1"/>
          <p:nvPr/>
        </p:nvSpPr>
        <p:spPr>
          <a:xfrm>
            <a:off x="3888319" y="3092549"/>
            <a:ext cx="1115977" cy="646331"/>
          </a:xfrm>
          <a:prstGeom prst="rect">
            <a:avLst/>
          </a:prstGeom>
          <a:noFill/>
        </p:spPr>
        <p:txBody>
          <a:bodyPr wrap="square">
            <a:spAutoFit/>
          </a:bodyPr>
          <a:lstStyle/>
          <a:p>
            <a:pPr algn="ctr">
              <a:defRPr b="1"/>
            </a:pPr>
            <a:r>
              <a:t>Tiempo perdido</a:t>
            </a:r>
          </a:p>
        </p:txBody>
      </p:sp>
      <p:sp>
        <p:nvSpPr>
          <p:cNvPr id="44" name="TextBox 43">
            <a:extLst>
              <a:ext uri="{FF2B5EF4-FFF2-40B4-BE49-F238E27FC236}">
                <a16:creationId xmlns:a16="http://schemas.microsoft.com/office/drawing/2014/main" id="{E0E3A870-8962-5253-336D-AC1F0534A1E1}"/>
              </a:ext>
            </a:extLst>
          </p:cNvPr>
          <p:cNvSpPr txBox="1"/>
          <p:nvPr/>
        </p:nvSpPr>
        <p:spPr>
          <a:xfrm>
            <a:off x="479692" y="2560238"/>
            <a:ext cx="3258085" cy="1569660"/>
          </a:xfrm>
          <a:prstGeom prst="rect">
            <a:avLst/>
          </a:prstGeom>
          <a:noFill/>
        </p:spPr>
        <p:txBody>
          <a:bodyPr wrap="square">
            <a:spAutoFit/>
          </a:bodyPr>
          <a:lstStyle/>
          <a:p>
            <a:pPr algn="just">
              <a:defRPr sz="1600"/>
            </a:pPr>
            <a:r>
              <a:rPr lang="es-ES" sz="1600"/>
              <a:t>La mala gestión del tiempo resulta en tiempo perdido. Por ejemplo, al hablar con amigos en las redes sociales mientras haces una tarea, te estás distrayendo y perdiendo el tiempo</a:t>
            </a:r>
            <a:r>
              <a:rPr sz="1600"/>
              <a:t>.</a:t>
            </a:r>
          </a:p>
        </p:txBody>
      </p:sp>
      <p:sp>
        <p:nvSpPr>
          <p:cNvPr id="45" name="TextBox 44">
            <a:extLst>
              <a:ext uri="{FF2B5EF4-FFF2-40B4-BE49-F238E27FC236}">
                <a16:creationId xmlns:a16="http://schemas.microsoft.com/office/drawing/2014/main" id="{84D6E2F4-939F-45B8-2429-47DF33CE418B}"/>
              </a:ext>
            </a:extLst>
          </p:cNvPr>
          <p:cNvSpPr txBox="1"/>
          <p:nvPr/>
        </p:nvSpPr>
        <p:spPr>
          <a:xfrm>
            <a:off x="5171537" y="1950434"/>
            <a:ext cx="1807926" cy="646331"/>
          </a:xfrm>
          <a:prstGeom prst="rect">
            <a:avLst/>
          </a:prstGeom>
          <a:noFill/>
        </p:spPr>
        <p:txBody>
          <a:bodyPr wrap="square">
            <a:spAutoFit/>
          </a:bodyPr>
          <a:lstStyle/>
          <a:p>
            <a:pPr algn="ctr">
              <a:defRPr b="1"/>
            </a:pPr>
            <a:r>
              <a:rPr lang="es-ES"/>
              <a:t>Pérdida de control</a:t>
            </a:r>
            <a:endParaRPr/>
          </a:p>
        </p:txBody>
      </p:sp>
      <p:sp>
        <p:nvSpPr>
          <p:cNvPr id="46" name="TextBox 45">
            <a:extLst>
              <a:ext uri="{FF2B5EF4-FFF2-40B4-BE49-F238E27FC236}">
                <a16:creationId xmlns:a16="http://schemas.microsoft.com/office/drawing/2014/main" id="{E74025AF-F75C-EEA9-4C4D-0C55E7C8A12C}"/>
              </a:ext>
            </a:extLst>
          </p:cNvPr>
          <p:cNvSpPr txBox="1"/>
          <p:nvPr/>
        </p:nvSpPr>
        <p:spPr>
          <a:xfrm>
            <a:off x="6957037" y="1481448"/>
            <a:ext cx="3926941" cy="1077218"/>
          </a:xfrm>
          <a:prstGeom prst="rect">
            <a:avLst/>
          </a:prstGeom>
          <a:noFill/>
        </p:spPr>
        <p:txBody>
          <a:bodyPr wrap="square">
            <a:spAutoFit/>
          </a:bodyPr>
          <a:lstStyle/>
          <a:p>
            <a:pPr algn="just">
              <a:defRPr sz="1600"/>
            </a:pPr>
            <a:r>
              <a:rPr lang="es-ES" sz="1600"/>
              <a:t>Al no saber cuál es la siguiente tarea, sufres de pérdida de control de tu vida. Eso puede contribuir a niveles más altos de estrés y ansiedad</a:t>
            </a:r>
            <a:r>
              <a:rPr sz="1600"/>
              <a:t>. </a:t>
            </a:r>
          </a:p>
        </p:txBody>
      </p:sp>
      <p:sp>
        <p:nvSpPr>
          <p:cNvPr id="47" name="TextBox 46">
            <a:extLst>
              <a:ext uri="{FF2B5EF4-FFF2-40B4-BE49-F238E27FC236}">
                <a16:creationId xmlns:a16="http://schemas.microsoft.com/office/drawing/2014/main" id="{57078972-39E4-DC93-9F7B-F038A5532B8C}"/>
              </a:ext>
            </a:extLst>
          </p:cNvPr>
          <p:cNvSpPr txBox="1"/>
          <p:nvPr/>
        </p:nvSpPr>
        <p:spPr>
          <a:xfrm>
            <a:off x="6712779" y="3120292"/>
            <a:ext cx="1963471" cy="646331"/>
          </a:xfrm>
          <a:prstGeom prst="rect">
            <a:avLst/>
          </a:prstGeom>
          <a:noFill/>
        </p:spPr>
        <p:txBody>
          <a:bodyPr wrap="square">
            <a:spAutoFit/>
          </a:bodyPr>
          <a:lstStyle/>
          <a:p>
            <a:pPr algn="ctr">
              <a:defRPr b="1"/>
            </a:pPr>
            <a:r>
              <a:t>Mala calidad </a:t>
            </a:r>
          </a:p>
          <a:p>
            <a:pPr algn="ctr">
              <a:defRPr b="1"/>
            </a:pPr>
            <a:r>
              <a:t>de trabajo</a:t>
            </a:r>
          </a:p>
        </p:txBody>
      </p:sp>
      <p:sp>
        <p:nvSpPr>
          <p:cNvPr id="48" name="TextBox 47">
            <a:extLst>
              <a:ext uri="{FF2B5EF4-FFF2-40B4-BE49-F238E27FC236}">
                <a16:creationId xmlns:a16="http://schemas.microsoft.com/office/drawing/2014/main" id="{A191E01C-AB5D-FC91-AAA7-CE7A7E620054}"/>
              </a:ext>
            </a:extLst>
          </p:cNvPr>
          <p:cNvSpPr txBox="1"/>
          <p:nvPr/>
        </p:nvSpPr>
        <p:spPr>
          <a:xfrm>
            <a:off x="8437746" y="2834138"/>
            <a:ext cx="3436855" cy="1569660"/>
          </a:xfrm>
          <a:prstGeom prst="rect">
            <a:avLst/>
          </a:prstGeom>
          <a:noFill/>
        </p:spPr>
        <p:txBody>
          <a:bodyPr wrap="square">
            <a:spAutoFit/>
          </a:bodyPr>
          <a:lstStyle/>
          <a:p>
            <a:pPr algn="just">
              <a:defRPr sz="1600"/>
            </a:pPr>
            <a:r>
              <a:rPr lang="es-ES" sz="1600"/>
              <a:t>La mala gestión del tiempo generalmente hace que la calidad de tu trabajo sufra. Por ejemplo, tener que apresurarse a completar tareas en el último minuto generalmente compromete la calidad</a:t>
            </a:r>
            <a:r>
              <a:rPr sz="1600"/>
              <a:t>.</a:t>
            </a:r>
          </a:p>
        </p:txBody>
      </p:sp>
      <p:sp>
        <p:nvSpPr>
          <p:cNvPr id="49" name="TextBox 48">
            <a:extLst>
              <a:ext uri="{FF2B5EF4-FFF2-40B4-BE49-F238E27FC236}">
                <a16:creationId xmlns:a16="http://schemas.microsoft.com/office/drawing/2014/main" id="{E4EE490A-E698-C748-551E-B048374B1071}"/>
              </a:ext>
            </a:extLst>
          </p:cNvPr>
          <p:cNvSpPr txBox="1"/>
          <p:nvPr/>
        </p:nvSpPr>
        <p:spPr>
          <a:xfrm>
            <a:off x="6452609" y="4986954"/>
            <a:ext cx="1231677" cy="646331"/>
          </a:xfrm>
          <a:prstGeom prst="rect">
            <a:avLst/>
          </a:prstGeom>
          <a:noFill/>
        </p:spPr>
        <p:txBody>
          <a:bodyPr wrap="square">
            <a:spAutoFit/>
          </a:bodyPr>
          <a:lstStyle/>
          <a:p>
            <a:pPr algn="ctr">
              <a:defRPr b="1"/>
            </a:pPr>
            <a:r>
              <a:rPr lang="es-ES"/>
              <a:t>Mala reputación</a:t>
            </a:r>
            <a:endParaRPr/>
          </a:p>
        </p:txBody>
      </p:sp>
      <p:sp>
        <p:nvSpPr>
          <p:cNvPr id="50" name="TextBox 49">
            <a:extLst>
              <a:ext uri="{FF2B5EF4-FFF2-40B4-BE49-F238E27FC236}">
                <a16:creationId xmlns:a16="http://schemas.microsoft.com/office/drawing/2014/main" id="{97B33359-494B-0F6D-D6B1-F6D7F2351454}"/>
              </a:ext>
            </a:extLst>
          </p:cNvPr>
          <p:cNvSpPr txBox="1"/>
          <p:nvPr/>
        </p:nvSpPr>
        <p:spPr>
          <a:xfrm>
            <a:off x="7912729" y="4760037"/>
            <a:ext cx="3961872" cy="1815882"/>
          </a:xfrm>
          <a:prstGeom prst="rect">
            <a:avLst/>
          </a:prstGeom>
          <a:noFill/>
        </p:spPr>
        <p:txBody>
          <a:bodyPr wrap="square">
            <a:spAutoFit/>
          </a:bodyPr>
          <a:lstStyle/>
          <a:p>
            <a:pPr algn="just">
              <a:defRPr sz="1600"/>
            </a:pPr>
            <a:r>
              <a:rPr lang="es-ES" sz="1600"/>
              <a:t>Si los clientes o su empleador no pueden confiar en ti para completar las tareas de manera oportuna, sus expectativas y percepciones se ven afectadas negativamente. Si un cliente no puede confiar en ti para hacer algo a tiempo, es probable que se lleve su dinero a otro lugar</a:t>
            </a:r>
            <a:r>
              <a:rPr sz="1600"/>
              <a:t>. </a:t>
            </a:r>
          </a:p>
        </p:txBody>
      </p:sp>
      <p:sp>
        <p:nvSpPr>
          <p:cNvPr id="51" name="Arrow: Left-Right 50">
            <a:extLst>
              <a:ext uri="{FF2B5EF4-FFF2-40B4-BE49-F238E27FC236}">
                <a16:creationId xmlns:a16="http://schemas.microsoft.com/office/drawing/2014/main" id="{EC18D36E-0204-832E-5BB9-B9B0F5EF3EFB}"/>
              </a:ext>
            </a:extLst>
          </p:cNvPr>
          <p:cNvSpPr/>
          <p:nvPr/>
        </p:nvSpPr>
        <p:spPr>
          <a:xfrm rot="19748048">
            <a:off x="4868768" y="250992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Arrow: Left-Right 51">
            <a:extLst>
              <a:ext uri="{FF2B5EF4-FFF2-40B4-BE49-F238E27FC236}">
                <a16:creationId xmlns:a16="http://schemas.microsoft.com/office/drawing/2014/main" id="{AC411409-F3DD-0105-6CEF-D971BE4D1A86}"/>
              </a:ext>
            </a:extLst>
          </p:cNvPr>
          <p:cNvSpPr/>
          <p:nvPr/>
        </p:nvSpPr>
        <p:spPr>
          <a:xfrm rot="3079460">
            <a:off x="6612119" y="2615105"/>
            <a:ext cx="585106" cy="412148"/>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Arrow: Left-Right 52">
            <a:extLst>
              <a:ext uri="{FF2B5EF4-FFF2-40B4-BE49-F238E27FC236}">
                <a16:creationId xmlns:a16="http://schemas.microsoft.com/office/drawing/2014/main" id="{9D34829F-DFFF-D64F-389C-FC727B62D8F4}"/>
              </a:ext>
            </a:extLst>
          </p:cNvPr>
          <p:cNvSpPr/>
          <p:nvPr/>
        </p:nvSpPr>
        <p:spPr>
          <a:xfrm rot="17696376">
            <a:off x="7291161" y="4202549"/>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Arrow: Left-Right 53">
            <a:extLst>
              <a:ext uri="{FF2B5EF4-FFF2-40B4-BE49-F238E27FC236}">
                <a16:creationId xmlns:a16="http://schemas.microsoft.com/office/drawing/2014/main" id="{6D044611-43F5-3E2C-0E78-BA6CC7D74D0A}"/>
              </a:ext>
            </a:extLst>
          </p:cNvPr>
          <p:cNvSpPr/>
          <p:nvPr/>
        </p:nvSpPr>
        <p:spPr>
          <a:xfrm>
            <a:off x="5807062" y="522745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Arrow: Left-Right 54">
            <a:extLst>
              <a:ext uri="{FF2B5EF4-FFF2-40B4-BE49-F238E27FC236}">
                <a16:creationId xmlns:a16="http://schemas.microsoft.com/office/drawing/2014/main" id="{C86E443D-F91A-EFAD-FBE6-2CA13838127E}"/>
              </a:ext>
            </a:extLst>
          </p:cNvPr>
          <p:cNvSpPr/>
          <p:nvPr/>
        </p:nvSpPr>
        <p:spPr>
          <a:xfrm rot="3806662">
            <a:off x="4382042" y="4204088"/>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aphicFrame>
        <p:nvGraphicFramePr>
          <p:cNvPr id="2" name="Objeto 33">
            <a:extLst>
              <a:ext uri="{FF2B5EF4-FFF2-40B4-BE49-F238E27FC236}">
                <a16:creationId xmlns:a16="http://schemas.microsoft.com/office/drawing/2014/main" id="{A7BFD97F-D702-31CA-56F8-2716EA8829CE}"/>
              </a:ext>
            </a:extLst>
          </p:cNvPr>
          <p:cNvGraphicFramePr>
            <a:graphicFrameLocks noChangeAspect="1"/>
          </p:cNvGraphicFramePr>
          <p:nvPr>
            <p:extLst>
              <p:ext uri="{D42A27DB-BD31-4B8C-83A1-F6EECF244321}">
                <p14:modId xmlns:p14="http://schemas.microsoft.com/office/powerpoint/2010/main" val="426721535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11B5B514-0882-925C-ACD5-1592B28C948F}"/>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765534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DD6B9-6F56-E55D-DBEF-5CE5469AFE83}"/>
              </a:ext>
            </a:extLst>
          </p:cNvPr>
          <p:cNvSpPr txBox="1"/>
          <p:nvPr/>
        </p:nvSpPr>
        <p:spPr>
          <a:xfrm>
            <a:off x="855024" y="395898"/>
            <a:ext cx="8597735" cy="430887"/>
          </a:xfrm>
          <a:prstGeom prst="rect">
            <a:avLst/>
          </a:prstGeom>
          <a:noFill/>
        </p:spPr>
        <p:txBody>
          <a:bodyPr wrap="square">
            <a:spAutoFit/>
          </a:bodyPr>
          <a:lstStyle/>
          <a:p>
            <a:pPr>
              <a:defRPr sz="2200" b="1"/>
            </a:pPr>
            <a:r>
              <a:t>Trabajo en equipo</a:t>
            </a:r>
          </a:p>
        </p:txBody>
      </p:sp>
      <p:graphicFrame>
        <p:nvGraphicFramePr>
          <p:cNvPr id="2" name="Objeto 33">
            <a:extLst>
              <a:ext uri="{FF2B5EF4-FFF2-40B4-BE49-F238E27FC236}">
                <a16:creationId xmlns:a16="http://schemas.microsoft.com/office/drawing/2014/main" id="{8DD9E02C-DF70-7BBF-46CE-6820500E72B0}"/>
              </a:ext>
            </a:extLst>
          </p:cNvPr>
          <p:cNvGraphicFramePr>
            <a:graphicFrameLocks noChangeAspect="1"/>
          </p:cNvGraphicFramePr>
          <p:nvPr>
            <p:extLst>
              <p:ext uri="{D42A27DB-BD31-4B8C-83A1-F6EECF244321}">
                <p14:modId xmlns:p14="http://schemas.microsoft.com/office/powerpoint/2010/main" val="15388183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A7BFD97F-D702-31CA-56F8-2716EA8829CE}"/>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pic>
        <p:nvPicPr>
          <p:cNvPr id="6" name="Picture 5" descr="A picture containing graphical user interface  Description automatically generated">
            <a:extLst>
              <a:ext uri="{FF2B5EF4-FFF2-40B4-BE49-F238E27FC236}">
                <a16:creationId xmlns:a16="http://schemas.microsoft.com/office/drawing/2014/main" id="{6EEDCF95-93AA-70BB-FDB0-D1C25DDA96A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13" t="5828" r="3815" b="15445"/>
          <a:stretch/>
        </p:blipFill>
        <p:spPr>
          <a:xfrm>
            <a:off x="4767943" y="2738154"/>
            <a:ext cx="3182587" cy="1497688"/>
          </a:xfrm>
          <a:prstGeom prst="rect">
            <a:avLst/>
          </a:prstGeom>
        </p:spPr>
      </p:pic>
      <p:sp>
        <p:nvSpPr>
          <p:cNvPr id="8" name="TextBox 7">
            <a:extLst>
              <a:ext uri="{FF2B5EF4-FFF2-40B4-BE49-F238E27FC236}">
                <a16:creationId xmlns:a16="http://schemas.microsoft.com/office/drawing/2014/main" id="{F612E434-F782-3A33-605F-DD9F8E81B85D}"/>
              </a:ext>
            </a:extLst>
          </p:cNvPr>
          <p:cNvSpPr txBox="1"/>
          <p:nvPr/>
        </p:nvSpPr>
        <p:spPr>
          <a:xfrm>
            <a:off x="3310247" y="2351143"/>
            <a:ext cx="6097978" cy="369332"/>
          </a:xfrm>
          <a:prstGeom prst="rect">
            <a:avLst/>
          </a:prstGeom>
          <a:noFill/>
        </p:spPr>
        <p:txBody>
          <a:bodyPr wrap="square">
            <a:spAutoFit/>
          </a:bodyPr>
          <a:lstStyle/>
          <a:p>
            <a:pPr algn="ctr"/>
            <a:r>
              <a:t>¿Qué es el trabajo en equipo? </a:t>
            </a:r>
          </a:p>
        </p:txBody>
      </p:sp>
      <p:sp>
        <p:nvSpPr>
          <p:cNvPr id="9" name="Rectangle 8">
            <a:extLst>
              <a:ext uri="{FF2B5EF4-FFF2-40B4-BE49-F238E27FC236}">
                <a16:creationId xmlns:a16="http://schemas.microsoft.com/office/drawing/2014/main" id="{64037002-5509-0207-783E-B4CBF17E6463}"/>
              </a:ext>
            </a:extLst>
          </p:cNvPr>
          <p:cNvSpPr/>
          <p:nvPr/>
        </p:nvSpPr>
        <p:spPr>
          <a:xfrm>
            <a:off x="921198" y="1341984"/>
            <a:ext cx="3538846" cy="1328019"/>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t>«El proceso de trabajar en colaboración con un grupo de personas para lograr un objetivo».</a:t>
            </a:r>
          </a:p>
        </p:txBody>
      </p:sp>
      <p:sp>
        <p:nvSpPr>
          <p:cNvPr id="10" name="Rectangle 9">
            <a:extLst>
              <a:ext uri="{FF2B5EF4-FFF2-40B4-BE49-F238E27FC236}">
                <a16:creationId xmlns:a16="http://schemas.microsoft.com/office/drawing/2014/main" id="{F41BB9FD-B3A0-0032-6B90-100BB6DD5426}"/>
              </a:ext>
            </a:extLst>
          </p:cNvPr>
          <p:cNvSpPr/>
          <p:nvPr/>
        </p:nvSpPr>
        <p:spPr>
          <a:xfrm>
            <a:off x="8100455" y="1341984"/>
            <a:ext cx="3538846" cy="1980056"/>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t>A menudo es un componente esencial de una </a:t>
            </a:r>
            <a:r>
              <a:rPr lang="es-ES"/>
              <a:t>empresa</a:t>
            </a:r>
            <a:r>
              <a:t> porque con frecuencia se requiere que los compañeros de trabajo trabajen bien juntos y lo den todo en cada situación. </a:t>
            </a:r>
          </a:p>
        </p:txBody>
      </p:sp>
      <p:sp>
        <p:nvSpPr>
          <p:cNvPr id="11" name="Rectangle 10">
            <a:extLst>
              <a:ext uri="{FF2B5EF4-FFF2-40B4-BE49-F238E27FC236}">
                <a16:creationId xmlns:a16="http://schemas.microsoft.com/office/drawing/2014/main" id="{550E782F-327D-F923-8D2B-068178516F83}"/>
              </a:ext>
            </a:extLst>
          </p:cNvPr>
          <p:cNvSpPr/>
          <p:nvPr/>
        </p:nvSpPr>
        <p:spPr>
          <a:xfrm>
            <a:off x="8100455" y="3768112"/>
            <a:ext cx="3538846" cy="1897872"/>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t>A pesar de cualquier tensión interpersonal, significa que las personas harán un esfuerzo para trabajar juntas, utilizando sus fortalezas únicas y ofreciendo críticas constructivas. </a:t>
            </a:r>
          </a:p>
        </p:txBody>
      </p:sp>
      <p:sp>
        <p:nvSpPr>
          <p:cNvPr id="12" name="Rectangle 11">
            <a:extLst>
              <a:ext uri="{FF2B5EF4-FFF2-40B4-BE49-F238E27FC236}">
                <a16:creationId xmlns:a16="http://schemas.microsoft.com/office/drawing/2014/main" id="{27861449-82E4-5D27-853E-5B79161FD0B0}"/>
              </a:ext>
            </a:extLst>
          </p:cNvPr>
          <p:cNvSpPr/>
          <p:nvPr/>
        </p:nvSpPr>
        <p:spPr>
          <a:xfrm>
            <a:off x="921198" y="3296873"/>
            <a:ext cx="3538846" cy="2895650"/>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S" sz="1800">
                <a:effectLst/>
                <a:latin typeface="Calibri" panose="020F0502020204030204" pitchFamily="34" charset="0"/>
                <a:ea typeface="Calibri" panose="020F0502020204030204" pitchFamily="34" charset="0"/>
              </a:rPr>
              <a:t>En realidad, es el esfuerzo colectivo de todos y cada uno de los miembros del equipo para lograr su objetivo asignado. Ningún miembro puede permitirse sentarse y esperar que el otro miembro actúe en su nombre. Los miembros del equipo deben comprometerse con su equipo, así como con su organización para evitar conflictos</a:t>
            </a:r>
            <a:r>
              <a:t>. </a:t>
            </a:r>
          </a:p>
        </p:txBody>
      </p:sp>
    </p:spTree>
    <p:extLst>
      <p:ext uri="{BB962C8B-B14F-4D97-AF65-F5344CB8AC3E}">
        <p14:creationId xmlns:p14="http://schemas.microsoft.com/office/powerpoint/2010/main" val="332138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02964E-8215-F05C-930C-7E660B0F3281}"/>
              </a:ext>
            </a:extLst>
          </p:cNvPr>
          <p:cNvSpPr txBox="1"/>
          <p:nvPr/>
        </p:nvSpPr>
        <p:spPr>
          <a:xfrm>
            <a:off x="878775" y="983632"/>
            <a:ext cx="10937173" cy="2031325"/>
          </a:xfrm>
          <a:prstGeom prst="rect">
            <a:avLst/>
          </a:prstGeom>
          <a:noFill/>
        </p:spPr>
        <p:txBody>
          <a:bodyPr wrap="square">
            <a:spAutoFit/>
          </a:bodyPr>
          <a:lstStyle/>
          <a:p>
            <a:pPr algn="just"/>
            <a:r>
              <a:t>El trabajo en equipo es importante en todos los lugares de trabajo. Los entornos en persona, virtuales o híbridos que mezclan remotos y en persona prosperan en el trabajo en equipo. Trabajar en colaboración es la única manera de lograr los objetivos compartidos de un equipo.</a:t>
            </a:r>
          </a:p>
          <a:p>
            <a:pPr algn="just"/>
            <a:endParaRPr/>
          </a:p>
          <a:p>
            <a:pPr algn="just"/>
            <a:r>
              <a:t>El trabajo en equipo es crucial por muchas razones que el aumento de la productividad. Te sientes apreciado por tus contribuciones y tienes un mejor entorno de trabajo cuando eres miembro de un equipo exitoso. Puedes trabajar en proyectos importantes que importan. El trabajo que tiene importancia aumenta tu compromiso y bienestar además de hacerte sentir valorado. </a:t>
            </a:r>
          </a:p>
        </p:txBody>
      </p:sp>
      <p:sp>
        <p:nvSpPr>
          <p:cNvPr id="6" name="TextBox 5">
            <a:extLst>
              <a:ext uri="{FF2B5EF4-FFF2-40B4-BE49-F238E27FC236}">
                <a16:creationId xmlns:a16="http://schemas.microsoft.com/office/drawing/2014/main" id="{96D10BC1-ACC3-9968-3A52-45708BC90982}"/>
              </a:ext>
            </a:extLst>
          </p:cNvPr>
          <p:cNvSpPr txBox="1"/>
          <p:nvPr/>
        </p:nvSpPr>
        <p:spPr>
          <a:xfrm>
            <a:off x="1924265" y="4308211"/>
            <a:ext cx="5361709" cy="646331"/>
          </a:xfrm>
          <a:prstGeom prst="rect">
            <a:avLst/>
          </a:prstGeom>
          <a:noFill/>
        </p:spPr>
        <p:txBody>
          <a:bodyPr wrap="square">
            <a:spAutoFit/>
          </a:bodyPr>
          <a:lstStyle/>
          <a:p>
            <a:r>
              <a:t>Diez beneficios del </a:t>
            </a:r>
            <a:br>
              <a:rPr lang="es-ES"/>
            </a:br>
            <a:r>
              <a:t>trabajo en equipo</a:t>
            </a:r>
          </a:p>
        </p:txBody>
      </p:sp>
      <p:sp>
        <p:nvSpPr>
          <p:cNvPr id="7" name="TextBox 6">
            <a:extLst>
              <a:ext uri="{FF2B5EF4-FFF2-40B4-BE49-F238E27FC236}">
                <a16:creationId xmlns:a16="http://schemas.microsoft.com/office/drawing/2014/main" id="{F0273F66-8407-1555-1166-F799886D237A}"/>
              </a:ext>
            </a:extLst>
          </p:cNvPr>
          <p:cNvSpPr txBox="1"/>
          <p:nvPr/>
        </p:nvSpPr>
        <p:spPr>
          <a:xfrm>
            <a:off x="7018318" y="3345873"/>
            <a:ext cx="4411683" cy="2862322"/>
          </a:xfrm>
          <a:prstGeom prst="rect">
            <a:avLst/>
          </a:prstGeom>
          <a:noFill/>
        </p:spPr>
        <p:txBody>
          <a:bodyPr wrap="square">
            <a:spAutoFit/>
          </a:bodyPr>
          <a:lstStyle/>
          <a:p>
            <a:pPr marL="285750" indent="-285750">
              <a:buFont typeface="Arial" panose="020B0604020202020204" pitchFamily="34" charset="0"/>
              <a:buChar char="•"/>
              <a:defRPr b="1"/>
            </a:pPr>
            <a:r>
              <a:t>Mejor resolución de problemas</a:t>
            </a:r>
          </a:p>
          <a:p>
            <a:pPr marL="285750" indent="-285750">
              <a:buFont typeface="Arial" panose="020B0604020202020204" pitchFamily="34" charset="0"/>
              <a:buChar char="•"/>
              <a:defRPr b="1"/>
            </a:pPr>
            <a:r>
              <a:t>Mayor potencial de innovación</a:t>
            </a:r>
          </a:p>
          <a:p>
            <a:pPr marL="285750" indent="-285750">
              <a:buFont typeface="Arial" panose="020B0604020202020204" pitchFamily="34" charset="0"/>
              <a:buChar char="•"/>
              <a:defRPr b="1"/>
            </a:pPr>
            <a:r>
              <a:t>Miembros del equipo más felices</a:t>
            </a:r>
          </a:p>
          <a:p>
            <a:pPr marL="285750" indent="-285750">
              <a:buFont typeface="Arial" panose="020B0604020202020204" pitchFamily="34" charset="0"/>
              <a:buChar char="•"/>
              <a:defRPr b="1"/>
            </a:pPr>
            <a:r>
              <a:t>Mejora del crecimiento personal</a:t>
            </a:r>
          </a:p>
          <a:p>
            <a:pPr marL="285750" indent="-285750">
              <a:buFont typeface="Arial" panose="020B0604020202020204" pitchFamily="34" charset="0"/>
              <a:buChar char="•"/>
              <a:defRPr b="1"/>
            </a:pPr>
            <a:r>
              <a:t>Menos agotamiento</a:t>
            </a:r>
          </a:p>
          <a:p>
            <a:pPr marL="285750" indent="-285750">
              <a:buFont typeface="Arial" panose="020B0604020202020204" pitchFamily="34" charset="0"/>
              <a:buChar char="•"/>
              <a:defRPr b="1"/>
            </a:pPr>
            <a:r>
              <a:t>Más oportunidades de crecimiento</a:t>
            </a:r>
          </a:p>
          <a:p>
            <a:pPr marL="285750" indent="-285750">
              <a:buFont typeface="Arial" panose="020B0604020202020204" pitchFamily="34" charset="0"/>
              <a:buChar char="•"/>
              <a:defRPr b="1"/>
            </a:pPr>
            <a:r>
              <a:t>Aumento de la productividad</a:t>
            </a:r>
          </a:p>
          <a:p>
            <a:pPr marL="285750" indent="-285750">
              <a:buFont typeface="Arial" panose="020B0604020202020204" pitchFamily="34" charset="0"/>
              <a:buChar char="•"/>
              <a:defRPr b="1"/>
            </a:pPr>
            <a:r>
              <a:t>Toma de riesgos más inteligente</a:t>
            </a:r>
          </a:p>
          <a:p>
            <a:pPr marL="285750" indent="-285750">
              <a:buFont typeface="Arial" panose="020B0604020202020204" pitchFamily="34" charset="0"/>
              <a:buChar char="•"/>
              <a:defRPr b="1"/>
            </a:pPr>
            <a:r>
              <a:t>Menos errores</a:t>
            </a:r>
          </a:p>
          <a:p>
            <a:pPr marL="285750" indent="-285750">
              <a:buFont typeface="Arial" panose="020B0604020202020204" pitchFamily="34" charset="0"/>
              <a:buChar char="•"/>
              <a:defRPr b="1"/>
            </a:pPr>
            <a:r>
              <a:t>Creatividad expandida</a:t>
            </a:r>
          </a:p>
        </p:txBody>
      </p:sp>
      <p:graphicFrame>
        <p:nvGraphicFramePr>
          <p:cNvPr id="2" name="Objeto 33">
            <a:extLst>
              <a:ext uri="{FF2B5EF4-FFF2-40B4-BE49-F238E27FC236}">
                <a16:creationId xmlns:a16="http://schemas.microsoft.com/office/drawing/2014/main" id="{F2819F3C-063B-2678-A26B-52F273656ECD}"/>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ECB7DF-4375-14CC-A92F-CE22BB5CB3C5}"/>
              </a:ext>
            </a:extLst>
          </p:cNvPr>
          <p:cNvSpPr txBox="1"/>
          <p:nvPr/>
        </p:nvSpPr>
        <p:spPr>
          <a:xfrm>
            <a:off x="878775" y="298774"/>
            <a:ext cx="10721439" cy="769441"/>
          </a:xfrm>
          <a:prstGeom prst="rect">
            <a:avLst/>
          </a:prstGeom>
          <a:noFill/>
        </p:spPr>
        <p:txBody>
          <a:bodyPr wrap="square">
            <a:spAutoFit/>
          </a:bodyPr>
          <a:lstStyle/>
          <a:p>
            <a:pPr>
              <a:defRPr sz="2200" b="1"/>
            </a:pPr>
            <a:r>
              <a:t>¿Por qué es tan importante el trabajo en equipo en el lugar de trabajo?</a:t>
            </a:r>
          </a:p>
          <a:p>
            <a:endParaRPr sz="2200" b="1"/>
          </a:p>
        </p:txBody>
      </p:sp>
      <p:cxnSp>
        <p:nvCxnSpPr>
          <p:cNvPr id="9" name="Straight Arrow Connector 8">
            <a:extLst>
              <a:ext uri="{FF2B5EF4-FFF2-40B4-BE49-F238E27FC236}">
                <a16:creationId xmlns:a16="http://schemas.microsoft.com/office/drawing/2014/main" id="{FC1F0118-AA23-DD3F-FF2C-0931490E7A5B}"/>
              </a:ext>
            </a:extLst>
          </p:cNvPr>
          <p:cNvCxnSpPr/>
          <p:nvPr/>
        </p:nvCxnSpPr>
        <p:spPr>
          <a:xfrm>
            <a:off x="4227616" y="4631377"/>
            <a:ext cx="2220685" cy="0"/>
          </a:xfrm>
          <a:prstGeom prst="straightConnector1">
            <a:avLst/>
          </a:prstGeom>
          <a:ln w="57150">
            <a:solidFill>
              <a:srgbClr val="87B5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0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A0D9A-D675-E502-D043-ED3D24A6C7A5}"/>
              </a:ext>
            </a:extLst>
          </p:cNvPr>
          <p:cNvSpPr txBox="1"/>
          <p:nvPr/>
        </p:nvSpPr>
        <p:spPr>
          <a:xfrm>
            <a:off x="824823" y="316805"/>
            <a:ext cx="9365673" cy="430887"/>
          </a:xfrm>
          <a:prstGeom prst="rect">
            <a:avLst/>
          </a:prstGeom>
          <a:noFill/>
        </p:spPr>
        <p:txBody>
          <a:bodyPr wrap="square">
            <a:spAutoFit/>
          </a:bodyPr>
          <a:lstStyle/>
          <a:p>
            <a:pPr>
              <a:defRPr sz="2200" b="1"/>
            </a:pPr>
            <a:r>
              <a:t>El vínculo entre el trabajo en equipo y la relación</a:t>
            </a:r>
          </a:p>
        </p:txBody>
      </p:sp>
      <p:sp>
        <p:nvSpPr>
          <p:cNvPr id="5" name="TextBox 4">
            <a:extLst>
              <a:ext uri="{FF2B5EF4-FFF2-40B4-BE49-F238E27FC236}">
                <a16:creationId xmlns:a16="http://schemas.microsoft.com/office/drawing/2014/main" id="{38F8BC81-AF2B-AAD3-AB53-03EA6838EF6D}"/>
              </a:ext>
            </a:extLst>
          </p:cNvPr>
          <p:cNvSpPr txBox="1"/>
          <p:nvPr/>
        </p:nvSpPr>
        <p:spPr>
          <a:xfrm>
            <a:off x="762000" y="1117678"/>
            <a:ext cx="8866909" cy="369332"/>
          </a:xfrm>
          <a:prstGeom prst="rect">
            <a:avLst/>
          </a:prstGeom>
          <a:noFill/>
        </p:spPr>
        <p:txBody>
          <a:bodyPr wrap="square">
            <a:spAutoFit/>
          </a:bodyPr>
          <a:lstStyle/>
          <a:p>
            <a:r>
              <a:t>El gran trabajo en equipo requiere grandes relaciones, que a su vez requieren:</a:t>
            </a:r>
          </a:p>
        </p:txBody>
      </p:sp>
      <p:sp>
        <p:nvSpPr>
          <p:cNvPr id="6" name="TextBox 5">
            <a:extLst>
              <a:ext uri="{FF2B5EF4-FFF2-40B4-BE49-F238E27FC236}">
                <a16:creationId xmlns:a16="http://schemas.microsoft.com/office/drawing/2014/main" id="{E37C0A23-BAB7-7478-195F-463FD300FC09}"/>
              </a:ext>
            </a:extLst>
          </p:cNvPr>
          <p:cNvSpPr txBox="1"/>
          <p:nvPr/>
        </p:nvSpPr>
        <p:spPr>
          <a:xfrm>
            <a:off x="762000" y="1636724"/>
            <a:ext cx="10861964" cy="4247317"/>
          </a:xfrm>
          <a:prstGeom prst="rect">
            <a:avLst/>
          </a:prstGeom>
          <a:noFill/>
        </p:spPr>
        <p:txBody>
          <a:bodyPr wrap="square">
            <a:spAutoFit/>
          </a:bodyPr>
          <a:lstStyle/>
          <a:p>
            <a:pPr marL="285750" indent="-285750" algn="just">
              <a:buFont typeface="Arial" panose="020B0604020202020204" pitchFamily="34" charset="0"/>
              <a:buChar char="•"/>
            </a:pPr>
            <a:r>
              <a:rPr b="1"/>
              <a:t>Confianza que permite a las personas ser abiertas y honestas entre sí. </a:t>
            </a:r>
            <a:r>
              <a:t>Establecer confianza significa no tener que pasar tiempo preguntándose si la gente te está </a:t>
            </a:r>
            <a:r>
              <a:rPr lang="es-ES"/>
              <a:t>criticando</a:t>
            </a:r>
            <a:r>
              <a:t> por la espalda. Significa estar preparado para admitir haber cometido un error, ser incierto y disculparse por tratar mal a un </a:t>
            </a:r>
            <a:r>
              <a:rPr lang="es-ES"/>
              <a:t>compañero</a:t>
            </a:r>
            <a:r>
              <a:t>.</a:t>
            </a:r>
          </a:p>
          <a:p>
            <a:pPr marL="285750" indent="-285750" algn="just">
              <a:buFont typeface="Arial" panose="020B0604020202020204" pitchFamily="34" charset="0"/>
              <a:buChar char="•"/>
            </a:pPr>
            <a:r>
              <a:rPr b="1"/>
              <a:t>Respeto mutuo </a:t>
            </a:r>
            <a:r>
              <a:t>donde las personas pueden tener diferentes opiniones sin ser criticadas o ridiculizadas por hacerlo.</a:t>
            </a:r>
          </a:p>
          <a:p>
            <a:pPr marL="285750" indent="-285750" algn="just">
              <a:buFont typeface="Arial" panose="020B0604020202020204" pitchFamily="34" charset="0"/>
              <a:buChar char="•"/>
            </a:pPr>
            <a:r>
              <a:rPr b="1"/>
              <a:t>Conciencia de sí mismo y de los demás: </a:t>
            </a:r>
            <a:r>
              <a:t>esto significa tener inteligencia emocional, asumir la responsabilidad de tus palabras y acciones, y tener empatía con los que te rodean.</a:t>
            </a:r>
          </a:p>
          <a:p>
            <a:pPr marL="285750" indent="-285750" algn="just">
              <a:buFont typeface="Arial" panose="020B0604020202020204" pitchFamily="34" charset="0"/>
              <a:buChar char="•"/>
            </a:pPr>
            <a:r>
              <a:rPr b="1"/>
              <a:t>La diversidad</a:t>
            </a:r>
            <a:r>
              <a:t> no solo acepta opiniones y opiniones diversas, sino que en realidad les da la bienvenida por lo que </a:t>
            </a:r>
            <a:r>
              <a:rPr lang="es-ES"/>
              <a:t>suman</a:t>
            </a:r>
            <a:r>
              <a:t> al equipo.</a:t>
            </a:r>
          </a:p>
          <a:p>
            <a:pPr marL="285750" indent="-285750" algn="just">
              <a:buFont typeface="Arial" panose="020B0604020202020204" pitchFamily="34" charset="0"/>
              <a:buChar char="•"/>
            </a:pPr>
            <a:r>
              <a:rPr b="1"/>
              <a:t>Comunicación abierta y honesta </a:t>
            </a:r>
            <a:r>
              <a:t>que es, por supuesto, un requisito previo para cualquier buena relación, independientemente del medio de comunicación seleccionado y que permita compartir información de alta calidad.</a:t>
            </a:r>
          </a:p>
          <a:p>
            <a:pPr marL="285750" indent="-285750" algn="just">
              <a:buFont typeface="Arial" panose="020B0604020202020204" pitchFamily="34" charset="0"/>
              <a:buChar char="•"/>
            </a:pPr>
            <a:r>
              <a:rPr b="1"/>
              <a:t>Escucha</a:t>
            </a:r>
            <a:r>
              <a:rPr lang="es-ES" b="1"/>
              <a:t>r</a:t>
            </a:r>
            <a:r>
              <a:rPr b="1"/>
              <a:t>: </a:t>
            </a:r>
            <a:r>
              <a:t>hacer un esfuerzo para entender verdaderamente la visión del mundo de los demás.</a:t>
            </a:r>
          </a:p>
          <a:p>
            <a:pPr marL="285750" indent="-285750" algn="just">
              <a:buFont typeface="Arial" panose="020B0604020202020204" pitchFamily="34" charset="0"/>
              <a:buChar char="•"/>
            </a:pPr>
            <a:r>
              <a:rPr b="1"/>
              <a:t>Gestionar el conflicto</a:t>
            </a:r>
            <a:r>
              <a:t>, lo que significa centrarse en el tema, no en las personalidades involucradas en una diferencia de opinión.</a:t>
            </a:r>
          </a:p>
        </p:txBody>
      </p:sp>
      <p:graphicFrame>
        <p:nvGraphicFramePr>
          <p:cNvPr id="2" name="Objeto 33">
            <a:extLst>
              <a:ext uri="{FF2B5EF4-FFF2-40B4-BE49-F238E27FC236}">
                <a16:creationId xmlns:a16="http://schemas.microsoft.com/office/drawing/2014/main" id="{C022E473-489E-4A53-82EC-7A7BFF2BBA87}"/>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pic>
        <p:nvPicPr>
          <p:cNvPr id="7" name="Picture 6" descr="A picture containing vector graphics  Description automatically generated">
            <a:extLst>
              <a:ext uri="{FF2B5EF4-FFF2-40B4-BE49-F238E27FC236}">
                <a16:creationId xmlns:a16="http://schemas.microsoft.com/office/drawing/2014/main" id="{C9DE0138-2845-D6E9-0B1B-18D0074CA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608" y="103540"/>
            <a:ext cx="1897392" cy="1064323"/>
          </a:xfrm>
          <a:prstGeom prst="rect">
            <a:avLst/>
          </a:prstGeom>
        </p:spPr>
      </p:pic>
    </p:spTree>
    <p:extLst>
      <p:ext uri="{BB962C8B-B14F-4D97-AF65-F5344CB8AC3E}">
        <p14:creationId xmlns:p14="http://schemas.microsoft.com/office/powerpoint/2010/main" val="402067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5494BA-5314-8E8D-5D11-3C3B16CE09FF}"/>
              </a:ext>
            </a:extLst>
          </p:cNvPr>
          <p:cNvSpPr txBox="1"/>
          <p:nvPr/>
        </p:nvSpPr>
        <p:spPr>
          <a:xfrm>
            <a:off x="910718" y="1793793"/>
            <a:ext cx="10632099" cy="3970318"/>
          </a:xfrm>
          <a:prstGeom prst="rect">
            <a:avLst/>
          </a:prstGeom>
          <a:noFill/>
        </p:spPr>
        <p:txBody>
          <a:bodyPr wrap="square">
            <a:spAutoFit/>
          </a:bodyPr>
          <a:lstStyle/>
          <a:p>
            <a:pPr algn="just"/>
            <a:r>
              <a:rPr lang="es-ES"/>
              <a:t>El </a:t>
            </a:r>
            <a:r>
              <a:rPr i="1"/>
              <a:t>Team building </a:t>
            </a:r>
            <a:r>
              <a:t>es una técnica de gestión utilizada </a:t>
            </a:r>
            <a:r>
              <a:rPr b="1"/>
              <a:t>para mejorar la eficiencia y el rendimiento de los grupos de trabajo a través de diversas actividades.</a:t>
            </a:r>
            <a:r>
              <a:t> Implica muchas habilidades, análisis y observación para formar un equipo fuerte y capaz. El único motivo aquí es lograr la visión y los objetivos de la organización.</a:t>
            </a:r>
          </a:p>
          <a:p>
            <a:pPr algn="just"/>
            <a:endParaRPr/>
          </a:p>
          <a:p>
            <a:pPr algn="just"/>
            <a:r>
              <a:t>El gerente responsable de la formación de </a:t>
            </a:r>
            <a:r>
              <a:rPr b="1"/>
              <a:t>equipos debe ser capaz de descubrir las fortalezas y debilidades de los miembros del equipo </a:t>
            </a:r>
            <a:r>
              <a:t>y </a:t>
            </a:r>
            <a:r>
              <a:rPr b="1"/>
              <a:t>crear la mezcla correcta de personas con diferentes conjuntos de habilidades.</a:t>
            </a:r>
            <a:r>
              <a:t> Debe centrarse en desarrollar fuertes relaciones interpersonales y confianza entre los miembros del equipo.</a:t>
            </a:r>
          </a:p>
          <a:p>
            <a:pPr algn="just"/>
            <a:endParaRPr/>
          </a:p>
          <a:p>
            <a:pPr algn="just"/>
            <a:r>
              <a:t>El gerente debe </a:t>
            </a:r>
            <a:r>
              <a:rPr b="1"/>
              <a:t>fomentar la comunicación y la interacción entre los miembros del equipo </a:t>
            </a:r>
            <a:r>
              <a:t>y también reducir el estrés con la ayuda de varias actividades de formación de equipos.</a:t>
            </a:r>
          </a:p>
          <a:p>
            <a:pPr algn="just"/>
            <a:endParaRPr/>
          </a:p>
          <a:p>
            <a:pPr algn="just"/>
            <a:r>
              <a:rPr b="1"/>
              <a:t>La formación de equipos no es un acto de una sola vez. </a:t>
            </a:r>
            <a:r>
              <a:t>Es un proceso paso a paso que tiene como objetivo traer un cambio deseable en la organización. Los equipos generalmente se forman para una tarea o proyecto en particular y son principalmente a corto plazo.</a:t>
            </a:r>
          </a:p>
        </p:txBody>
      </p:sp>
      <p:graphicFrame>
        <p:nvGraphicFramePr>
          <p:cNvPr id="2" name="Objeto 33">
            <a:extLst>
              <a:ext uri="{FF2B5EF4-FFF2-40B4-BE49-F238E27FC236}">
                <a16:creationId xmlns:a16="http://schemas.microsoft.com/office/drawing/2014/main" id="{6DE45D53-EBE0-5CD4-C0C1-86E90E8E6F49}"/>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7DD969F-77F9-FF3E-003D-024BA37AF6B3}"/>
              </a:ext>
            </a:extLst>
          </p:cNvPr>
          <p:cNvSpPr txBox="1"/>
          <p:nvPr/>
        </p:nvSpPr>
        <p:spPr>
          <a:xfrm>
            <a:off x="910718" y="391056"/>
            <a:ext cx="9365673" cy="430887"/>
          </a:xfrm>
          <a:prstGeom prst="rect">
            <a:avLst/>
          </a:prstGeom>
          <a:noFill/>
        </p:spPr>
        <p:txBody>
          <a:bodyPr wrap="square">
            <a:spAutoFit/>
          </a:bodyPr>
          <a:lstStyle/>
          <a:p>
            <a:pPr>
              <a:defRPr sz="2200" b="1"/>
            </a:pPr>
            <a:r>
              <a:t>Formación de equipos </a:t>
            </a:r>
          </a:p>
        </p:txBody>
      </p:sp>
      <p:pic>
        <p:nvPicPr>
          <p:cNvPr id="6" name="Picture 5" descr="A picture containing toy  Description automatically generated">
            <a:extLst>
              <a:ext uri="{FF2B5EF4-FFF2-40B4-BE49-F238E27FC236}">
                <a16:creationId xmlns:a16="http://schemas.microsoft.com/office/drawing/2014/main" id="{58D1ABCB-4DB1-2764-7418-4E823A52AEB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886" r="4693" b="11628"/>
          <a:stretch/>
        </p:blipFill>
        <p:spPr>
          <a:xfrm>
            <a:off x="9281065" y="120574"/>
            <a:ext cx="2910935" cy="1402737"/>
          </a:xfrm>
          <a:prstGeom prst="rect">
            <a:avLst/>
          </a:prstGeom>
        </p:spPr>
      </p:pic>
    </p:spTree>
    <p:extLst>
      <p:ext uri="{BB962C8B-B14F-4D97-AF65-F5344CB8AC3E}">
        <p14:creationId xmlns:p14="http://schemas.microsoft.com/office/powerpoint/2010/main" val="46385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60A1A4-4027-DD67-CB8C-9A654EBD8426}"/>
              </a:ext>
            </a:extLst>
          </p:cNvPr>
          <p:cNvSpPr txBox="1"/>
          <p:nvPr/>
        </p:nvSpPr>
        <p:spPr>
          <a:xfrm>
            <a:off x="720712" y="1269877"/>
            <a:ext cx="10945091" cy="5078313"/>
          </a:xfrm>
          <a:prstGeom prst="rect">
            <a:avLst/>
          </a:prstGeom>
          <a:noFill/>
        </p:spPr>
        <p:txBody>
          <a:bodyPr wrap="square">
            <a:spAutoFit/>
          </a:bodyPr>
          <a:lstStyle/>
          <a:p>
            <a:pPr marL="342900" indent="-342900" algn="just">
              <a:buFont typeface="+mj-lt"/>
              <a:buAutoNum type="arabicPeriod"/>
            </a:pPr>
            <a:r>
              <a:rPr b="1"/>
              <a:t>Identificar la necesidad de formación de equipos</a:t>
            </a:r>
            <a:r>
              <a:t>: el gerente primero tiene que analizar el requisito de un equipo para completar una tarea en particular. Debe averiguar el propósito del trabajo que se va a realizar, las habilidades requeridas para el trabajo y su complejidad antes de formar un equipo;</a:t>
            </a:r>
          </a:p>
          <a:p>
            <a:pPr marL="342900" indent="-342900" algn="just">
              <a:buFont typeface="+mj-lt"/>
              <a:buAutoNum type="arabicPeriod"/>
            </a:pPr>
            <a:endParaRPr/>
          </a:p>
          <a:p>
            <a:pPr marL="342900" indent="-342900" algn="just">
              <a:buFont typeface="+mj-lt"/>
              <a:buAutoNum type="arabicPeriod"/>
            </a:pPr>
            <a:r>
              <a:rPr b="1"/>
              <a:t>Definir objetivos y conjunto de competencias requeridas</a:t>
            </a:r>
            <a:r>
              <a:t>: a continuación viene el escalonamiento de los objetivos organizacionales y las habilidades necesarias para cumplirlo.</a:t>
            </a:r>
          </a:p>
          <a:p>
            <a:pPr marL="342900" indent="-342900" algn="just">
              <a:buFont typeface="+mj-lt"/>
              <a:buAutoNum type="arabicPeriod"/>
            </a:pPr>
            <a:endParaRPr/>
          </a:p>
          <a:p>
            <a:pPr marL="342900" indent="-342900" algn="just">
              <a:buFont typeface="+mj-lt"/>
              <a:buAutoNum type="arabicPeriod"/>
            </a:pPr>
            <a:r>
              <a:rPr b="1"/>
              <a:t>Consider</a:t>
            </a:r>
            <a:r>
              <a:rPr lang="es-ES" b="1"/>
              <a:t>ar</a:t>
            </a:r>
            <a:r>
              <a:rPr b="1"/>
              <a:t> los roles de equipo</a:t>
            </a:r>
            <a:r>
              <a:t>: el gerente considera los diversos aspectos, es decir, las interacciones entre los individuos, sus roles y responsabilidades, fortalezas y debilidades, composición e idoneidad de los posibles miembros del equipo.</a:t>
            </a:r>
          </a:p>
          <a:p>
            <a:pPr marL="342900" indent="-342900" algn="just">
              <a:buFont typeface="+mj-lt"/>
              <a:buAutoNum type="arabicPeriod"/>
            </a:pPr>
            <a:endParaRPr/>
          </a:p>
          <a:p>
            <a:pPr marL="342900" indent="-342900" algn="just">
              <a:buFont typeface="+mj-lt"/>
              <a:buAutoNum type="arabicPeriod"/>
            </a:pPr>
            <a:r>
              <a:rPr b="1"/>
              <a:t>Determinar una estrategia de </a:t>
            </a:r>
            <a:r>
              <a:rPr b="1" i="1"/>
              <a:t>team building</a:t>
            </a:r>
            <a:r>
              <a:rPr b="1"/>
              <a:t>: </a:t>
            </a:r>
            <a:r>
              <a:t>ahora el </a:t>
            </a:r>
            <a:r>
              <a:rPr lang="es-ES"/>
              <a:t>responsable</a:t>
            </a:r>
            <a:r>
              <a:t> tiene que entender bien el marco operativo para garantizar una formación de equipo eficaz. Él/ella debe estar seguro de los objetivos, roles, responsabilidades, duración, disponibilidad de recursos, capacitación, flujo de información, retroalimentación y fomento de la confianza en el equipo.</a:t>
            </a:r>
          </a:p>
          <a:p>
            <a:pPr marL="342900" indent="-342900" algn="just">
              <a:buFont typeface="+mj-lt"/>
              <a:buAutoNum type="arabicPeriod"/>
            </a:pPr>
            <a:endParaRPr/>
          </a:p>
          <a:p>
            <a:pPr marL="342900" indent="-342900" algn="just">
              <a:buFont typeface="+mj-lt"/>
              <a:buAutoNum type="arabicPeriod"/>
            </a:pPr>
            <a:r>
              <a:rPr b="1"/>
              <a:t>Desarrollar un equipo de personas: </a:t>
            </a:r>
            <a:r>
              <a:t>en esta etapa, los individuos se reúnen para formar un equipo juntos. Cada miembro se familiariza con sus roles y responsabilidades dentro del equipo.</a:t>
            </a:r>
          </a:p>
        </p:txBody>
      </p:sp>
      <p:graphicFrame>
        <p:nvGraphicFramePr>
          <p:cNvPr id="2" name="Objeto 33">
            <a:extLst>
              <a:ext uri="{FF2B5EF4-FFF2-40B4-BE49-F238E27FC236}">
                <a16:creationId xmlns:a16="http://schemas.microsoft.com/office/drawing/2014/main" id="{BA87699F-4D00-5991-BFAF-10EEE87FB098}"/>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1E3B51E-AB52-6BB6-FD55-F6A49376C6C7}"/>
              </a:ext>
            </a:extLst>
          </p:cNvPr>
          <p:cNvSpPr txBox="1"/>
          <p:nvPr/>
        </p:nvSpPr>
        <p:spPr>
          <a:xfrm>
            <a:off x="910718" y="391056"/>
            <a:ext cx="9365673" cy="430887"/>
          </a:xfrm>
          <a:prstGeom prst="rect">
            <a:avLst/>
          </a:prstGeom>
          <a:noFill/>
        </p:spPr>
        <p:txBody>
          <a:bodyPr wrap="square">
            <a:spAutoFit/>
          </a:bodyPr>
          <a:lstStyle/>
          <a:p>
            <a:pPr>
              <a:defRPr sz="2200" b="1"/>
            </a:pPr>
            <a:r>
              <a:t>Los diversos pasos involucrados en la formación de equipos son los siguientes:</a:t>
            </a:r>
          </a:p>
        </p:txBody>
      </p:sp>
      <p:pic>
        <p:nvPicPr>
          <p:cNvPr id="5" name="Picture 4" descr="A picture containing text  Description automatically generated">
            <a:extLst>
              <a:ext uri="{FF2B5EF4-FFF2-40B4-BE49-F238E27FC236}">
                <a16:creationId xmlns:a16="http://schemas.microsoft.com/office/drawing/2014/main" id="{4035383B-582E-AF58-F27B-41EA8A4647E8}"/>
              </a:ext>
            </a:extLst>
          </p:cNvPr>
          <p:cNvPicPr>
            <a:picLocks noChangeAspect="1"/>
          </p:cNvPicPr>
          <p:nvPr/>
        </p:nvPicPr>
        <p:blipFill rotWithShape="1">
          <a:blip r:embed="rId4">
            <a:extLst>
              <a:ext uri="{28A0092B-C50C-407E-A947-70E740481C1C}">
                <a14:useLocalDpi xmlns:a14="http://schemas.microsoft.com/office/drawing/2010/main" val="0"/>
              </a:ext>
            </a:extLst>
          </a:blip>
          <a:srcRect t="2523"/>
          <a:stretch/>
        </p:blipFill>
        <p:spPr>
          <a:xfrm>
            <a:off x="9920314" y="148577"/>
            <a:ext cx="2271686" cy="1240054"/>
          </a:xfrm>
          <a:prstGeom prst="rect">
            <a:avLst/>
          </a:prstGeom>
        </p:spPr>
      </p:pic>
    </p:spTree>
    <p:extLst>
      <p:ext uri="{BB962C8B-B14F-4D97-AF65-F5344CB8AC3E}">
        <p14:creationId xmlns:p14="http://schemas.microsoft.com/office/powerpoint/2010/main" val="42425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35A20-5AAB-F20F-E33B-5970AC581EDE}"/>
              </a:ext>
            </a:extLst>
          </p:cNvPr>
          <p:cNvSpPr txBox="1"/>
          <p:nvPr/>
        </p:nvSpPr>
        <p:spPr>
          <a:xfrm>
            <a:off x="871351" y="542968"/>
            <a:ext cx="10449297" cy="5632311"/>
          </a:xfrm>
          <a:prstGeom prst="rect">
            <a:avLst/>
          </a:prstGeom>
          <a:noFill/>
        </p:spPr>
        <p:txBody>
          <a:bodyPr wrap="square">
            <a:spAutoFit/>
          </a:bodyPr>
          <a:lstStyle/>
          <a:p>
            <a:pPr algn="just"/>
            <a:r>
              <a:rPr b="1"/>
              <a:t>6. Establecer y comunicar las normas: </a:t>
            </a:r>
            <a:r>
              <a:t>se discuten</a:t>
            </a:r>
            <a:r>
              <a:rPr lang="es-ES"/>
              <a:t> </a:t>
            </a:r>
            <a:r>
              <a:t>las reglas con respecto a la presentación de informes de los miembros del equipo, los horarios de las reuniones y la toma de decisiones dentro del equipo. Se anima a las personas a hacer preguntas y dar sus puntos de vista para desarrollar una comunicación abierta y saludable en el equipo.</a:t>
            </a:r>
          </a:p>
          <a:p>
            <a:pPr algn="just"/>
            <a:r>
              <a:rPr b="1"/>
              <a:t>7.</a:t>
            </a:r>
            <a:r>
              <a:rPr lang="es-ES" b="1"/>
              <a:t> </a:t>
            </a:r>
            <a:r>
              <a:rPr b="1"/>
              <a:t>Identificar las fortalezas del individuo: </a:t>
            </a:r>
            <a:r>
              <a:t>varios ejercicios de formación de equipo se llevan a cabo para resaltar las fortalezas de los individuos. También ayuda a familiarizar a los miembros del equipo con las fortalezas y debilidades de los demás.</a:t>
            </a:r>
          </a:p>
          <a:p>
            <a:pPr algn="just"/>
            <a:r>
              <a:rPr b="1"/>
              <a:t>8.</a:t>
            </a:r>
            <a:r>
              <a:rPr lang="es-ES" b="1"/>
              <a:t> </a:t>
            </a:r>
            <a:r>
              <a:rPr b="1"/>
              <a:t>S</a:t>
            </a:r>
            <a:r>
              <a:rPr lang="es-ES" b="1"/>
              <a:t>é</a:t>
            </a:r>
            <a:r>
              <a:rPr b="1"/>
              <a:t> parte del equipo: </a:t>
            </a:r>
            <a:r>
              <a:t>en este punto, el gerente necesita involucrarse con el equipo como miembro y no como jefe. Hacer que las personas se den cuenta de su importancia en el equipo y tratar a cada miembro por igual es necesario. Los miembros del equipo deben ver a su gerente como su líder de equipo, mentor y modelo a seguir.</a:t>
            </a:r>
          </a:p>
          <a:p>
            <a:pPr algn="just"/>
            <a:r>
              <a:rPr b="1"/>
              <a:t>9. </a:t>
            </a:r>
            <a:r>
              <a:rPr lang="es-ES" b="1"/>
              <a:t>Monitorización del rendimiento</a:t>
            </a:r>
            <a:r>
              <a:rPr b="1"/>
              <a:t>: </a:t>
            </a:r>
            <a:r>
              <a:t>el siguiente paso es verificar la productividad y el rendimiento del equipo en su conjunto. Implica descubrir lagunas y la razón de ello. Este paso es necesario para mejorar el rendimiento y la productividad del equipo a largo plazo.</a:t>
            </a:r>
          </a:p>
          <a:p>
            <a:pPr algn="just"/>
            <a:r>
              <a:rPr b="1"/>
              <a:t>10. Programar reuniones: </a:t>
            </a:r>
            <a:r>
              <a:t>uno de los pasos más cruciales es celebrar reuniones intencionales de vez en cuando para discutir el desempeño del equipo, los problemas relacionados con las tareas y discutir el curso de acción futuro.</a:t>
            </a:r>
            <a:endParaRPr b="1"/>
          </a:p>
          <a:p>
            <a:pPr algn="just"/>
            <a:r>
              <a:rPr b="1"/>
              <a:t>11. Disolver el equipo: </a:t>
            </a:r>
            <a:r>
              <a:t>por último, el gerente necesita evaluar los resultados y recompensar a los individuos en su contribución y logro. Finalmente, el equipo está disperso en el cumplimiento del objetivo para el que se formó.</a:t>
            </a:r>
          </a:p>
        </p:txBody>
      </p:sp>
      <p:graphicFrame>
        <p:nvGraphicFramePr>
          <p:cNvPr id="2" name="Objeto 33">
            <a:extLst>
              <a:ext uri="{FF2B5EF4-FFF2-40B4-BE49-F238E27FC236}">
                <a16:creationId xmlns:a16="http://schemas.microsoft.com/office/drawing/2014/main" id="{B79001AA-86CB-8F65-F58C-56C309407C3F}"/>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96727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3">
            <a:extLst>
              <a:ext uri="{FF2B5EF4-FFF2-40B4-BE49-F238E27FC236}">
                <a16:creationId xmlns:a16="http://schemas.microsoft.com/office/drawing/2014/main" id="{D4AC25A9-6781-C0C7-23DC-2890ABAEC885}"/>
              </a:ext>
            </a:extLst>
          </p:cNvPr>
          <p:cNvGraphicFramePr>
            <a:graphicFrameLocks noChangeAspect="1"/>
          </p:cNvGraphicFramePr>
          <p:nvPr>
            <p:extLst>
              <p:ext uri="{D42A27DB-BD31-4B8C-83A1-F6EECF244321}">
                <p14:modId xmlns:p14="http://schemas.microsoft.com/office/powerpoint/2010/main" val="298649069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090F55AB-601D-57E0-695B-A15E1F2274FD}"/>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5A00F1D-0A8C-17DE-1677-07C4EE06F403}"/>
              </a:ext>
            </a:extLst>
          </p:cNvPr>
          <p:cNvSpPr txBox="1"/>
          <p:nvPr/>
        </p:nvSpPr>
        <p:spPr>
          <a:xfrm>
            <a:off x="762000" y="512618"/>
            <a:ext cx="9365673" cy="430887"/>
          </a:xfrm>
          <a:prstGeom prst="rect">
            <a:avLst/>
          </a:prstGeom>
          <a:noFill/>
        </p:spPr>
        <p:txBody>
          <a:bodyPr wrap="square">
            <a:spAutoFit/>
          </a:bodyPr>
          <a:lstStyle/>
          <a:p>
            <a:pPr>
              <a:defRPr sz="2200" b="1"/>
            </a:pPr>
            <a:r>
              <a:t>UNIDAD 4: C) Liderazgo</a:t>
            </a:r>
          </a:p>
        </p:txBody>
      </p:sp>
      <p:sp>
        <p:nvSpPr>
          <p:cNvPr id="6" name="TextBox 5">
            <a:extLst>
              <a:ext uri="{FF2B5EF4-FFF2-40B4-BE49-F238E27FC236}">
                <a16:creationId xmlns:a16="http://schemas.microsoft.com/office/drawing/2014/main" id="{7650CAD1-5076-DE57-5EF5-371DA909136E}"/>
              </a:ext>
            </a:extLst>
          </p:cNvPr>
          <p:cNvSpPr txBox="1"/>
          <p:nvPr/>
        </p:nvSpPr>
        <p:spPr>
          <a:xfrm>
            <a:off x="720712" y="1104935"/>
            <a:ext cx="11235760" cy="3139321"/>
          </a:xfrm>
          <a:prstGeom prst="rect">
            <a:avLst/>
          </a:prstGeom>
          <a:noFill/>
        </p:spPr>
        <p:txBody>
          <a:bodyPr wrap="square">
            <a:spAutoFit/>
          </a:bodyPr>
          <a:lstStyle/>
          <a:p>
            <a:pPr algn="just"/>
            <a:r>
              <a:t>Una de las principales responsabilidades de un gerente es </a:t>
            </a:r>
            <a:r>
              <a:rPr b="1"/>
              <a:t>asegurar la realización de todas las tareas a tiempo y el estricto cumplimiento de las políticas.</a:t>
            </a:r>
            <a:r>
              <a:t> Y para estas habilidades de liderazgo son importantes. La habilidad de liderazgo implica:</a:t>
            </a:r>
          </a:p>
          <a:p>
            <a:pPr algn="just"/>
            <a:endParaRPr/>
          </a:p>
          <a:p>
            <a:pPr marL="285750" indent="-285750" algn="just">
              <a:buFont typeface="Arial" panose="020B0604020202020204" pitchFamily="34" charset="0"/>
              <a:buChar char="•"/>
            </a:pPr>
            <a:r>
              <a:t>    Crear y compartir una visión de los posibles logros de la organización</a:t>
            </a:r>
          </a:p>
          <a:p>
            <a:pPr marL="285750" indent="-285750" algn="just">
              <a:buFont typeface="Arial" panose="020B0604020202020204" pitchFamily="34" charset="0"/>
              <a:buChar char="•"/>
            </a:pPr>
            <a:r>
              <a:t>    Comunicarse con los empleados y crear buenas relaciones interpersonales</a:t>
            </a:r>
          </a:p>
          <a:p>
            <a:pPr marL="285750" indent="-285750" algn="just">
              <a:buFont typeface="Arial" panose="020B0604020202020204" pitchFamily="34" charset="0"/>
              <a:buChar char="•"/>
            </a:pPr>
            <a:r>
              <a:t>    </a:t>
            </a:r>
            <a:r>
              <a:rPr lang="es-ES"/>
              <a:t>Motivar</a:t>
            </a:r>
            <a:r>
              <a:t> e inspira</a:t>
            </a:r>
            <a:r>
              <a:rPr lang="es-ES"/>
              <a:t>r </a:t>
            </a:r>
            <a:r>
              <a:t>a los miembros del equipo a desempeñarse mejor.</a:t>
            </a:r>
          </a:p>
          <a:p>
            <a:pPr algn="just"/>
            <a:endParaRPr/>
          </a:p>
          <a:p>
            <a:pPr algn="just"/>
            <a:r>
              <a:rPr lang="es-ES"/>
              <a:t>El liderazgo</a:t>
            </a:r>
            <a:r>
              <a:t> también asegura que los gerentes creen un ambiente positivo en el trabajo. Esto también ayuda a mejorar el rendimiento de cada empleado o grupo de personas, aumenta su moral y conduce a un equipo productivo e innovador.</a:t>
            </a:r>
          </a:p>
        </p:txBody>
      </p:sp>
      <p:sp>
        <p:nvSpPr>
          <p:cNvPr id="7" name="Content Placeholder 2">
            <a:extLst>
              <a:ext uri="{FF2B5EF4-FFF2-40B4-BE49-F238E27FC236}">
                <a16:creationId xmlns:a16="http://schemas.microsoft.com/office/drawing/2014/main" id="{2458AB2A-C832-8AC7-201B-3C6C4D8C0F8D}"/>
              </a:ext>
            </a:extLst>
          </p:cNvPr>
          <p:cNvSpPr txBox="1">
            <a:spLocks/>
          </p:cNvSpPr>
          <p:nvPr/>
        </p:nvSpPr>
        <p:spPr>
          <a:xfrm>
            <a:off x="720711" y="4337108"/>
            <a:ext cx="11235761" cy="24567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sz="1800"/>
            </a:pPr>
            <a:r>
              <a:t>Las redes informales y sociales que utilizas para motivar a las personas a actuar son ejemplos de liderazgo. Si los gerentes son buenos líderes, los miembros de su personal estarán ansiosos por trabajar duro para cumplir con los objetivos de la organización.</a:t>
            </a:r>
            <a:endParaRPr sz="1800"/>
          </a:p>
          <a:p>
            <a:pPr marL="0" indent="0" algn="just">
              <a:buFont typeface="Arial" panose="020B0604020202020204" pitchFamily="34" charset="0"/>
              <a:buNone/>
              <a:defRPr sz="1800"/>
            </a:pPr>
            <a:r>
              <a:t>Las ciencias del comportamiento han avanzado mucho nuestro conocimiento de esta función gerencial. Los estudios sobre actitudes laborales y rasgos de personalidad podrían ayudar a los gerentes a comprender mejor cómo administrar a sus empleados. Por ejemplo, esta investigación revela que los gerentes primero deben comprender las personalidades, valores, actitudes y emociones de sus subordinados para convertirse en líderes efectivos. </a:t>
            </a:r>
          </a:p>
        </p:txBody>
      </p:sp>
      <p:pic>
        <p:nvPicPr>
          <p:cNvPr id="3" name="Picture 2" descr="Diagram  Description automatically generated">
            <a:extLst>
              <a:ext uri="{FF2B5EF4-FFF2-40B4-BE49-F238E27FC236}">
                <a16:creationId xmlns:a16="http://schemas.microsoft.com/office/drawing/2014/main" id="{06062078-C128-C8F4-5D64-0AE5828C9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7327" y="1844848"/>
            <a:ext cx="1904870" cy="1105495"/>
          </a:xfrm>
          <a:prstGeom prst="rect">
            <a:avLst/>
          </a:prstGeom>
        </p:spPr>
      </p:pic>
    </p:spTree>
    <p:extLst>
      <p:ext uri="{BB962C8B-B14F-4D97-AF65-F5344CB8AC3E}">
        <p14:creationId xmlns:p14="http://schemas.microsoft.com/office/powerpoint/2010/main" val="298223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33">
            <a:extLst>
              <a:ext uri="{FF2B5EF4-FFF2-40B4-BE49-F238E27FC236}">
                <a16:creationId xmlns:a16="http://schemas.microsoft.com/office/drawing/2014/main" id="{4F5376BC-3604-457C-3D1B-0788B4372F9D}"/>
              </a:ext>
            </a:extLst>
          </p:cNvPr>
          <p:cNvGraphicFramePr>
            <a:graphicFrameLocks noChangeAspect="1"/>
          </p:cNvGraphicFramePr>
          <p:nvPr>
            <p:extLst>
              <p:ext uri="{D42A27DB-BD31-4B8C-83A1-F6EECF244321}">
                <p14:modId xmlns:p14="http://schemas.microsoft.com/office/powerpoint/2010/main" val="1278507963"/>
              </p:ext>
            </p:extLst>
          </p:nvPr>
        </p:nvGraphicFramePr>
        <p:xfrm>
          <a:off x="-3682" y="0"/>
          <a:ext cx="656826" cy="709159"/>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3682" y="0"/>
                        <a:ext cx="656826" cy="709159"/>
                      </a:xfrm>
                      <a:prstGeom prst="rect">
                        <a:avLst/>
                      </a:prstGeom>
                    </p:spPr>
                  </p:pic>
                </p:oleObj>
              </mc:Fallback>
            </mc:AlternateContent>
          </a:graphicData>
        </a:graphic>
      </p:graphicFrame>
      <p:sp>
        <p:nvSpPr>
          <p:cNvPr id="10" name="Explosion: 14 Points 9">
            <a:extLst>
              <a:ext uri="{FF2B5EF4-FFF2-40B4-BE49-F238E27FC236}">
                <a16:creationId xmlns:a16="http://schemas.microsoft.com/office/drawing/2014/main" id="{E7C642D6-C8DC-B04E-B9F5-17FEC247F84C}"/>
              </a:ext>
            </a:extLst>
          </p:cNvPr>
          <p:cNvSpPr/>
          <p:nvPr/>
        </p:nvSpPr>
        <p:spPr>
          <a:xfrm>
            <a:off x="8485764" y="5136065"/>
            <a:ext cx="3526972" cy="1373467"/>
          </a:xfrm>
          <a:prstGeom prst="irregularSeal2">
            <a:avLst/>
          </a:prstGeom>
        </p:spPr>
        <p:style>
          <a:lnRef idx="2">
            <a:schemeClr val="accent6"/>
          </a:lnRef>
          <a:fillRef idx="1">
            <a:schemeClr val="lt1"/>
          </a:fillRef>
          <a:effectRef idx="0">
            <a:schemeClr val="accent6"/>
          </a:effectRef>
          <a:fontRef idx="minor">
            <a:schemeClr val="dk1"/>
          </a:fontRef>
        </p:style>
        <p:txBody>
          <a:bodyPr anchor="ctr"/>
          <a:lstStyle/>
          <a:p>
            <a:pPr algn="ctr"/>
            <a:endParaRPr/>
          </a:p>
        </p:txBody>
      </p:sp>
      <p:pic>
        <p:nvPicPr>
          <p:cNvPr id="3" name="Picture 2" descr="A picture containing LEGO, toy  Description automatically generated">
            <a:extLst>
              <a:ext uri="{FF2B5EF4-FFF2-40B4-BE49-F238E27FC236}">
                <a16:creationId xmlns:a16="http://schemas.microsoft.com/office/drawing/2014/main" id="{9D034512-7867-6217-5E4B-BE50615FA3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88482" y="333671"/>
            <a:ext cx="1726870" cy="1726870"/>
          </a:xfrm>
          <a:prstGeom prst="rect">
            <a:avLst/>
          </a:prstGeom>
        </p:spPr>
      </p:pic>
      <p:sp>
        <p:nvSpPr>
          <p:cNvPr id="9" name="Explosion: 14 Points 8">
            <a:extLst>
              <a:ext uri="{FF2B5EF4-FFF2-40B4-BE49-F238E27FC236}">
                <a16:creationId xmlns:a16="http://schemas.microsoft.com/office/drawing/2014/main" id="{98D39FCB-EAC1-8102-2E0A-7E29489C54C3}"/>
              </a:ext>
            </a:extLst>
          </p:cNvPr>
          <p:cNvSpPr/>
          <p:nvPr/>
        </p:nvSpPr>
        <p:spPr>
          <a:xfrm>
            <a:off x="8808522" y="241388"/>
            <a:ext cx="3114304" cy="1480548"/>
          </a:xfrm>
          <a:prstGeom prst="irregularSeal2">
            <a:avLst/>
          </a:prstGeom>
        </p:spPr>
        <p:style>
          <a:lnRef idx="2">
            <a:schemeClr val="accent6"/>
          </a:lnRef>
          <a:fillRef idx="1">
            <a:schemeClr val="lt1"/>
          </a:fillRef>
          <a:effectRef idx="0">
            <a:schemeClr val="accent6"/>
          </a:effectRef>
          <a:fontRef idx="minor">
            <a:schemeClr val="dk1"/>
          </a:fontRef>
        </p:style>
        <p:txBody>
          <a:bodyPr anchor="ctr"/>
          <a:lstStyle/>
          <a:p>
            <a:pPr algn="ctr"/>
            <a:endParaRPr/>
          </a:p>
        </p:txBody>
      </p:sp>
      <p:sp>
        <p:nvSpPr>
          <p:cNvPr id="8" name="Explosion: 14 Points 7">
            <a:extLst>
              <a:ext uri="{FF2B5EF4-FFF2-40B4-BE49-F238E27FC236}">
                <a16:creationId xmlns:a16="http://schemas.microsoft.com/office/drawing/2014/main" id="{D708717F-ED95-5792-C34F-ED09E4407CB8}"/>
              </a:ext>
            </a:extLst>
          </p:cNvPr>
          <p:cNvSpPr/>
          <p:nvPr/>
        </p:nvSpPr>
        <p:spPr>
          <a:xfrm>
            <a:off x="-83128" y="431105"/>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anchor="ctr"/>
          <a:lstStyle/>
          <a:p>
            <a:pPr algn="ctr"/>
            <a:endParaRPr/>
          </a:p>
        </p:txBody>
      </p:sp>
      <p:sp>
        <p:nvSpPr>
          <p:cNvPr id="7" name="Explosion: 14 Points 6">
            <a:extLst>
              <a:ext uri="{FF2B5EF4-FFF2-40B4-BE49-F238E27FC236}">
                <a16:creationId xmlns:a16="http://schemas.microsoft.com/office/drawing/2014/main" id="{D7BEF457-2D09-E4D0-6B8B-C40A4917BD46}"/>
              </a:ext>
            </a:extLst>
          </p:cNvPr>
          <p:cNvSpPr/>
          <p:nvPr/>
        </p:nvSpPr>
        <p:spPr>
          <a:xfrm>
            <a:off x="179264" y="5549888"/>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anchor="ctr"/>
          <a:lstStyle/>
          <a:p>
            <a:pPr algn="ctr"/>
            <a:endParaRPr/>
          </a:p>
        </p:txBody>
      </p:sp>
      <p:sp>
        <p:nvSpPr>
          <p:cNvPr id="6" name="Explosion: 14 Points 5">
            <a:extLst>
              <a:ext uri="{FF2B5EF4-FFF2-40B4-BE49-F238E27FC236}">
                <a16:creationId xmlns:a16="http://schemas.microsoft.com/office/drawing/2014/main" id="{DC6AF18F-F3AE-4EC3-5F16-243D33410163}"/>
              </a:ext>
            </a:extLst>
          </p:cNvPr>
          <p:cNvSpPr/>
          <p:nvPr/>
        </p:nvSpPr>
        <p:spPr>
          <a:xfrm>
            <a:off x="4165910" y="5228570"/>
            <a:ext cx="4023757" cy="1576985"/>
          </a:xfrm>
          <a:prstGeom prst="irregularSeal2">
            <a:avLst/>
          </a:prstGeom>
        </p:spPr>
        <p:style>
          <a:lnRef idx="2">
            <a:schemeClr val="accent6"/>
          </a:lnRef>
          <a:fillRef idx="1">
            <a:schemeClr val="lt1"/>
          </a:fillRef>
          <a:effectRef idx="0">
            <a:schemeClr val="accent6"/>
          </a:effectRef>
          <a:fontRef idx="minor">
            <a:schemeClr val="dk1"/>
          </a:fontRef>
        </p:style>
        <p:txBody>
          <a:bodyPr anchor="ctr"/>
          <a:lstStyle/>
          <a:p>
            <a:pPr algn="ctr"/>
            <a:endParaRPr/>
          </a:p>
        </p:txBody>
      </p:sp>
      <p:sp>
        <p:nvSpPr>
          <p:cNvPr id="5" name="TextBox 4">
            <a:extLst>
              <a:ext uri="{FF2B5EF4-FFF2-40B4-BE49-F238E27FC236}">
                <a16:creationId xmlns:a16="http://schemas.microsoft.com/office/drawing/2014/main" id="{BA5B1202-0024-6AB7-0586-1FB65AB06E1D}"/>
              </a:ext>
            </a:extLst>
          </p:cNvPr>
          <p:cNvSpPr txBox="1"/>
          <p:nvPr/>
        </p:nvSpPr>
        <p:spPr>
          <a:xfrm>
            <a:off x="976045" y="1777429"/>
            <a:ext cx="9935110" cy="3139321"/>
          </a:xfrm>
          <a:prstGeom prst="rect">
            <a:avLst/>
          </a:prstGeom>
          <a:noFill/>
        </p:spPr>
        <p:txBody>
          <a:bodyPr wrap="square">
            <a:spAutoFit/>
          </a:bodyPr>
          <a:lstStyle/>
          <a:p>
            <a:r>
              <a:t>Un conjunto de </a:t>
            </a:r>
            <a:r>
              <a:rPr b="1"/>
              <a:t>esfuerzos coordinados </a:t>
            </a:r>
            <a:r>
              <a:t>en el tiempo (Kerzner, 1995)</a:t>
            </a:r>
          </a:p>
          <a:p>
            <a:endParaRPr/>
          </a:p>
          <a:p>
            <a:r>
              <a:t>Un conjunto de personas y otros recursos ensamblados temporalmente para alcanzar un objetivo específico, normalmente con un presupuesto fijo y con un período de tiempo fijo. Los proyectos generalmente se asocian con productos o procedimientos que se están haciendo por primera vez o con procedimientos que se están modificando (Graham, 1990)</a:t>
            </a:r>
          </a:p>
          <a:p>
            <a:endParaRPr/>
          </a:p>
          <a:p>
            <a:r>
              <a:t>Un proyecto puede definirse como un </a:t>
            </a:r>
            <a:r>
              <a:rPr b="1"/>
              <a:t>esfuerzo temporal </a:t>
            </a:r>
            <a:r>
              <a:t>emprendido para crear un </a:t>
            </a:r>
            <a:r>
              <a:rPr b="1"/>
              <a:t>producto o servicio </a:t>
            </a:r>
            <a:r>
              <a:t>único (Project Management Institute, A guide to the Project Management Body of Knowledge — PMBOK Guide)</a:t>
            </a:r>
          </a:p>
          <a:p>
            <a:endParaRPr/>
          </a:p>
          <a:p>
            <a:r>
              <a:t>Una actividad destinada a alcanzar un objetivo unitario durante un cierto período de tiempo utilizando un esfuerzo conjunto de un conjunto de recursos.</a:t>
            </a:r>
          </a:p>
        </p:txBody>
      </p:sp>
      <p:sp>
        <p:nvSpPr>
          <p:cNvPr id="14" name="TextBox 13">
            <a:extLst>
              <a:ext uri="{FF2B5EF4-FFF2-40B4-BE49-F238E27FC236}">
                <a16:creationId xmlns:a16="http://schemas.microsoft.com/office/drawing/2014/main" id="{A7B397A2-153B-E2EC-0E0A-5E1671C9C2A7}"/>
              </a:ext>
            </a:extLst>
          </p:cNvPr>
          <p:cNvSpPr txBox="1"/>
          <p:nvPr/>
        </p:nvSpPr>
        <p:spPr>
          <a:xfrm>
            <a:off x="376052" y="766219"/>
            <a:ext cx="3004457" cy="430887"/>
          </a:xfrm>
          <a:prstGeom prst="rect">
            <a:avLst/>
          </a:prstGeom>
          <a:noFill/>
        </p:spPr>
        <p:txBody>
          <a:bodyPr wrap="square">
            <a:spAutoFit/>
          </a:bodyPr>
          <a:lstStyle/>
          <a:p>
            <a:pPr>
              <a:defRPr sz="2200" b="1">
                <a:solidFill>
                  <a:srgbClr val="87B5BA"/>
                </a:solidFill>
              </a:defRPr>
            </a:pPr>
            <a:r>
              <a:t>Singularidad</a:t>
            </a:r>
          </a:p>
        </p:txBody>
      </p:sp>
      <p:sp>
        <p:nvSpPr>
          <p:cNvPr id="15" name="TextBox 14">
            <a:extLst>
              <a:ext uri="{FF2B5EF4-FFF2-40B4-BE49-F238E27FC236}">
                <a16:creationId xmlns:a16="http://schemas.microsoft.com/office/drawing/2014/main" id="{CBE8A959-7888-5795-9F7D-9D917ED18CC3}"/>
              </a:ext>
            </a:extLst>
          </p:cNvPr>
          <p:cNvSpPr txBox="1"/>
          <p:nvPr/>
        </p:nvSpPr>
        <p:spPr>
          <a:xfrm>
            <a:off x="9088582" y="682043"/>
            <a:ext cx="2230582" cy="769441"/>
          </a:xfrm>
          <a:prstGeom prst="rect">
            <a:avLst/>
          </a:prstGeom>
          <a:noFill/>
        </p:spPr>
        <p:txBody>
          <a:bodyPr wrap="square">
            <a:spAutoFit/>
          </a:bodyPr>
          <a:lstStyle/>
          <a:p>
            <a:pPr algn="ctr">
              <a:defRPr sz="2200" b="1">
                <a:solidFill>
                  <a:srgbClr val="87B5BA"/>
                </a:solidFill>
              </a:defRPr>
            </a:pPr>
            <a:r>
              <a:rPr lang="es-ES"/>
              <a:t>Duración limitada</a:t>
            </a:r>
            <a:endParaRPr/>
          </a:p>
        </p:txBody>
      </p:sp>
      <p:sp>
        <p:nvSpPr>
          <p:cNvPr id="16" name="TextBox 15">
            <a:extLst>
              <a:ext uri="{FF2B5EF4-FFF2-40B4-BE49-F238E27FC236}">
                <a16:creationId xmlns:a16="http://schemas.microsoft.com/office/drawing/2014/main" id="{46E71ADA-3E5D-A382-80CE-AA145DEF2D86}"/>
              </a:ext>
            </a:extLst>
          </p:cNvPr>
          <p:cNvSpPr txBox="1"/>
          <p:nvPr/>
        </p:nvSpPr>
        <p:spPr>
          <a:xfrm>
            <a:off x="745321" y="5872650"/>
            <a:ext cx="2507673" cy="430887"/>
          </a:xfrm>
          <a:prstGeom prst="rect">
            <a:avLst/>
          </a:prstGeom>
          <a:noFill/>
        </p:spPr>
        <p:txBody>
          <a:bodyPr wrap="square">
            <a:spAutoFit/>
          </a:bodyPr>
          <a:lstStyle/>
          <a:p>
            <a:pPr>
              <a:defRPr sz="2200" b="1">
                <a:solidFill>
                  <a:srgbClr val="87B5BA"/>
                </a:solidFill>
              </a:defRPr>
            </a:pPr>
            <a:r>
              <a:t>Limitaciones</a:t>
            </a:r>
          </a:p>
        </p:txBody>
      </p:sp>
      <p:sp>
        <p:nvSpPr>
          <p:cNvPr id="17" name="TextBox 16">
            <a:extLst>
              <a:ext uri="{FF2B5EF4-FFF2-40B4-BE49-F238E27FC236}">
                <a16:creationId xmlns:a16="http://schemas.microsoft.com/office/drawing/2014/main" id="{E9EBE363-D826-3F49-3BFD-BC4C498CF628}"/>
              </a:ext>
            </a:extLst>
          </p:cNvPr>
          <p:cNvSpPr txBox="1"/>
          <p:nvPr/>
        </p:nvSpPr>
        <p:spPr>
          <a:xfrm>
            <a:off x="4189662" y="5632343"/>
            <a:ext cx="3602182" cy="769441"/>
          </a:xfrm>
          <a:prstGeom prst="rect">
            <a:avLst/>
          </a:prstGeom>
          <a:noFill/>
        </p:spPr>
        <p:txBody>
          <a:bodyPr wrap="square">
            <a:spAutoFit/>
          </a:bodyPr>
          <a:lstStyle/>
          <a:p>
            <a:pPr algn="ctr">
              <a:defRPr sz="2200" b="1">
                <a:solidFill>
                  <a:srgbClr val="87B5BA"/>
                </a:solidFill>
              </a:defRPr>
            </a:pPr>
            <a:r>
              <a:t>La planificación, </a:t>
            </a:r>
          </a:p>
          <a:p>
            <a:pPr algn="ctr">
              <a:defRPr sz="2200" b="1">
                <a:solidFill>
                  <a:srgbClr val="87B5BA"/>
                </a:solidFill>
              </a:defRPr>
            </a:pPr>
            <a:r>
              <a:t>ejecución y control</a:t>
            </a:r>
          </a:p>
        </p:txBody>
      </p:sp>
      <p:sp>
        <p:nvSpPr>
          <p:cNvPr id="18" name="TextBox 17">
            <a:extLst>
              <a:ext uri="{FF2B5EF4-FFF2-40B4-BE49-F238E27FC236}">
                <a16:creationId xmlns:a16="http://schemas.microsoft.com/office/drawing/2014/main" id="{286B8F77-2C0C-9B80-9369-FDC918B03E91}"/>
              </a:ext>
            </a:extLst>
          </p:cNvPr>
          <p:cNvSpPr txBox="1"/>
          <p:nvPr/>
        </p:nvSpPr>
        <p:spPr>
          <a:xfrm>
            <a:off x="8555037" y="5509928"/>
            <a:ext cx="2854037" cy="769441"/>
          </a:xfrm>
          <a:prstGeom prst="rect">
            <a:avLst/>
          </a:prstGeom>
          <a:noFill/>
        </p:spPr>
        <p:txBody>
          <a:bodyPr wrap="square">
            <a:spAutoFit/>
          </a:bodyPr>
          <a:lstStyle/>
          <a:p>
            <a:pPr algn="ctr">
              <a:defRPr sz="2200" b="1">
                <a:solidFill>
                  <a:srgbClr val="87B5BA"/>
                </a:solidFill>
              </a:defRPr>
            </a:pPr>
            <a:r>
              <a:t>Diferente</a:t>
            </a:r>
            <a:r>
              <a:rPr lang="es-ES"/>
              <a:t>s</a:t>
            </a:r>
            <a:r>
              <a:t> </a:t>
            </a:r>
          </a:p>
          <a:p>
            <a:pPr algn="ctr">
              <a:defRPr sz="2200" b="1">
                <a:solidFill>
                  <a:srgbClr val="87B5BA"/>
                </a:solidFill>
              </a:defRPr>
            </a:pPr>
            <a:r>
              <a:t>recursos</a:t>
            </a:r>
          </a:p>
        </p:txBody>
      </p:sp>
      <p:sp>
        <p:nvSpPr>
          <p:cNvPr id="19" name="TextBox 18">
            <a:extLst>
              <a:ext uri="{FF2B5EF4-FFF2-40B4-BE49-F238E27FC236}">
                <a16:creationId xmlns:a16="http://schemas.microsoft.com/office/drawing/2014/main" id="{8595AA07-A7EC-DC85-79E0-B3CE53FD0FF8}"/>
              </a:ext>
            </a:extLst>
          </p:cNvPr>
          <p:cNvSpPr txBox="1"/>
          <p:nvPr/>
        </p:nvSpPr>
        <p:spPr>
          <a:xfrm>
            <a:off x="3839689" y="840937"/>
            <a:ext cx="5296395" cy="430887"/>
          </a:xfrm>
          <a:prstGeom prst="rect">
            <a:avLst/>
          </a:prstGeom>
          <a:noFill/>
        </p:spPr>
        <p:txBody>
          <a:bodyPr wrap="square">
            <a:spAutoFit/>
          </a:bodyPr>
          <a:lstStyle/>
          <a:p>
            <a:pPr algn="ctr">
              <a:defRPr sz="2200" b="1"/>
            </a:pPr>
            <a:r>
              <a:t>¿Qué es un proyecto?</a:t>
            </a:r>
          </a:p>
        </p:txBody>
      </p:sp>
      <p:sp>
        <p:nvSpPr>
          <p:cNvPr id="2" name="TextBox 1">
            <a:extLst>
              <a:ext uri="{FF2B5EF4-FFF2-40B4-BE49-F238E27FC236}">
                <a16:creationId xmlns:a16="http://schemas.microsoft.com/office/drawing/2014/main" id="{9C33C603-D705-DBB7-036E-FC6E378620C3}"/>
              </a:ext>
            </a:extLst>
          </p:cNvPr>
          <p:cNvSpPr txBox="1"/>
          <p:nvPr/>
        </p:nvSpPr>
        <p:spPr>
          <a:xfrm>
            <a:off x="1039088" y="175198"/>
            <a:ext cx="6804561" cy="430887"/>
          </a:xfrm>
          <a:prstGeom prst="rect">
            <a:avLst/>
          </a:prstGeom>
          <a:noFill/>
        </p:spPr>
        <p:txBody>
          <a:bodyPr wrap="square">
            <a:spAutoFit/>
          </a:bodyPr>
          <a:lstStyle/>
          <a:p>
            <a:pPr>
              <a:defRPr sz="2200" b="1"/>
            </a:pPr>
            <a:r>
              <a:t>UNIDAD 1: Proyecto y Gestión</a:t>
            </a:r>
          </a:p>
        </p:txBody>
      </p:sp>
    </p:spTree>
    <p:extLst>
      <p:ext uri="{BB962C8B-B14F-4D97-AF65-F5344CB8AC3E}">
        <p14:creationId xmlns:p14="http://schemas.microsoft.com/office/powerpoint/2010/main" val="2564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D6F9B-8FC1-D38D-5EAB-4223F2C887D2}"/>
              </a:ext>
            </a:extLst>
          </p:cNvPr>
          <p:cNvSpPr txBox="1"/>
          <p:nvPr/>
        </p:nvSpPr>
        <p:spPr>
          <a:xfrm>
            <a:off x="762000" y="512618"/>
            <a:ext cx="9365673" cy="430887"/>
          </a:xfrm>
          <a:prstGeom prst="rect">
            <a:avLst/>
          </a:prstGeom>
          <a:noFill/>
        </p:spPr>
        <p:txBody>
          <a:bodyPr wrap="square">
            <a:spAutoFit/>
          </a:bodyPr>
          <a:lstStyle/>
          <a:p>
            <a:pPr>
              <a:defRPr sz="2200" b="1"/>
            </a:pPr>
            <a:r>
              <a:t>UNIDAD 5: D) </a:t>
            </a:r>
            <a:r>
              <a:rPr lang="es-ES"/>
              <a:t>Control</a:t>
            </a:r>
            <a:endParaRPr/>
          </a:p>
        </p:txBody>
      </p:sp>
      <p:graphicFrame>
        <p:nvGraphicFramePr>
          <p:cNvPr id="5" name="Objeto 33">
            <a:extLst>
              <a:ext uri="{FF2B5EF4-FFF2-40B4-BE49-F238E27FC236}">
                <a16:creationId xmlns:a16="http://schemas.microsoft.com/office/drawing/2014/main" id="{37A9D41D-E465-089E-482B-C85139536205}"/>
              </a:ext>
            </a:extLst>
          </p:cNvPr>
          <p:cNvGraphicFramePr>
            <a:graphicFrameLocks noChangeAspect="1"/>
          </p:cNvGraphicFramePr>
          <p:nvPr>
            <p:extLst>
              <p:ext uri="{D42A27DB-BD31-4B8C-83A1-F6EECF244321}">
                <p14:modId xmlns:p14="http://schemas.microsoft.com/office/powerpoint/2010/main" val="310444011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D4AC25A9-6781-C0C7-23DC-2890ABAEC88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1E8AAAA-6F8D-694B-5327-596A3E6E5436}"/>
              </a:ext>
            </a:extLst>
          </p:cNvPr>
          <p:cNvSpPr txBox="1"/>
          <p:nvPr/>
        </p:nvSpPr>
        <p:spPr>
          <a:xfrm>
            <a:off x="878774" y="1335789"/>
            <a:ext cx="10711543" cy="2308324"/>
          </a:xfrm>
          <a:prstGeom prst="rect">
            <a:avLst/>
          </a:prstGeom>
          <a:noFill/>
        </p:spPr>
        <p:txBody>
          <a:bodyPr wrap="square">
            <a:spAutoFit/>
          </a:bodyPr>
          <a:lstStyle/>
          <a:p>
            <a:pPr marL="0" indent="0" algn="just">
              <a:buNone/>
            </a:pPr>
            <a:r>
              <a:t>El control implica garantizar que el rendimiento no se desvíe de las normas. El control consta de tres pasos, que incluyen:</a:t>
            </a:r>
          </a:p>
          <a:p>
            <a:pPr marL="514350" indent="-514350" algn="just">
              <a:buAutoNum type="alphaLcParenR"/>
            </a:pPr>
            <a:endParaRPr/>
          </a:p>
          <a:p>
            <a:pPr marL="514350" indent="-514350" algn="just">
              <a:buAutoNum type="alphaLcParenR"/>
            </a:pPr>
            <a:r>
              <a:t>Seguimiento de las actividades en curso</a:t>
            </a:r>
          </a:p>
          <a:p>
            <a:pPr marL="514350" indent="-514350" algn="just">
              <a:buAutoNum type="alphaLcParenR"/>
            </a:pPr>
            <a:r>
              <a:t>Establecimiento de normas de rendimiento/salida;</a:t>
            </a:r>
          </a:p>
          <a:p>
            <a:pPr marL="514350" indent="-514350" algn="just">
              <a:buAutoNum type="alphaLcParenR"/>
            </a:pPr>
            <a:r>
              <a:t>Comparar el rendimiento real con las normas;</a:t>
            </a:r>
          </a:p>
          <a:p>
            <a:pPr marL="514350" indent="-514350" algn="just">
              <a:buAutoNum type="alphaLcParenR"/>
            </a:pPr>
            <a:r>
              <a:t>Identificar áreas que necesitan mejoras (pueden ser procesos, políticas o prácticas);</a:t>
            </a:r>
          </a:p>
          <a:p>
            <a:pPr marL="514350" indent="-514350" algn="just">
              <a:buAutoNum type="alphaLcParenR"/>
            </a:pPr>
            <a:r>
              <a:t>Tomar medidas correctivas cuando sea necesario.</a:t>
            </a:r>
          </a:p>
        </p:txBody>
      </p:sp>
      <p:sp>
        <p:nvSpPr>
          <p:cNvPr id="8" name="TextBox 7">
            <a:extLst>
              <a:ext uri="{FF2B5EF4-FFF2-40B4-BE49-F238E27FC236}">
                <a16:creationId xmlns:a16="http://schemas.microsoft.com/office/drawing/2014/main" id="{F6CE726A-E2FA-3806-D0CE-111AC64774F6}"/>
              </a:ext>
            </a:extLst>
          </p:cNvPr>
          <p:cNvSpPr txBox="1"/>
          <p:nvPr/>
        </p:nvSpPr>
        <p:spPr>
          <a:xfrm>
            <a:off x="878773" y="3927340"/>
            <a:ext cx="10711544" cy="2308324"/>
          </a:xfrm>
          <a:prstGeom prst="rect">
            <a:avLst/>
          </a:prstGeom>
          <a:noFill/>
        </p:spPr>
        <p:txBody>
          <a:bodyPr wrap="square">
            <a:spAutoFit/>
          </a:bodyPr>
          <a:lstStyle/>
          <a:p>
            <a:pPr marL="0" indent="0" algn="just">
              <a:buNone/>
            </a:pPr>
            <a:r>
              <a:t>Dos técnicas de control tradicionales son:</a:t>
            </a:r>
          </a:p>
          <a:p>
            <a:pPr marL="0" indent="0" algn="just">
              <a:buNone/>
            </a:pPr>
            <a:endParaRPr/>
          </a:p>
          <a:p>
            <a:pPr marL="285750" indent="-285750" algn="just">
              <a:buFont typeface="Arial" panose="020B0604020202020204" pitchFamily="34" charset="0"/>
              <a:buChar char="•"/>
            </a:pPr>
            <a:r>
              <a:rPr lang="es-ES" b="1"/>
              <a:t>P</a:t>
            </a:r>
            <a:r>
              <a:rPr b="1"/>
              <a:t>resupuesto: </a:t>
            </a:r>
            <a:r>
              <a:t>Una auditoría presupuestaria proporciona información sobre dónde se encuentra la organización con respecto a lo que estaba previsto o presupuestado, mientras que una auditoría de rendimiento podría tratar de determinar si las cifras comunicadas son un reflejo del rendimiento real.</a:t>
            </a:r>
          </a:p>
          <a:p>
            <a:pPr algn="just"/>
            <a:endParaRPr/>
          </a:p>
          <a:p>
            <a:pPr marL="285750" indent="-285750" algn="just">
              <a:buFont typeface="Arial" panose="020B0604020202020204" pitchFamily="34" charset="0"/>
              <a:buChar char="•"/>
            </a:pPr>
            <a:r>
              <a:rPr lang="en-GB" b="1"/>
              <a:t>A</a:t>
            </a:r>
            <a:r>
              <a:rPr b="1"/>
              <a:t>uditorías</a:t>
            </a:r>
            <a:r>
              <a:rPr lang="es-ES"/>
              <a:t> </a:t>
            </a:r>
            <a:r>
              <a:rPr b="1"/>
              <a:t>de rendimiento: </a:t>
            </a:r>
            <a:r>
              <a:t>una auditoría implica un examen y verificación de registros y documentos justificativos. </a:t>
            </a:r>
          </a:p>
        </p:txBody>
      </p:sp>
      <p:pic>
        <p:nvPicPr>
          <p:cNvPr id="3" name="Picture 2" descr="A picture containing diagram  Description automatically generated">
            <a:extLst>
              <a:ext uri="{FF2B5EF4-FFF2-40B4-BE49-F238E27FC236}">
                <a16:creationId xmlns:a16="http://schemas.microsoft.com/office/drawing/2014/main" id="{1C2C6378-B111-62F5-B824-EA58DA4E9BE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064" r="2148" b="30310"/>
          <a:stretch/>
        </p:blipFill>
        <p:spPr>
          <a:xfrm>
            <a:off x="10599237" y="83128"/>
            <a:ext cx="1592763" cy="1198620"/>
          </a:xfrm>
          <a:prstGeom prst="rect">
            <a:avLst/>
          </a:prstGeom>
        </p:spPr>
      </p:pic>
    </p:spTree>
    <p:extLst>
      <p:ext uri="{BB962C8B-B14F-4D97-AF65-F5344CB8AC3E}">
        <p14:creationId xmlns:p14="http://schemas.microsoft.com/office/powerpoint/2010/main" val="257851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sz="3733"/>
            </a:pPr>
            <a:r>
              <a:rPr lang="es-ES"/>
              <a:t>Tareas</a:t>
            </a:r>
            <a:endParaRPr sz="3733"/>
          </a:p>
        </p:txBody>
      </p:sp>
      <p:sp>
        <p:nvSpPr>
          <p:cNvPr id="3" name="Text Placeholder 2"/>
          <p:cNvSpPr>
            <a:spLocks noGrp="1"/>
          </p:cNvSpPr>
          <p:nvPr>
            <p:ph type="body" sz="quarter" idx="11"/>
          </p:nvPr>
        </p:nvSpPr>
        <p:spPr/>
        <p:txBody>
          <a:bodyPr/>
          <a:lstStyle/>
          <a:p>
            <a:pPr lvl="0"/>
            <a:r>
              <a:t>En base a lo que has estudiado en esta unidad, ¿puedes resolver los ejercicios en las siguientes diapositivas?</a:t>
            </a:r>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5" name="TextBox 24"/>
          <p:cNvSpPr txBox="1"/>
          <p:nvPr/>
        </p:nvSpPr>
        <p:spPr>
          <a:xfrm>
            <a:off x="6192011" y="1469298"/>
            <a:ext cx="5760640" cy="584775"/>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Tendrás que tomar decisiones sobre situaciones complicadas en las que utilizarás el conocimiento que has adquirido.</a:t>
            </a:r>
            <a:endParaRPr sz="160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a:spAutoFit/>
          </a:bodyPr>
          <a:lstStyle/>
          <a:p>
            <a:pPr algn="r">
              <a:defRPr sz="1600">
                <a:solidFill>
                  <a:schemeClr val="tx1">
                    <a:lumMod val="75000"/>
                    <a:lumOff val="25000"/>
                  </a:schemeClr>
                </a:solidFill>
                <a:cs typeface="Arial" pitchFamily="34" charset="0"/>
              </a:defRPr>
            </a:pPr>
            <a:r>
              <a:t>Tendrás que abrir tu mente y pensar como si estuvieras realmente en esa situación, usando tu mejor herramienta: tu cerebro.</a:t>
            </a:r>
            <a:endParaRPr sz="160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a:spAutoFit/>
          </a:bodyPr>
          <a:lstStyle/>
          <a:p>
            <a:pPr algn="r">
              <a:defRPr sz="1600" b="1">
                <a:solidFill>
                  <a:schemeClr val="bg1"/>
                </a:solidFill>
                <a:cs typeface="Arial" pitchFamily="34" charset="0"/>
              </a:defRPr>
            </a:pPr>
            <a:r>
              <a:t>Expande tu pensamiento</a:t>
            </a:r>
            <a:endParaRPr sz="1600" b="1">
              <a:solidFill>
                <a:schemeClr val="bg1"/>
              </a:solidFill>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a:spAutoFit/>
          </a:bodyPr>
          <a:lstStyle/>
          <a:p>
            <a:pPr>
              <a:defRPr sz="1600" b="1">
                <a:solidFill>
                  <a:schemeClr val="bg1"/>
                </a:solidFill>
                <a:cs typeface="Arial" pitchFamily="34" charset="0"/>
              </a:defRPr>
            </a:pPr>
            <a:r>
              <a:t>Toma decisiones</a:t>
            </a:r>
            <a:endParaRPr sz="1600" b="1">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a:t>
            </a:r>
            <a:r>
              <a:t> 1: Tag Team Tiempo de juego</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a:solidFill>
                  <a:schemeClr val="tx1">
                    <a:lumMod val="75000"/>
                    <a:lumOff val="25000"/>
                  </a:schemeClr>
                </a:solidFill>
              </a:defRPr>
            </a:pPr>
            <a:r>
              <a:t>Ejercicios de planificación/adaptación en la formación de equipos</a:t>
            </a:r>
            <a:endParaRPr sz="1867">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30983" y="2159666"/>
            <a:ext cx="4800533" cy="370703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defRPr sz="1867">
                <a:solidFill>
                  <a:schemeClr val="tx1">
                    <a:lumMod val="75000"/>
                    <a:lumOff val="25000"/>
                  </a:schemeClr>
                </a:solidFill>
              </a:defRPr>
            </a:pPr>
            <a:r>
              <a:rPr lang="es-ES" sz="1800">
                <a:effectLst/>
                <a:latin typeface="Calibri" panose="020F0502020204030204" pitchFamily="34" charset="0"/>
                <a:ea typeface="Calibri" panose="020F0502020204030204" pitchFamily="34" charset="0"/>
              </a:rPr>
              <a:t>Este ejercicio de adaptación requiere solo unas pocas herramientas simples, que incluyen hojas grandes de papel, bolígrafos y marcadores. En este ejercicio, los participantes se dividen en grupos de 4-8 personas y se les instruye a compartir con su grupo sus fortalezas individuales y atributos positivos que sienten que prestarían al éxito de su grupo. Tienen que anotar estas fortalezas y atributos en un pedazo de papel. Después de la discusión grupal, a cada equipo se le da una hoja grande de papel, papeles para bocetos, rotuladores y un bolígrafo</a:t>
            </a:r>
            <a:r>
              <a:t>.</a:t>
            </a:r>
            <a:endParaRPr sz="1867">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53403"/>
            <a:ext cx="4338457" cy="377065"/>
          </a:xfrm>
        </p:spPr>
        <p:txBody>
          <a:bodyPr>
            <a:normAutofit fontScale="77500" lnSpcReduction="20000"/>
          </a:bodyPr>
          <a:lstStyle/>
          <a:p>
            <a:pPr lvl="0" algn="l">
              <a:defRPr sz="2400" b="1"/>
            </a:pPr>
            <a:r>
              <a:t>Introducción: ¿De qué se trata todo esto?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Tarea: ¿Cuál es la actividad?</a:t>
            </a:r>
            <a:endParaRPr sz="2400" b="1"/>
          </a:p>
        </p:txBody>
      </p:sp>
    </p:spTree>
    <p:extLst>
      <p:ext uri="{BB962C8B-B14F-4D97-AF65-F5344CB8AC3E}">
        <p14:creationId xmlns:p14="http://schemas.microsoft.com/office/powerpoint/2010/main" val="118456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Tag Team Tiempo de juego</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8" name="Rectangle 1">
            <a:extLst>
              <a:ext uri="{FF2B5EF4-FFF2-40B4-BE49-F238E27FC236}">
                <a16:creationId xmlns:a16="http://schemas.microsoft.com/office/drawing/2014/main" id="{A53FAEA7-C47A-B133-DF94-DC09E55CAB1F}"/>
              </a:ext>
            </a:extLst>
          </p:cNvPr>
          <p:cNvSpPr/>
          <p:nvPr/>
        </p:nvSpPr>
        <p:spPr>
          <a:xfrm>
            <a:off x="1038321" y="2331551"/>
            <a:ext cx="10115358" cy="302619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defRPr sz="1867">
                <a:solidFill>
                  <a:schemeClr val="tx1">
                    <a:lumMod val="75000"/>
                    <a:lumOff val="25000"/>
                  </a:schemeClr>
                </a:solidFill>
              </a:defRPr>
            </a:pPr>
            <a:r>
              <a:rPr lang="es-ES" sz="1800">
                <a:effectLst/>
                <a:latin typeface="Calibri" panose="020F0502020204030204" pitchFamily="34" charset="0"/>
                <a:ea typeface="Calibri" panose="020F0502020204030204" pitchFamily="34" charset="0"/>
              </a:rPr>
              <a:t>A continuación, se debe instruir a los grupos para que creen el «miembro defintivo del equipo» combinando las fortalezas y los atributos positivos de cada miembro del equipo en una persona imaginaria. A esta «persona» también se le debe dar un nombre, tener una imagen dibujada de ellos y tener sus diferentes atributos etiquetados. El grupo también debe escribir una historia sobre esta persona, destacando todas las cosas que su persona imaginaria puede hacer con todos sus atributos asombrosos. Al final del ejercicio, cada grupo debe compartir su persona con el grupo y leer la historia que lo acompaña</a:t>
            </a:r>
            <a:r>
              <a:t>.</a:t>
            </a:r>
            <a:endParaRPr sz="1867">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defRPr sz="2400" b="1"/>
            </a:pPr>
            <a:r>
              <a:t>Proceso: ¿Qué voy a hacer?</a:t>
            </a:r>
            <a:endParaRPr sz="2400" b="1"/>
          </a:p>
        </p:txBody>
      </p:sp>
    </p:spTree>
    <p:extLst>
      <p:ext uri="{BB962C8B-B14F-4D97-AF65-F5344CB8AC3E}">
        <p14:creationId xmlns:p14="http://schemas.microsoft.com/office/powerpoint/2010/main" val="2328693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Tag Team Tiempo de juego</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962981"/>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28053" y="1138714"/>
            <a:ext cx="6840820"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Resultados del aprendizaje: ¿Qué voy a aprender?</a:t>
            </a:r>
          </a:p>
        </p:txBody>
      </p:sp>
      <p:sp>
        <p:nvSpPr>
          <p:cNvPr id="9" name="Rectangle 1">
            <a:extLst>
              <a:ext uri="{FF2B5EF4-FFF2-40B4-BE49-F238E27FC236}">
                <a16:creationId xmlns:a16="http://schemas.microsoft.com/office/drawing/2014/main" id="{32F37EDC-E8A4-D517-1B74-CC31A99BA021}"/>
              </a:ext>
            </a:extLst>
          </p:cNvPr>
          <p:cNvSpPr/>
          <p:nvPr/>
        </p:nvSpPr>
        <p:spPr>
          <a:xfrm>
            <a:off x="857442" y="1721771"/>
            <a:ext cx="5044592" cy="41800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b="1">
                <a:solidFill>
                  <a:schemeClr val="tx1">
                    <a:lumMod val="75000"/>
                    <a:lumOff val="25000"/>
                  </a:schemeClr>
                </a:solidFill>
              </a:defRPr>
            </a:pPr>
            <a:r>
              <a:t>Competencia </a:t>
            </a:r>
          </a:p>
          <a:p>
            <a:pPr algn="ctr">
              <a:defRPr sz="1867" b="1">
                <a:solidFill>
                  <a:schemeClr val="tx1">
                    <a:lumMod val="75000"/>
                    <a:lumOff val="25000"/>
                  </a:schemeClr>
                </a:solidFill>
              </a:defRPr>
            </a:pPr>
            <a:r>
              <a:t>LifeComp</a:t>
            </a:r>
            <a:endParaRPr sz="1867" b="1">
              <a:solidFill>
                <a:schemeClr val="tx1">
                  <a:lumMod val="75000"/>
                  <a:lumOff val="25000"/>
                </a:schemeClr>
              </a:solidFill>
            </a:endParaRPr>
          </a:p>
          <a:p>
            <a:pPr algn="ctr"/>
            <a:endParaRPr sz="1867" b="1">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Autorregulación: </a:t>
            </a:r>
            <a:r>
              <a:t>conciencia y manejo de las emociones, pensamientos y comportamientos</a:t>
            </a:r>
            <a:endParaRPr sz="1867">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lang="es-ES" b="1"/>
              <a:t>E</a:t>
            </a:r>
            <a:r>
              <a:rPr b="1"/>
              <a:t>mpatía: </a:t>
            </a:r>
            <a:r>
              <a:t>la comprensión de las emociones, experiencias y valores de otra persona, y la provisión de respuestas apropiadas</a:t>
            </a:r>
            <a:endParaRPr sz="1867">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Colaboración: </a:t>
            </a:r>
            <a:r>
              <a:t>participación en grupo de actividad y trabajo en equipo reconociendo y respetando a los demás</a:t>
            </a:r>
            <a:endParaRPr sz="1867">
              <a:solidFill>
                <a:schemeClr val="tx1">
                  <a:lumMod val="75000"/>
                  <a:lumOff val="25000"/>
                </a:schemeClr>
              </a:solidFill>
            </a:endParaRPr>
          </a:p>
          <a:p>
            <a:pPr algn="ctr"/>
            <a:endParaRPr sz="1867">
              <a:solidFill>
                <a:schemeClr val="tx1">
                  <a:lumMod val="75000"/>
                  <a:lumOff val="25000"/>
                </a:schemeClr>
              </a:solidFill>
            </a:endParaRPr>
          </a:p>
        </p:txBody>
      </p:sp>
      <p:sp>
        <p:nvSpPr>
          <p:cNvPr id="10" name="Rectangle 1">
            <a:extLst>
              <a:ext uri="{FF2B5EF4-FFF2-40B4-BE49-F238E27FC236}">
                <a16:creationId xmlns:a16="http://schemas.microsoft.com/office/drawing/2014/main" id="{462A7935-43DB-8EFD-CA99-F93540BABF24}"/>
              </a:ext>
            </a:extLst>
          </p:cNvPr>
          <p:cNvSpPr/>
          <p:nvPr/>
        </p:nvSpPr>
        <p:spPr>
          <a:xfrm>
            <a:off x="6377049" y="1721771"/>
            <a:ext cx="5199414" cy="41800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b="1">
                <a:solidFill>
                  <a:schemeClr val="tx1">
                    <a:lumMod val="75000"/>
                    <a:lumOff val="25000"/>
                  </a:schemeClr>
                </a:solidFill>
              </a:defRPr>
            </a:pPr>
            <a:r>
              <a:t>Competencia </a:t>
            </a:r>
          </a:p>
          <a:p>
            <a:pPr algn="ctr">
              <a:defRPr sz="1867" b="1">
                <a:solidFill>
                  <a:schemeClr val="tx1">
                    <a:lumMod val="75000"/>
                    <a:lumOff val="25000"/>
                  </a:schemeClr>
                </a:solidFill>
              </a:defRPr>
            </a:pPr>
            <a:r>
              <a:t>EntreComp</a:t>
            </a:r>
            <a:endParaRPr sz="1867" b="1">
              <a:solidFill>
                <a:schemeClr val="tx1">
                  <a:lumMod val="75000"/>
                  <a:lumOff val="25000"/>
                </a:schemeClr>
              </a:solidFill>
            </a:endParaRPr>
          </a:p>
          <a:p>
            <a:pPr algn="just"/>
            <a:endParaRPr sz="1867">
              <a:solidFill>
                <a:schemeClr val="tx1">
                  <a:lumMod val="75000"/>
                  <a:lumOff val="25000"/>
                </a:schemeClr>
              </a:solidFill>
            </a:endParaRPr>
          </a:p>
          <a:p>
            <a:pPr algn="just"/>
            <a:endParaRPr sz="1867">
              <a:solidFill>
                <a:schemeClr val="tx1">
                  <a:lumMod val="75000"/>
                  <a:lumOff val="25000"/>
                </a:schemeClr>
              </a:solidFill>
            </a:endParaRPr>
          </a:p>
          <a:p>
            <a:pPr marL="342900" indent="-342900" algn="just">
              <a:buFont typeface="Arial" panose="020B0604020202020204" pitchFamily="34" charset="0"/>
              <a:buChar char="•"/>
              <a:defRPr sz="1867">
                <a:solidFill>
                  <a:schemeClr val="tx1">
                    <a:lumMod val="75000"/>
                    <a:lumOff val="25000"/>
                  </a:schemeClr>
                </a:solidFill>
              </a:defRPr>
            </a:pPr>
            <a:r>
              <a:rPr b="1"/>
              <a:t>Visión: </a:t>
            </a:r>
            <a:r>
              <a:t>trabaja hacia tu visión del futuro</a:t>
            </a:r>
          </a:p>
          <a:p>
            <a:pPr marL="342900" indent="-342900" algn="just">
              <a:buFont typeface="Arial" panose="020B0604020202020204" pitchFamily="34" charset="0"/>
              <a:buChar char="•"/>
              <a:defRPr sz="1867">
                <a:solidFill>
                  <a:schemeClr val="tx1">
                    <a:lumMod val="75000"/>
                    <a:lumOff val="25000"/>
                  </a:schemeClr>
                </a:solidFill>
              </a:defRPr>
            </a:pPr>
            <a:r>
              <a:rPr b="1"/>
              <a:t>Movilización de recursos: </a:t>
            </a:r>
            <a:r>
              <a:t>reún</a:t>
            </a:r>
            <a:r>
              <a:rPr lang="es-ES"/>
              <a:t>e</a:t>
            </a:r>
            <a:r>
              <a:t> y administr</a:t>
            </a:r>
            <a:r>
              <a:rPr lang="es-ES"/>
              <a:t>a</a:t>
            </a:r>
            <a:r>
              <a:t> los recursos que necesit</a:t>
            </a:r>
            <a:r>
              <a:rPr lang="es-ES"/>
              <a:t>as</a:t>
            </a:r>
            <a:endParaRPr/>
          </a:p>
          <a:p>
            <a:pPr marL="342900" indent="-342900" algn="just">
              <a:buFont typeface="Arial" panose="020B0604020202020204" pitchFamily="34" charset="0"/>
              <a:buChar char="•"/>
              <a:defRPr sz="1867">
                <a:solidFill>
                  <a:schemeClr val="tx1">
                    <a:lumMod val="75000"/>
                    <a:lumOff val="25000"/>
                  </a:schemeClr>
                </a:solidFill>
              </a:defRPr>
            </a:pPr>
            <a:r>
              <a:rPr b="1"/>
              <a:t>Movilizar a otros: </a:t>
            </a:r>
            <a:r>
              <a:t>inspirar, entusiasmar y llevar a otros a bordo</a:t>
            </a:r>
          </a:p>
          <a:p>
            <a:pPr marL="342900" indent="-342900" algn="just">
              <a:buFont typeface="Arial" panose="020B0604020202020204" pitchFamily="34" charset="0"/>
              <a:buChar char="•"/>
              <a:defRPr sz="1867">
                <a:solidFill>
                  <a:schemeClr val="tx1">
                    <a:lumMod val="75000"/>
                    <a:lumOff val="25000"/>
                  </a:schemeClr>
                </a:solidFill>
              </a:defRPr>
            </a:pPr>
            <a:r>
              <a:rPr b="1"/>
              <a:t>Trabajar con otros: </a:t>
            </a:r>
            <a:r>
              <a:t>formar equipo, colaborar y establecer una red</a:t>
            </a:r>
          </a:p>
          <a:p>
            <a:pPr algn="just"/>
            <a:endParaRPr sz="1867">
              <a:solidFill>
                <a:schemeClr val="tx1">
                  <a:lumMod val="75000"/>
                  <a:lumOff val="25000"/>
                </a:schemeClr>
              </a:solidFill>
            </a:endParaRPr>
          </a:p>
          <a:p>
            <a:pPr marL="342900" indent="-342900" algn="just">
              <a:buFont typeface="Arial" panose="020B0604020202020204" pitchFamily="34" charset="0"/>
              <a:buChar char="•"/>
            </a:pPr>
            <a:endParaRPr sz="1867">
              <a:solidFill>
                <a:schemeClr val="tx1">
                  <a:lumMod val="75000"/>
                  <a:lumOff val="25000"/>
                </a:schemeClr>
              </a:solidFill>
            </a:endParaRPr>
          </a:p>
        </p:txBody>
      </p:sp>
    </p:spTree>
    <p:extLst>
      <p:ext uri="{BB962C8B-B14F-4D97-AF65-F5344CB8AC3E}">
        <p14:creationId xmlns:p14="http://schemas.microsoft.com/office/powerpoint/2010/main" val="3963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a:t>
            </a:r>
            <a:r>
              <a:t> 2: El dilema del prisionero</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a:solidFill>
                  <a:schemeClr val="tx1">
                    <a:lumMod val="75000"/>
                    <a:lumOff val="25000"/>
                  </a:schemeClr>
                </a:solidFill>
              </a:defRPr>
            </a:pPr>
            <a:r>
              <a:t>Negociación, Comunicación, Cooperación</a:t>
            </a:r>
          </a:p>
          <a:p>
            <a:pPr algn="ctr"/>
            <a:endParaRPr sz="1867">
              <a:solidFill>
                <a:schemeClr val="tx1">
                  <a:lumMod val="75000"/>
                  <a:lumOff val="25000"/>
                </a:schemeClr>
              </a:solidFill>
            </a:endParaRPr>
          </a:p>
          <a:p>
            <a:pPr algn="just">
              <a:defRPr sz="1867">
                <a:solidFill>
                  <a:schemeClr val="tx1">
                    <a:lumMod val="75000"/>
                    <a:lumOff val="25000"/>
                  </a:schemeClr>
                </a:solidFill>
              </a:defRPr>
            </a:pPr>
            <a:r>
              <a:t>Esta construcción ha atraído el interés de miles de psicólogos interesados en el trabajo en equipo y el egoísmo.</a:t>
            </a:r>
          </a:p>
          <a:p>
            <a:pPr algn="ctr"/>
            <a:endParaRPr sz="1867">
              <a:solidFill>
                <a:schemeClr val="tx1">
                  <a:lumMod val="75000"/>
                  <a:lumOff val="25000"/>
                </a:schemeClr>
              </a:solidFill>
            </a:endParaRPr>
          </a:p>
          <a:p>
            <a:pPr algn="just">
              <a:defRPr sz="1867">
                <a:solidFill>
                  <a:schemeClr val="tx1">
                    <a:lumMod val="75000"/>
                    <a:lumOff val="25000"/>
                  </a:schemeClr>
                </a:solidFill>
              </a:defRPr>
            </a:pPr>
            <a:r>
              <a:t>En particular, es posible aplicar este paradigma dentro de un juego de cooperación estimulante y acelerado. </a:t>
            </a:r>
            <a:endParaRPr sz="1867">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14690" y="2150379"/>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endParaRPr sz="1867">
              <a:solidFill>
                <a:schemeClr val="tx1">
                  <a:lumMod val="75000"/>
                  <a:lumOff val="25000"/>
                </a:schemeClr>
              </a:solidFill>
            </a:endParaRPr>
          </a:p>
          <a:p>
            <a:pPr algn="just">
              <a:defRPr sz="1867">
                <a:solidFill>
                  <a:schemeClr val="tx1">
                    <a:lumMod val="75000"/>
                    <a:lumOff val="25000"/>
                  </a:schemeClr>
                </a:solidFill>
              </a:defRPr>
            </a:pPr>
            <a:r>
              <a:t>Los participantes en la formación de equipos se dividen en dos subgrupos y se les pide que elijan si confesar o no un crimen hipotético del que son acusados.</a:t>
            </a:r>
          </a:p>
          <a:p>
            <a:pPr algn="just"/>
            <a:endParaRPr sz="1867">
              <a:solidFill>
                <a:schemeClr val="tx1">
                  <a:lumMod val="75000"/>
                  <a:lumOff val="25000"/>
                </a:schemeClr>
              </a:solidFill>
            </a:endParaRPr>
          </a:p>
          <a:p>
            <a:pPr algn="just">
              <a:defRPr sz="1867">
                <a:solidFill>
                  <a:schemeClr val="tx1">
                    <a:lumMod val="75000"/>
                    <a:lumOff val="25000"/>
                  </a:schemeClr>
                </a:solidFill>
              </a:defRPr>
            </a:pPr>
            <a:r>
              <a:t>El dilema surge del hecho de que la sanción se dividirá de manera diferente en función de cómo cada uno de los dos subgrupos decida responder.</a:t>
            </a:r>
            <a:endParaRPr sz="1867">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77500" lnSpcReduction="20000"/>
          </a:bodyPr>
          <a:lstStyle/>
          <a:p>
            <a:pPr lvl="0" algn="l">
              <a:defRPr sz="2400" b="1"/>
            </a:pPr>
            <a:r>
              <a:t>Introducción: ¿De qué se trata todo esto?</a:t>
            </a:r>
            <a:endParaRPr sz="2400" b="1"/>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Tarea: ¿Cuál es la actividad?</a:t>
            </a:r>
            <a:endParaRPr sz="2400" b="1"/>
          </a:p>
        </p:txBody>
      </p:sp>
    </p:spTree>
    <p:extLst>
      <p:ext uri="{BB962C8B-B14F-4D97-AF65-F5344CB8AC3E}">
        <p14:creationId xmlns:p14="http://schemas.microsoft.com/office/powerpoint/2010/main" val="117704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2: El dilema del prisionero</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8" name="Rectangle 1">
            <a:extLst>
              <a:ext uri="{FF2B5EF4-FFF2-40B4-BE49-F238E27FC236}">
                <a16:creationId xmlns:a16="http://schemas.microsoft.com/office/drawing/2014/main" id="{A53FAEA7-C47A-B133-DF94-DC09E55CAB1F}"/>
              </a:ext>
            </a:extLst>
          </p:cNvPr>
          <p:cNvSpPr/>
          <p:nvPr/>
        </p:nvSpPr>
        <p:spPr>
          <a:xfrm>
            <a:off x="737379" y="2566776"/>
            <a:ext cx="10674807" cy="302650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defRPr sz="1867">
                <a:solidFill>
                  <a:schemeClr val="tx1">
                    <a:lumMod val="75000"/>
                    <a:lumOff val="25000"/>
                  </a:schemeClr>
                </a:solidFill>
              </a:defRPr>
            </a:pPr>
            <a:r>
              <a:t>El dilema surge del hecho de que la sanción se dividirá de manera diferente en función de cómo cada uno de los dos subgrupos decida responder. En concreto, si uno de los dos grupos de confrontación decide confesar y el otro no lo hace, habrá una pena reducida para el primero y cinco años de prisión para el segundo; si todos los equipos confiesan, ambos serán encarcelados por 4; si nadie admite el crimen, la sentencia conjunta será de 1 año.</a:t>
            </a:r>
          </a:p>
          <a:p>
            <a:endParaRPr sz="1867">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defRPr sz="2400" b="1"/>
            </a:pPr>
            <a:r>
              <a:t>Proceso: ¿Qué voy a hacer?</a:t>
            </a:r>
            <a:endParaRPr sz="2400" b="1"/>
          </a:p>
        </p:txBody>
      </p:sp>
    </p:spTree>
    <p:extLst>
      <p:ext uri="{BB962C8B-B14F-4D97-AF65-F5344CB8AC3E}">
        <p14:creationId xmlns:p14="http://schemas.microsoft.com/office/powerpoint/2010/main" val="353412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826464"/>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28053" y="888439"/>
            <a:ext cx="762099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Resultados del aprendizaje: ¿Qué voy a aprender?</a:t>
            </a:r>
          </a:p>
        </p:txBody>
      </p:sp>
      <p:sp>
        <p:nvSpPr>
          <p:cNvPr id="3" name="Rectangle 1">
            <a:extLst>
              <a:ext uri="{FF2B5EF4-FFF2-40B4-BE49-F238E27FC236}">
                <a16:creationId xmlns:a16="http://schemas.microsoft.com/office/drawing/2014/main" id="{7DCF8510-930E-4B4C-EE0B-1A309BE150DD}"/>
              </a:ext>
            </a:extLst>
          </p:cNvPr>
          <p:cNvSpPr/>
          <p:nvPr/>
        </p:nvSpPr>
        <p:spPr>
          <a:xfrm>
            <a:off x="857441" y="1441621"/>
            <a:ext cx="5044592" cy="523326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b="1">
                <a:solidFill>
                  <a:schemeClr val="tx1">
                    <a:lumMod val="75000"/>
                    <a:lumOff val="25000"/>
                  </a:schemeClr>
                </a:solidFill>
              </a:defRPr>
            </a:pPr>
            <a:r>
              <a:t>Competencia </a:t>
            </a:r>
          </a:p>
          <a:p>
            <a:pPr algn="ctr">
              <a:defRPr sz="1867" b="1">
                <a:solidFill>
                  <a:schemeClr val="tx1">
                    <a:lumMod val="75000"/>
                    <a:lumOff val="25000"/>
                  </a:schemeClr>
                </a:solidFill>
              </a:defRPr>
            </a:pPr>
            <a:r>
              <a:t>LifeComp</a:t>
            </a:r>
            <a:endParaRPr sz="1867" b="1">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Autorregulación: </a:t>
            </a:r>
            <a:r>
              <a:t>conciencia y manejo de las emociones, pensamientos y comportamientos</a:t>
            </a:r>
            <a:endParaRPr sz="1867">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Flexibilidad: </a:t>
            </a:r>
            <a:r>
              <a:t>capacidad para gestionar transiciones e incertidumbre, y para enfrentar desafíos</a:t>
            </a:r>
          </a:p>
          <a:p>
            <a:pPr marL="342900" indent="-342900">
              <a:buFont typeface="Arial" panose="020B0604020202020204" pitchFamily="34" charset="0"/>
              <a:buChar char="•"/>
              <a:defRPr sz="1867">
                <a:solidFill>
                  <a:schemeClr val="tx1">
                    <a:lumMod val="75000"/>
                    <a:lumOff val="25000"/>
                  </a:schemeClr>
                </a:solidFill>
              </a:defRPr>
            </a:pPr>
            <a:r>
              <a:rPr lang="es-ES" b="1"/>
              <a:t>E</a:t>
            </a:r>
            <a:r>
              <a:rPr b="1"/>
              <a:t>mpatía: </a:t>
            </a:r>
            <a:r>
              <a:t>la comprensión de las emociones, experiencias y valores de otra persona, y la provisión de respuestas apropiadas</a:t>
            </a:r>
            <a:endParaRPr sz="1867">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Colaboración: </a:t>
            </a:r>
            <a:r>
              <a:t>participación en grupo de actividad y trabajo en equipo reconociendo y respetando a los demás</a:t>
            </a:r>
            <a:endParaRPr sz="1867">
              <a:solidFill>
                <a:schemeClr val="tx1">
                  <a:lumMod val="75000"/>
                  <a:lumOff val="25000"/>
                </a:schemeClr>
              </a:solidFill>
            </a:endParaRPr>
          </a:p>
          <a:p>
            <a:pPr marL="342900" indent="-342900">
              <a:buFont typeface="Arial" panose="020B0604020202020204" pitchFamily="34" charset="0"/>
              <a:buChar char="•"/>
              <a:defRPr sz="1867">
                <a:solidFill>
                  <a:schemeClr val="tx1">
                    <a:lumMod val="75000"/>
                    <a:lumOff val="25000"/>
                  </a:schemeClr>
                </a:solidFill>
              </a:defRPr>
            </a:pPr>
            <a:r>
              <a:rPr b="1"/>
              <a:t>Pensamiento crítico: </a:t>
            </a:r>
            <a:r>
              <a:t>evaluación de información y argumentos para apoyar conclusiones razonadas y desarrollar soluciones innovadoras</a:t>
            </a:r>
            <a:endParaRPr sz="1867">
              <a:solidFill>
                <a:schemeClr val="tx1">
                  <a:lumMod val="75000"/>
                  <a:lumOff val="25000"/>
                </a:schemeClr>
              </a:solidFill>
            </a:endParaRPr>
          </a:p>
          <a:p>
            <a:pPr algn="ctr"/>
            <a:endParaRPr sz="1867">
              <a:solidFill>
                <a:schemeClr val="tx1">
                  <a:lumMod val="75000"/>
                  <a:lumOff val="25000"/>
                </a:schemeClr>
              </a:solidFill>
            </a:endParaRPr>
          </a:p>
        </p:txBody>
      </p:sp>
      <p:sp>
        <p:nvSpPr>
          <p:cNvPr id="4" name="Rectangle 1">
            <a:extLst>
              <a:ext uri="{FF2B5EF4-FFF2-40B4-BE49-F238E27FC236}">
                <a16:creationId xmlns:a16="http://schemas.microsoft.com/office/drawing/2014/main" id="{B76B3498-E116-6784-C4D0-45DC2F9F74F6}"/>
              </a:ext>
            </a:extLst>
          </p:cNvPr>
          <p:cNvSpPr/>
          <p:nvPr/>
        </p:nvSpPr>
        <p:spPr>
          <a:xfrm>
            <a:off x="6377049" y="1441621"/>
            <a:ext cx="5199414" cy="51195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1867" b="1">
                <a:solidFill>
                  <a:schemeClr val="tx1">
                    <a:lumMod val="75000"/>
                    <a:lumOff val="25000"/>
                  </a:schemeClr>
                </a:solidFill>
              </a:defRPr>
            </a:pPr>
            <a:r>
              <a:t>Competencia </a:t>
            </a:r>
          </a:p>
          <a:p>
            <a:pPr algn="ctr">
              <a:defRPr sz="1867" b="1">
                <a:solidFill>
                  <a:schemeClr val="tx1">
                    <a:lumMod val="75000"/>
                    <a:lumOff val="25000"/>
                  </a:schemeClr>
                </a:solidFill>
              </a:defRPr>
            </a:pPr>
            <a:r>
              <a:t>EntreComp</a:t>
            </a:r>
            <a:endParaRPr sz="1867" b="1">
              <a:solidFill>
                <a:schemeClr val="tx1">
                  <a:lumMod val="75000"/>
                  <a:lumOff val="25000"/>
                </a:schemeClr>
              </a:solidFill>
            </a:endParaRPr>
          </a:p>
          <a:p>
            <a:pPr algn="just"/>
            <a:endParaRPr sz="1867">
              <a:solidFill>
                <a:schemeClr val="tx1">
                  <a:lumMod val="75000"/>
                  <a:lumOff val="25000"/>
                </a:schemeClr>
              </a:solidFill>
            </a:endParaRPr>
          </a:p>
          <a:p>
            <a:pPr marL="342900" indent="-342900" algn="just">
              <a:buFont typeface="Arial" panose="020B0604020202020204" pitchFamily="34" charset="0"/>
              <a:buChar char="•"/>
              <a:defRPr sz="1867">
                <a:solidFill>
                  <a:schemeClr val="tx1">
                    <a:lumMod val="75000"/>
                    <a:lumOff val="25000"/>
                  </a:schemeClr>
                </a:solidFill>
              </a:defRPr>
            </a:pPr>
            <a:r>
              <a:rPr lang="es-ES" b="1"/>
              <a:t>Detección de oportunidades</a:t>
            </a:r>
            <a:r>
              <a:rPr b="1"/>
              <a:t>: </a:t>
            </a:r>
            <a:r>
              <a:t>utiliza tu imaginación y habilidades para identificar oportunidades para crear valor</a:t>
            </a:r>
          </a:p>
          <a:p>
            <a:pPr marL="342900" indent="-342900" algn="just">
              <a:buFont typeface="Arial" panose="020B0604020202020204" pitchFamily="34" charset="0"/>
              <a:buChar char="•"/>
              <a:defRPr sz="1867">
                <a:solidFill>
                  <a:schemeClr val="tx1">
                    <a:lumMod val="75000"/>
                    <a:lumOff val="25000"/>
                  </a:schemeClr>
                </a:solidFill>
              </a:defRPr>
            </a:pPr>
            <a:r>
              <a:rPr b="1"/>
              <a:t>Pensamiento ético y sostenible: </a:t>
            </a:r>
            <a:r>
              <a:t>evaluar las consecuencias y el impacto de las ideas, oportunidades y acciones</a:t>
            </a:r>
          </a:p>
          <a:p>
            <a:pPr marL="342900" indent="-342900" algn="just">
              <a:buFont typeface="Arial" panose="020B0604020202020204" pitchFamily="34" charset="0"/>
              <a:buChar char="•"/>
              <a:defRPr sz="1867">
                <a:solidFill>
                  <a:schemeClr val="tx1">
                    <a:lumMod val="75000"/>
                    <a:lumOff val="25000"/>
                  </a:schemeClr>
                </a:solidFill>
              </a:defRPr>
            </a:pPr>
            <a:r>
              <a:rPr b="1"/>
              <a:t>Visión: </a:t>
            </a:r>
            <a:r>
              <a:t>trabaja hacia tu visión del futuro</a:t>
            </a:r>
          </a:p>
          <a:p>
            <a:pPr marL="342900" indent="-342900" algn="just">
              <a:buFont typeface="Arial" panose="020B0604020202020204" pitchFamily="34" charset="0"/>
              <a:buChar char="•"/>
              <a:defRPr sz="1867">
                <a:solidFill>
                  <a:schemeClr val="tx1">
                    <a:lumMod val="75000"/>
                    <a:lumOff val="25000"/>
                  </a:schemeClr>
                </a:solidFill>
              </a:defRPr>
            </a:pPr>
            <a:r>
              <a:rPr b="1"/>
              <a:t>Trabajar con otros: </a:t>
            </a:r>
            <a:r>
              <a:t>formar equipo, colaborar y establecer una red</a:t>
            </a:r>
          </a:p>
          <a:p>
            <a:pPr marL="342900" indent="-342900" algn="just">
              <a:buFont typeface="Arial" panose="020B0604020202020204" pitchFamily="34" charset="0"/>
              <a:buChar char="•"/>
              <a:defRPr sz="1867">
                <a:solidFill>
                  <a:schemeClr val="tx1">
                    <a:lumMod val="75000"/>
                    <a:lumOff val="25000"/>
                  </a:schemeClr>
                </a:solidFill>
              </a:defRPr>
            </a:pPr>
            <a:r>
              <a:rPr b="1"/>
              <a:t>Hacer frente a la incertidumbre, la ambigüedad y el riesgo: </a:t>
            </a:r>
            <a:r>
              <a:t>tomar decisiones frente a la incertidumbre, la ambigüedad y el riesgo</a:t>
            </a:r>
          </a:p>
          <a:p>
            <a:pPr algn="just"/>
            <a:endParaRPr sz="1867">
              <a:solidFill>
                <a:schemeClr val="tx1">
                  <a:lumMod val="75000"/>
                  <a:lumOff val="25000"/>
                </a:schemeClr>
              </a:solidFill>
            </a:endParaRPr>
          </a:p>
          <a:p>
            <a:pPr marL="342900" indent="-342900" algn="just">
              <a:buFont typeface="Arial" panose="020B0604020202020204" pitchFamily="34" charset="0"/>
              <a:buChar char="•"/>
            </a:pPr>
            <a:endParaRPr sz="1867">
              <a:solidFill>
                <a:schemeClr val="tx1">
                  <a:lumMod val="75000"/>
                  <a:lumOff val="25000"/>
                </a:schemeClr>
              </a:solidFill>
            </a:endParaRPr>
          </a:p>
        </p:txBody>
      </p:sp>
      <p:sp>
        <p:nvSpPr>
          <p:cNvPr id="7" name="Marcador de texto 1">
            <a:extLst>
              <a:ext uri="{FF2B5EF4-FFF2-40B4-BE49-F238E27FC236}">
                <a16:creationId xmlns:a16="http://schemas.microsoft.com/office/drawing/2014/main" id="{DFF94415-FCF9-CAE7-7AE1-9925B50AF76F}"/>
              </a:ext>
            </a:extLst>
          </p:cNvPr>
          <p:cNvSpPr>
            <a:spLocks noGrp="1"/>
          </p:cNvSpPr>
          <p:nvPr>
            <p:ph type="body" sz="quarter" idx="10"/>
          </p:nvPr>
        </p:nvSpPr>
        <p:spPr>
          <a:xfrm>
            <a:off x="0" y="165100"/>
            <a:ext cx="12192000" cy="768350"/>
          </a:xfrm>
        </p:spPr>
        <p:txBody>
          <a:bodyPr/>
          <a:lstStyle/>
          <a:p>
            <a:pPr>
              <a:defRPr sz="3733"/>
            </a:pPr>
            <a:r>
              <a:rPr lang="es-ES"/>
              <a:t>Tarea 2: El dilema del prisionero</a:t>
            </a:r>
          </a:p>
        </p:txBody>
      </p:sp>
    </p:spTree>
    <p:extLst>
      <p:ext uri="{BB962C8B-B14F-4D97-AF65-F5344CB8AC3E}">
        <p14:creationId xmlns:p14="http://schemas.microsoft.com/office/powerpoint/2010/main" val="40088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t>consolida tu aprendizaje</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1: ¿Cuáles son las actividades del marco POLC?</a:t>
            </a:r>
          </a:p>
          <a:p>
            <a:pPr algn="l" latinLnBrk="0">
              <a:defRPr sz="1867"/>
            </a:pPr>
            <a:r>
              <a:t>a) Planificación, organización, liderazgo, control</a:t>
            </a:r>
          </a:p>
          <a:p>
            <a:pPr algn="l" latinLnBrk="0">
              <a:defRPr sz="1867"/>
            </a:pPr>
            <a:r>
              <a:t>B) </a:t>
            </a:r>
            <a:r>
              <a:rPr lang="es-ES"/>
              <a:t>Poner, abrir, aprender, cortar</a:t>
            </a:r>
            <a:endParaRPr/>
          </a:p>
          <a:p>
            <a:pPr algn="l" latinLnBrk="0">
              <a:defRPr sz="1867"/>
            </a:pPr>
            <a:r>
              <a:t>C) </a:t>
            </a:r>
            <a:r>
              <a:rPr lang="en-GB"/>
              <a:t>Conectar, ordenar, capitalizar, enlazar</a:t>
            </a:r>
            <a:endParaRPr/>
          </a:p>
          <a:p>
            <a:pPr algn="l" latinLnBrk="0">
              <a:defRPr sz="1867"/>
            </a:pPr>
            <a:r>
              <a:t>D) No hay respuesta correcta</a:t>
            </a:r>
          </a:p>
          <a:p>
            <a:pPr algn="l" latinLnBrk="0">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2: Con la estructura de equilibrio de trabajo es posible</a:t>
            </a:r>
            <a:endParaRPr sz="1867"/>
          </a:p>
          <a:p>
            <a:pPr algn="l">
              <a:defRPr sz="1867"/>
            </a:pPr>
            <a:r>
              <a:t>a) Asignar responsabilidades</a:t>
            </a:r>
          </a:p>
          <a:p>
            <a:pPr algn="l">
              <a:defRPr sz="1867"/>
            </a:pPr>
            <a:r>
              <a:t>B) Generar estimaciones</a:t>
            </a:r>
          </a:p>
          <a:p>
            <a:pPr algn="l">
              <a:defRPr sz="1867"/>
            </a:pPr>
            <a:r>
              <a:t>C) Recopilar datos de progreso</a:t>
            </a:r>
          </a:p>
          <a:p>
            <a:pPr algn="l">
              <a:defRPr sz="1867"/>
            </a:pPr>
            <a:r>
              <a:t>D) Todas las respuestas son correctas</a:t>
            </a:r>
          </a:p>
          <a:p>
            <a:pPr algn="l">
              <a:defRPr sz="1867"/>
            </a:pPr>
            <a: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3: ¿Cuál de las siguientes actividades no forma parte de la gestión?</a:t>
            </a:r>
            <a:endParaRPr sz="1867"/>
          </a:p>
          <a:p>
            <a:pPr algn="l">
              <a:defRPr sz="1867"/>
            </a:pPr>
            <a:r>
              <a:t>a) Planificación</a:t>
            </a:r>
          </a:p>
          <a:p>
            <a:pPr algn="l">
              <a:defRPr sz="1867"/>
            </a:pPr>
            <a:r>
              <a:t>B) Organiza</a:t>
            </a:r>
            <a:r>
              <a:rPr lang="es-ES"/>
              <a:t>ción</a:t>
            </a:r>
            <a:endParaRPr/>
          </a:p>
          <a:p>
            <a:pPr algn="l">
              <a:defRPr sz="1867"/>
            </a:pPr>
            <a:r>
              <a:t>C) Construcción de equipos</a:t>
            </a:r>
          </a:p>
          <a:p>
            <a:pPr algn="l">
              <a:defRPr sz="1867"/>
            </a:pPr>
            <a:r>
              <a:t>D) Venta</a:t>
            </a:r>
          </a:p>
          <a:p>
            <a:pPr algn="l">
              <a:defRPr sz="1867"/>
            </a:pPr>
            <a:r>
              <a:t> </a:t>
            </a:r>
          </a:p>
        </p:txBody>
      </p:sp>
    </p:spTree>
    <p:extLst>
      <p:ext uri="{BB962C8B-B14F-4D97-AF65-F5344CB8AC3E}">
        <p14:creationId xmlns:p14="http://schemas.microsoft.com/office/powerpoint/2010/main" val="252294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t>consolida tu aprendizaje</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4: La formación de equipos requiere...</a:t>
            </a:r>
            <a:endParaRPr sz="1867"/>
          </a:p>
          <a:p>
            <a:pPr algn="l" latinLnBrk="0">
              <a:defRPr sz="1867"/>
            </a:pPr>
            <a:r>
              <a:t>a) </a:t>
            </a:r>
            <a:r>
              <a:rPr lang="es-ES"/>
              <a:t>Varios pasos</a:t>
            </a:r>
            <a:endParaRPr/>
          </a:p>
          <a:p>
            <a:pPr algn="l" latinLnBrk="0">
              <a:defRPr sz="1867"/>
            </a:pPr>
            <a:r>
              <a:t>B) Lista específica de actividades</a:t>
            </a:r>
          </a:p>
          <a:p>
            <a:pPr algn="l" latinLnBrk="0">
              <a:defRPr sz="1867"/>
            </a:pPr>
            <a:r>
              <a:t>C) </a:t>
            </a:r>
            <a:r>
              <a:rPr lang="es-ES"/>
              <a:t>Seguir</a:t>
            </a:r>
            <a:r>
              <a:t> un modelo que se aplique a todos</a:t>
            </a:r>
          </a:p>
          <a:p>
            <a:pPr algn="l">
              <a:defRPr sz="1867"/>
            </a:pPr>
            <a:r>
              <a:t>D) Pocas actividades</a:t>
            </a:r>
          </a:p>
          <a:p>
            <a:pPr algn="l">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5: ¿Por qué el trabajo en equipo es importante?</a:t>
            </a:r>
            <a:endParaRPr sz="1867"/>
          </a:p>
          <a:p>
            <a:pPr algn="l" latinLnBrk="0">
              <a:defRPr sz="1867"/>
            </a:pPr>
            <a:r>
              <a:t>a) Aumento del potencial de innovación</a:t>
            </a:r>
          </a:p>
          <a:p>
            <a:pPr algn="l" latinLnBrk="0">
              <a:defRPr sz="1867"/>
            </a:pPr>
            <a:r>
              <a:t>B) </a:t>
            </a:r>
            <a:r>
              <a:rPr lang="es-ES"/>
              <a:t>Toma</a:t>
            </a:r>
            <a:r>
              <a:t> de riesgos más inteligentes</a:t>
            </a:r>
          </a:p>
          <a:p>
            <a:pPr algn="l" latinLnBrk="0">
              <a:defRPr sz="1867"/>
            </a:pPr>
            <a:r>
              <a:t>C) Creatividad ampliada</a:t>
            </a:r>
          </a:p>
          <a:p>
            <a:pPr algn="l" latinLnBrk="0">
              <a:defRPr sz="1867"/>
            </a:pPr>
            <a:r>
              <a:t>D) Todas las respuestas son correctas</a:t>
            </a:r>
          </a:p>
          <a:p>
            <a:pPr algn="l" latinLnBrk="0">
              <a:defRPr sz="1867"/>
            </a:pPr>
            <a:r>
              <a:t> </a:t>
            </a:r>
          </a:p>
        </p:txBody>
      </p:sp>
    </p:spTree>
    <p:extLst>
      <p:ext uri="{BB962C8B-B14F-4D97-AF65-F5344CB8AC3E}">
        <p14:creationId xmlns:p14="http://schemas.microsoft.com/office/powerpoint/2010/main" val="258637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0FCE15E4-1063-0A35-B36D-F4AA19E9CD22}"/>
              </a:ext>
            </a:extLst>
          </p:cNvPr>
          <p:cNvSpPr/>
          <p:nvPr/>
        </p:nvSpPr>
        <p:spPr>
          <a:xfrm>
            <a:off x="9367516" y="2791303"/>
            <a:ext cx="1092998" cy="923330"/>
          </a:xfrm>
          <a:prstGeom prst="triangle">
            <a:avLst>
              <a:gd name="adj" fmla="val 49419"/>
            </a:avLst>
          </a:prstGeom>
          <a:ln>
            <a:solidFill>
              <a:srgbClr val="BFBFBF"/>
            </a:solidFill>
          </a:ln>
        </p:spPr>
        <p:style>
          <a:lnRef idx="2">
            <a:schemeClr val="accent6"/>
          </a:lnRef>
          <a:fillRef idx="1">
            <a:schemeClr val="lt1"/>
          </a:fillRef>
          <a:effectRef idx="0">
            <a:schemeClr val="accent6"/>
          </a:effectRef>
          <a:fontRef idx="minor">
            <a:schemeClr val="dk1"/>
          </a:fontRef>
        </p:style>
        <p:txBody>
          <a:bodyPr anchor="ctr"/>
          <a:lstStyle/>
          <a:p>
            <a:pPr algn="ctr"/>
            <a:endParaRPr/>
          </a:p>
        </p:txBody>
      </p:sp>
      <p:sp>
        <p:nvSpPr>
          <p:cNvPr id="6" name="TextBox 5">
            <a:extLst>
              <a:ext uri="{FF2B5EF4-FFF2-40B4-BE49-F238E27FC236}">
                <a16:creationId xmlns:a16="http://schemas.microsoft.com/office/drawing/2014/main" id="{BE1A23AD-06BD-4929-7B0D-5058D9D313A5}"/>
              </a:ext>
            </a:extLst>
          </p:cNvPr>
          <p:cNvSpPr txBox="1"/>
          <p:nvPr/>
        </p:nvSpPr>
        <p:spPr>
          <a:xfrm>
            <a:off x="8653703" y="3711214"/>
            <a:ext cx="968188" cy="369333"/>
          </a:xfrm>
          <a:prstGeom prst="rect">
            <a:avLst/>
          </a:prstGeom>
          <a:noFill/>
        </p:spPr>
        <p:txBody>
          <a:bodyPr wrap="square">
            <a:spAutoFit/>
          </a:bodyPr>
          <a:lstStyle/>
          <a:p>
            <a:pPr algn="r">
              <a:defRPr b="1"/>
            </a:pPr>
            <a:r>
              <a:t>COST</a:t>
            </a:r>
            <a:r>
              <a:rPr lang="es-ES"/>
              <a:t>E</a:t>
            </a:r>
            <a:endParaRPr b="1"/>
          </a:p>
        </p:txBody>
      </p:sp>
      <p:sp>
        <p:nvSpPr>
          <p:cNvPr id="7" name="TextBox 6">
            <a:extLst>
              <a:ext uri="{FF2B5EF4-FFF2-40B4-BE49-F238E27FC236}">
                <a16:creationId xmlns:a16="http://schemas.microsoft.com/office/drawing/2014/main" id="{1A884950-AB93-0C6D-94D1-DD515E5D1EA0}"/>
              </a:ext>
            </a:extLst>
          </p:cNvPr>
          <p:cNvSpPr txBox="1"/>
          <p:nvPr/>
        </p:nvSpPr>
        <p:spPr>
          <a:xfrm>
            <a:off x="9250778" y="2775012"/>
            <a:ext cx="1656677" cy="646331"/>
          </a:xfrm>
          <a:prstGeom prst="rect">
            <a:avLst/>
          </a:prstGeom>
          <a:noFill/>
        </p:spPr>
        <p:txBody>
          <a:bodyPr wrap="square">
            <a:spAutoFit/>
          </a:bodyPr>
          <a:lstStyle/>
          <a:p>
            <a:pPr>
              <a:defRPr b="1"/>
            </a:pPr>
            <a:r>
              <a:t>ÁMBITO DE APLICACIÓN</a:t>
            </a:r>
            <a:endParaRPr b="1"/>
          </a:p>
        </p:txBody>
      </p:sp>
      <p:sp>
        <p:nvSpPr>
          <p:cNvPr id="8" name="TextBox 7">
            <a:extLst>
              <a:ext uri="{FF2B5EF4-FFF2-40B4-BE49-F238E27FC236}">
                <a16:creationId xmlns:a16="http://schemas.microsoft.com/office/drawing/2014/main" id="{843289C0-BAD0-5833-A59B-639E52158FEF}"/>
              </a:ext>
            </a:extLst>
          </p:cNvPr>
          <p:cNvSpPr txBox="1"/>
          <p:nvPr/>
        </p:nvSpPr>
        <p:spPr>
          <a:xfrm>
            <a:off x="10180815" y="3676714"/>
            <a:ext cx="968188" cy="369332"/>
          </a:xfrm>
          <a:prstGeom prst="rect">
            <a:avLst/>
          </a:prstGeom>
          <a:noFill/>
        </p:spPr>
        <p:txBody>
          <a:bodyPr wrap="square">
            <a:spAutoFit/>
          </a:bodyPr>
          <a:lstStyle/>
          <a:p>
            <a:pPr>
              <a:defRPr b="1"/>
            </a:pPr>
            <a:r>
              <a:t>TIEMPO</a:t>
            </a:r>
            <a:endParaRPr b="1"/>
          </a:p>
        </p:txBody>
      </p:sp>
      <p:sp>
        <p:nvSpPr>
          <p:cNvPr id="9" name="TextBox 8">
            <a:extLst>
              <a:ext uri="{FF2B5EF4-FFF2-40B4-BE49-F238E27FC236}">
                <a16:creationId xmlns:a16="http://schemas.microsoft.com/office/drawing/2014/main" id="{57E1B272-11F8-0AE5-BB14-641A0817287D}"/>
              </a:ext>
            </a:extLst>
          </p:cNvPr>
          <p:cNvSpPr txBox="1"/>
          <p:nvPr/>
        </p:nvSpPr>
        <p:spPr>
          <a:xfrm>
            <a:off x="9060451" y="4080547"/>
            <a:ext cx="1747801" cy="1015663"/>
          </a:xfrm>
          <a:prstGeom prst="rect">
            <a:avLst/>
          </a:prstGeom>
          <a:noFill/>
        </p:spPr>
        <p:txBody>
          <a:bodyPr wrap="square">
            <a:spAutoFit/>
          </a:bodyPr>
          <a:lstStyle/>
          <a:p>
            <a:pPr algn="ctr">
              <a:defRPr sz="1200" i="1"/>
            </a:pPr>
            <a:r>
              <a:rPr lang="es-ES"/>
              <a:t>Búsqueda continua de compensaciones</a:t>
            </a:r>
            <a:endParaRPr/>
          </a:p>
          <a:p>
            <a:pPr algn="ctr">
              <a:defRPr sz="1200"/>
            </a:pPr>
            <a:r>
              <a:t>(La forma del triángulo es subyacente a la compensación continua)</a:t>
            </a:r>
          </a:p>
        </p:txBody>
      </p:sp>
      <p:sp>
        <p:nvSpPr>
          <p:cNvPr id="10" name="TextBox 9">
            <a:extLst>
              <a:ext uri="{FF2B5EF4-FFF2-40B4-BE49-F238E27FC236}">
                <a16:creationId xmlns:a16="http://schemas.microsoft.com/office/drawing/2014/main" id="{E12C7D37-05D3-DD93-34F5-CC3B2DCCC2E5}"/>
              </a:ext>
            </a:extLst>
          </p:cNvPr>
          <p:cNvSpPr txBox="1"/>
          <p:nvPr/>
        </p:nvSpPr>
        <p:spPr>
          <a:xfrm>
            <a:off x="560188" y="1161189"/>
            <a:ext cx="9037979" cy="5078313"/>
          </a:xfrm>
          <a:prstGeom prst="rect">
            <a:avLst/>
          </a:prstGeom>
          <a:noFill/>
        </p:spPr>
        <p:txBody>
          <a:bodyPr wrap="square">
            <a:spAutoFit/>
          </a:bodyPr>
          <a:lstStyle/>
          <a:p>
            <a:pPr marL="285750" indent="-285750">
              <a:buFont typeface="Arial" panose="020B0604020202020204" pitchFamily="34" charset="0"/>
              <a:buChar char="•"/>
            </a:pPr>
            <a:r>
              <a:t>Un proyecto nace gracias a </a:t>
            </a:r>
            <a:r>
              <a:rPr b="1"/>
              <a:t>un impulso</a:t>
            </a:r>
            <a:r>
              <a:t>. Hay un momento específico de toma de decisiones para la puesta en marcha.</a:t>
            </a:r>
          </a:p>
          <a:p>
            <a:endParaRPr/>
          </a:p>
          <a:p>
            <a:pPr marL="285750" indent="-285750">
              <a:buFont typeface="Arial" panose="020B0604020202020204" pitchFamily="34" charset="0"/>
              <a:buChar char="•"/>
            </a:pPr>
            <a:r>
              <a:t>Persigue un </a:t>
            </a:r>
            <a:r>
              <a:rPr b="1"/>
              <a:t>objetivo explícito </a:t>
            </a:r>
            <a:r>
              <a:t>determinado por el cliente</a:t>
            </a:r>
          </a:p>
          <a:p>
            <a:endParaRPr/>
          </a:p>
          <a:p>
            <a:pPr marL="285750" indent="-285750">
              <a:buFont typeface="Arial" panose="020B0604020202020204" pitchFamily="34" charset="0"/>
              <a:buChar char="•"/>
            </a:pPr>
            <a:r>
              <a:t>Es </a:t>
            </a:r>
            <a:r>
              <a:rPr b="1"/>
              <a:t>único</a:t>
            </a:r>
            <a:r>
              <a:t> para:</a:t>
            </a:r>
          </a:p>
          <a:p>
            <a:pPr marL="285750" indent="-285750">
              <a:buFontTx/>
              <a:buChar char="-"/>
            </a:pPr>
            <a:r>
              <a:t>los resultados que deben lograrse;</a:t>
            </a:r>
          </a:p>
          <a:p>
            <a:pPr marL="285750" indent="-285750">
              <a:buFontTx/>
              <a:buChar char="-"/>
            </a:pPr>
            <a:r>
              <a:t>La combinación de recursos y competencias que deben utilizarse;</a:t>
            </a:r>
          </a:p>
          <a:p>
            <a:pPr marL="285750" indent="-285750">
              <a:buFontTx/>
              <a:buChar char="-"/>
            </a:pPr>
            <a:r>
              <a:t>El contexto de referencia</a:t>
            </a:r>
          </a:p>
          <a:p>
            <a:pPr marL="285750" indent="-285750">
              <a:buFontTx/>
              <a:buChar char="-"/>
            </a:pPr>
            <a:r>
              <a:t>El grado de conocimiento de la cuestión (</a:t>
            </a:r>
            <a:r>
              <a:rPr lang="es-ES"/>
              <a:t>¿</a:t>
            </a:r>
            <a:r>
              <a:t>problema?)</a:t>
            </a:r>
          </a:p>
          <a:p>
            <a:endParaRPr/>
          </a:p>
          <a:p>
            <a:pPr marL="285750" indent="-285750">
              <a:buFont typeface="Arial" panose="020B0604020202020204" pitchFamily="34" charset="0"/>
              <a:buChar char="•"/>
            </a:pPr>
            <a:r>
              <a:t>Es </a:t>
            </a:r>
            <a:r>
              <a:rPr b="1"/>
              <a:t>temporal</a:t>
            </a:r>
            <a:r>
              <a:t> </a:t>
            </a:r>
          </a:p>
          <a:p>
            <a:r>
              <a:t>Está fuera del alcance de lo que se puede lograr con la estructura permanente </a:t>
            </a:r>
          </a:p>
          <a:p>
            <a:endParaRPr/>
          </a:p>
          <a:p>
            <a:pPr marL="285750" indent="-285750">
              <a:buFont typeface="Arial" panose="020B0604020202020204" pitchFamily="34" charset="0"/>
              <a:buChar char="•"/>
            </a:pPr>
            <a:r>
              <a:t>Se requiere una</a:t>
            </a:r>
            <a:r>
              <a:rPr lang="es-ES"/>
              <a:t> </a:t>
            </a:r>
            <a:r>
              <a:rPr b="1"/>
              <a:t>alta interdependencia </a:t>
            </a:r>
            <a:r>
              <a:t>de diferentes disciplinas/conocimientos/recursos </a:t>
            </a:r>
          </a:p>
          <a:p>
            <a:endParaRPr lang="es-ES"/>
          </a:p>
          <a:p>
            <a:r>
              <a:rPr lang="es-ES"/>
              <a:t>L</a:t>
            </a:r>
            <a:r>
              <a:t>a implementación del proyecto requiere la integración específica de diferentes componentes de la estructura organizativa existente.</a:t>
            </a:r>
          </a:p>
        </p:txBody>
      </p:sp>
      <p:sp>
        <p:nvSpPr>
          <p:cNvPr id="4" name="TextBox 3">
            <a:extLst>
              <a:ext uri="{FF2B5EF4-FFF2-40B4-BE49-F238E27FC236}">
                <a16:creationId xmlns:a16="http://schemas.microsoft.com/office/drawing/2014/main" id="{6A704830-5E60-115C-7570-171246254883}"/>
              </a:ext>
            </a:extLst>
          </p:cNvPr>
          <p:cNvSpPr txBox="1"/>
          <p:nvPr/>
        </p:nvSpPr>
        <p:spPr>
          <a:xfrm>
            <a:off x="973777" y="391886"/>
            <a:ext cx="6875813" cy="430887"/>
          </a:xfrm>
          <a:prstGeom prst="rect">
            <a:avLst/>
          </a:prstGeom>
          <a:noFill/>
        </p:spPr>
        <p:txBody>
          <a:bodyPr wrap="square">
            <a:spAutoFit/>
          </a:bodyPr>
          <a:lstStyle/>
          <a:p>
            <a:pPr algn="ctr">
              <a:defRPr sz="2200" b="1"/>
            </a:pPr>
            <a:r>
              <a:t>Características del proyecto</a:t>
            </a:r>
          </a:p>
        </p:txBody>
      </p:sp>
      <p:sp>
        <p:nvSpPr>
          <p:cNvPr id="11" name="Donut 24">
            <a:extLst>
              <a:ext uri="{FF2B5EF4-FFF2-40B4-BE49-F238E27FC236}">
                <a16:creationId xmlns:a16="http://schemas.microsoft.com/office/drawing/2014/main" id="{8F8EA7C9-2FD0-E62E-0A24-EBD4F016F0BE}"/>
              </a:ext>
            </a:extLst>
          </p:cNvPr>
          <p:cNvSpPr/>
          <p:nvPr/>
        </p:nvSpPr>
        <p:spPr>
          <a:xfrm>
            <a:off x="2013477" y="38876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aphicFrame>
        <p:nvGraphicFramePr>
          <p:cNvPr id="12" name="Objeto 33">
            <a:extLst>
              <a:ext uri="{FF2B5EF4-FFF2-40B4-BE49-F238E27FC236}">
                <a16:creationId xmlns:a16="http://schemas.microsoft.com/office/drawing/2014/main" id="{25D178F8-878B-9194-4AC2-51C00D375DA1}"/>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49745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rPr lang="es-ES"/>
              <a:t>soluciones</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1: ¿Cuáles son las actividades del marco POLC?</a:t>
            </a:r>
          </a:p>
          <a:p>
            <a:pPr algn="l" latinLnBrk="0">
              <a:defRPr sz="1867"/>
            </a:pPr>
            <a:r>
              <a:rPr b="1"/>
              <a:t>a) Planificación, organización, liderazgo, control</a:t>
            </a:r>
          </a:p>
          <a:p>
            <a:pPr algn="l" latinLnBrk="0">
              <a:defRPr sz="1867"/>
            </a:pPr>
            <a:r>
              <a:t>B) </a:t>
            </a:r>
            <a:r>
              <a:rPr lang="es-ES"/>
              <a:t>Poner, abrir, aprender, cortar</a:t>
            </a:r>
            <a:endParaRPr/>
          </a:p>
          <a:p>
            <a:pPr algn="l" latinLnBrk="0">
              <a:defRPr sz="1867"/>
            </a:pPr>
            <a:r>
              <a:t>C) </a:t>
            </a:r>
            <a:r>
              <a:rPr lang="en-GB"/>
              <a:t>Conectar, ordenar, capitalizar, enlazar</a:t>
            </a:r>
            <a:endParaRPr/>
          </a:p>
          <a:p>
            <a:pPr algn="l" latinLnBrk="0">
              <a:defRPr sz="1867"/>
            </a:pPr>
            <a:r>
              <a:t>D) No hay respuesta correcta</a:t>
            </a:r>
          </a:p>
          <a:p>
            <a:pPr algn="l" latinLnBrk="0">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2: Con la estructura de equilibrio de trabajo es posible</a:t>
            </a:r>
            <a:endParaRPr sz="1867"/>
          </a:p>
          <a:p>
            <a:pPr algn="l">
              <a:defRPr sz="1867"/>
            </a:pPr>
            <a:r>
              <a:t>a) Asignar responsabilidades</a:t>
            </a:r>
          </a:p>
          <a:p>
            <a:pPr algn="l">
              <a:defRPr sz="1867"/>
            </a:pPr>
            <a:r>
              <a:t>B) Generar estimaciones</a:t>
            </a:r>
          </a:p>
          <a:p>
            <a:pPr algn="l">
              <a:defRPr sz="1867"/>
            </a:pPr>
            <a:r>
              <a:t>C) Recopilar datos de progreso</a:t>
            </a:r>
          </a:p>
          <a:p>
            <a:pPr algn="l" latinLnBrk="0">
              <a:defRPr sz="1867"/>
            </a:pPr>
            <a:r>
              <a:rPr b="1"/>
              <a:t>D) Todas las respuestas son correctas</a:t>
            </a:r>
          </a:p>
          <a:p>
            <a:pPr algn="l">
              <a:defRPr sz="1867"/>
            </a:pPr>
            <a: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3: ¿Cuál de las siguientes actividades no forma parte de la gestión?</a:t>
            </a:r>
            <a:endParaRPr sz="1867"/>
          </a:p>
          <a:p>
            <a:pPr algn="l">
              <a:defRPr sz="1867"/>
            </a:pPr>
            <a:r>
              <a:t>a) Planificación</a:t>
            </a:r>
          </a:p>
          <a:p>
            <a:pPr algn="l">
              <a:defRPr sz="1867"/>
            </a:pPr>
            <a:r>
              <a:t>B) Organiza</a:t>
            </a:r>
            <a:r>
              <a:rPr lang="es-ES"/>
              <a:t>ción</a:t>
            </a:r>
            <a:endParaRPr/>
          </a:p>
          <a:p>
            <a:pPr algn="l">
              <a:defRPr sz="1867"/>
            </a:pPr>
            <a:r>
              <a:t>C) Construcción de equipos</a:t>
            </a:r>
          </a:p>
          <a:p>
            <a:pPr algn="l">
              <a:defRPr sz="1867"/>
            </a:pPr>
            <a:r>
              <a:rPr b="1"/>
              <a:t>D) Venta</a:t>
            </a:r>
          </a:p>
          <a:p>
            <a:pPr algn="l">
              <a:defRPr sz="1867"/>
            </a:pPr>
            <a:r>
              <a:t> </a:t>
            </a:r>
          </a:p>
        </p:txBody>
      </p:sp>
    </p:spTree>
    <p:extLst>
      <p:ext uri="{BB962C8B-B14F-4D97-AF65-F5344CB8AC3E}">
        <p14:creationId xmlns:p14="http://schemas.microsoft.com/office/powerpoint/2010/main" val="1047431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rPr lang="es-ES"/>
              <a:t>soluciones</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4: La formación de equipos requiere...</a:t>
            </a:r>
            <a:endParaRPr sz="1867"/>
          </a:p>
          <a:p>
            <a:pPr algn="l" latinLnBrk="0">
              <a:defRPr sz="1867"/>
            </a:pPr>
            <a:r>
              <a:rPr b="1"/>
              <a:t>a) </a:t>
            </a:r>
            <a:r>
              <a:rPr lang="es-ES" b="1"/>
              <a:t>Varios pasos</a:t>
            </a:r>
            <a:endParaRPr b="1"/>
          </a:p>
          <a:p>
            <a:pPr algn="l" latinLnBrk="0">
              <a:defRPr sz="1867"/>
            </a:pPr>
            <a:r>
              <a:t>B) Lista específica de actividades</a:t>
            </a:r>
          </a:p>
          <a:p>
            <a:pPr algn="l" latinLnBrk="0">
              <a:defRPr sz="1867"/>
            </a:pPr>
            <a:r>
              <a:t>C) </a:t>
            </a:r>
            <a:r>
              <a:rPr lang="es-ES"/>
              <a:t>Seguir</a:t>
            </a:r>
            <a:r>
              <a:t> un modelo que se aplique a todos</a:t>
            </a:r>
          </a:p>
          <a:p>
            <a:pPr algn="l">
              <a:defRPr sz="1867"/>
            </a:pPr>
            <a:r>
              <a:t>D) Pocas actividades</a:t>
            </a:r>
          </a:p>
          <a:p>
            <a:pPr algn="l">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b="1"/>
            </a:pPr>
            <a:r>
              <a:t>Pregunta 5: ¿Por qué el trabajo en equipo es importante?</a:t>
            </a:r>
            <a:endParaRPr sz="1867"/>
          </a:p>
          <a:p>
            <a:pPr algn="l" latinLnBrk="0">
              <a:defRPr sz="1867"/>
            </a:pPr>
            <a:r>
              <a:t>a) Aumento del potencial de innovación</a:t>
            </a:r>
          </a:p>
          <a:p>
            <a:pPr algn="l" latinLnBrk="0">
              <a:defRPr sz="1867"/>
            </a:pPr>
            <a:r>
              <a:t>B) </a:t>
            </a:r>
            <a:r>
              <a:rPr lang="es-ES"/>
              <a:t>Toma</a:t>
            </a:r>
            <a:r>
              <a:t> de riesgos más inteligentes</a:t>
            </a:r>
          </a:p>
          <a:p>
            <a:pPr algn="l" latinLnBrk="0">
              <a:defRPr sz="1867"/>
            </a:pPr>
            <a:r>
              <a:t>C) Creatividad ampliada</a:t>
            </a:r>
          </a:p>
          <a:p>
            <a:pPr algn="l" latinLnBrk="0">
              <a:defRPr sz="1867"/>
            </a:pPr>
            <a:r>
              <a:rPr b="1"/>
              <a:t>D) Todas las respuestas son correctas</a:t>
            </a:r>
          </a:p>
          <a:p>
            <a:pPr algn="l" latinLnBrk="0">
              <a:defRPr sz="1867"/>
            </a:pPr>
            <a:r>
              <a:t> </a:t>
            </a:r>
          </a:p>
        </p:txBody>
      </p:sp>
    </p:spTree>
    <p:extLst>
      <p:ext uri="{BB962C8B-B14F-4D97-AF65-F5344CB8AC3E}">
        <p14:creationId xmlns:p14="http://schemas.microsoft.com/office/powerpoint/2010/main" val="2819889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671"/>
            <a:ext cx="12192000" cy="768085"/>
          </a:xfrm>
        </p:spPr>
        <p:txBody>
          <a:bodyPr/>
          <a:lstStyle/>
          <a:p>
            <a:pPr>
              <a:defRPr sz="4267" b="1"/>
            </a:pPr>
            <a:r>
              <a:rPr lang="es-ES"/>
              <a:t>Resumen</a:t>
            </a:r>
            <a:endParaRPr sz="4267" b="1"/>
          </a:p>
        </p:txBody>
      </p:sp>
      <p:grpSp>
        <p:nvGrpSpPr>
          <p:cNvPr id="7" name="Group 6"/>
          <p:cNvGrpSpPr/>
          <p:nvPr/>
        </p:nvGrpSpPr>
        <p:grpSpPr>
          <a:xfrm>
            <a:off x="4778523" y="2337135"/>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8" name="Group 7"/>
          <p:cNvGrpSpPr/>
          <p:nvPr/>
        </p:nvGrpSpPr>
        <p:grpSpPr>
          <a:xfrm rot="5400000">
            <a:off x="6126243" y="2001135"/>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11" name="Group 10"/>
          <p:cNvGrpSpPr/>
          <p:nvPr/>
        </p:nvGrpSpPr>
        <p:grpSpPr>
          <a:xfrm rot="10800000">
            <a:off x="6126243" y="3686853"/>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14" name="Group 13"/>
          <p:cNvGrpSpPr/>
          <p:nvPr/>
        </p:nvGrpSpPr>
        <p:grpSpPr>
          <a:xfrm rot="16200000">
            <a:off x="4634479" y="3686855"/>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25" name="Group 24"/>
          <p:cNvGrpSpPr/>
          <p:nvPr/>
        </p:nvGrpSpPr>
        <p:grpSpPr>
          <a:xfrm>
            <a:off x="1002406" y="1673596"/>
            <a:ext cx="3385977" cy="2351472"/>
            <a:chOff x="803640" y="3362835"/>
            <a:chExt cx="2059657" cy="1763604"/>
          </a:xfrm>
        </p:grpSpPr>
        <p:sp>
          <p:nvSpPr>
            <p:cNvPr id="26" name="TextBox 25"/>
            <p:cNvSpPr txBox="1"/>
            <p:nvPr/>
          </p:nvSpPr>
          <p:spPr>
            <a:xfrm>
              <a:off x="803640" y="3579862"/>
              <a:ext cx="2059657" cy="1546577"/>
            </a:xfrm>
            <a:prstGeom prst="rect">
              <a:avLst/>
            </a:prstGeom>
            <a:noFill/>
          </p:spPr>
          <p:txBody>
            <a:bodyPr wrap="square">
              <a:spAutoFit/>
            </a:bodyPr>
            <a:lstStyle/>
            <a:p>
              <a:pPr algn="r">
                <a:defRPr sz="1600">
                  <a:solidFill>
                    <a:schemeClr val="tx1">
                      <a:lumMod val="75000"/>
                      <a:lumOff val="25000"/>
                    </a:schemeClr>
                  </a:solidFill>
                  <a:cs typeface="Arial" pitchFamily="34" charset="0"/>
                </a:defRPr>
              </a:pPr>
              <a:r>
                <a:t>La gestión del tiempo es el proceso de planificación y control de cuánto tiempo dedicar a actividades específicas. Una buena gestión del tiempo permite a un individuo completar más en un período de tiempo más corto, reduce el estrés y conduce al éxito profesional.</a:t>
              </a:r>
            </a:p>
          </p:txBody>
        </p:sp>
        <p:sp>
          <p:nvSpPr>
            <p:cNvPr id="27" name="TextBox 26"/>
            <p:cNvSpPr txBox="1"/>
            <p:nvPr/>
          </p:nvSpPr>
          <p:spPr>
            <a:xfrm>
              <a:off x="803640" y="3362835"/>
              <a:ext cx="2059657" cy="253915"/>
            </a:xfrm>
            <a:prstGeom prst="rect">
              <a:avLst/>
            </a:prstGeom>
            <a:noFill/>
          </p:spPr>
          <p:txBody>
            <a:bodyPr wrap="square">
              <a:spAutoFit/>
            </a:bodyPr>
            <a:lstStyle/>
            <a:p>
              <a:pPr algn="r">
                <a:defRPr sz="1600" b="1">
                  <a:solidFill>
                    <a:schemeClr val="tx1">
                      <a:lumMod val="75000"/>
                      <a:lumOff val="25000"/>
                    </a:schemeClr>
                  </a:solidFill>
                  <a:cs typeface="Arial" pitchFamily="34" charset="0"/>
                </a:defRPr>
              </a:pPr>
              <a:r>
                <a:t>Gestión del tiempo</a:t>
              </a:r>
              <a:endParaRPr sz="1600" b="1">
                <a:solidFill>
                  <a:schemeClr val="tx1">
                    <a:lumMod val="75000"/>
                    <a:lumOff val="25000"/>
                  </a:schemeClr>
                </a:solidFill>
                <a:cs typeface="Arial" pitchFamily="34" charset="0"/>
              </a:endParaRPr>
            </a:p>
          </p:txBody>
        </p:sp>
      </p:grpSp>
      <p:grpSp>
        <p:nvGrpSpPr>
          <p:cNvPr id="28" name="Group 27"/>
          <p:cNvGrpSpPr/>
          <p:nvPr/>
        </p:nvGrpSpPr>
        <p:grpSpPr>
          <a:xfrm>
            <a:off x="678631" y="4485117"/>
            <a:ext cx="3387549" cy="1908213"/>
            <a:chOff x="802684" y="3362835"/>
            <a:chExt cx="2060613" cy="1431160"/>
          </a:xfrm>
        </p:grpSpPr>
        <p:sp>
          <p:nvSpPr>
            <p:cNvPr id="29" name="TextBox 28"/>
            <p:cNvSpPr txBox="1"/>
            <p:nvPr/>
          </p:nvSpPr>
          <p:spPr>
            <a:xfrm>
              <a:off x="802684" y="3616750"/>
              <a:ext cx="2059657" cy="1177245"/>
            </a:xfrm>
            <a:prstGeom prst="rect">
              <a:avLst/>
            </a:prstGeom>
            <a:noFill/>
          </p:spPr>
          <p:txBody>
            <a:bodyPr wrap="square">
              <a:spAutoFit/>
            </a:bodyPr>
            <a:lstStyle/>
            <a:p>
              <a:pPr algn="r">
                <a:defRPr sz="1600">
                  <a:solidFill>
                    <a:schemeClr val="tx1">
                      <a:lumMod val="75000"/>
                      <a:lumOff val="25000"/>
                    </a:schemeClr>
                  </a:solidFill>
                  <a:cs typeface="Arial" pitchFamily="34" charset="0"/>
                </a:defRPr>
              </a:pPr>
              <a:r>
                <a:t>Significa que las personas tratarán de cooperar, utilizando sus habilidades individuales y proporcionando retroalimentación constructiva, a pesar de cualquier conflicto personal entre individuos.</a:t>
              </a:r>
            </a:p>
          </p:txBody>
        </p:sp>
        <p:sp>
          <p:nvSpPr>
            <p:cNvPr id="30" name="TextBox 29"/>
            <p:cNvSpPr txBox="1"/>
            <p:nvPr/>
          </p:nvSpPr>
          <p:spPr>
            <a:xfrm>
              <a:off x="803640" y="3362835"/>
              <a:ext cx="2059657" cy="253915"/>
            </a:xfrm>
            <a:prstGeom prst="rect">
              <a:avLst/>
            </a:prstGeom>
            <a:noFill/>
          </p:spPr>
          <p:txBody>
            <a:bodyPr wrap="square">
              <a:spAutoFit/>
            </a:bodyPr>
            <a:lstStyle/>
            <a:p>
              <a:pPr algn="r">
                <a:defRPr sz="1600" b="1">
                  <a:solidFill>
                    <a:schemeClr val="tx1">
                      <a:lumMod val="75000"/>
                      <a:lumOff val="25000"/>
                    </a:schemeClr>
                  </a:solidFill>
                  <a:cs typeface="Arial" pitchFamily="34" charset="0"/>
                </a:defRPr>
              </a:pPr>
              <a:r>
                <a:t>Trabajo en equipo</a:t>
              </a:r>
              <a:endParaRPr sz="1600" b="1">
                <a:solidFill>
                  <a:schemeClr val="tx1">
                    <a:lumMod val="75000"/>
                    <a:lumOff val="25000"/>
                  </a:schemeClr>
                </a:solidFill>
                <a:cs typeface="Arial" pitchFamily="34" charset="0"/>
              </a:endParaRPr>
            </a:p>
          </p:txBody>
        </p:sp>
      </p:grpSp>
      <p:grpSp>
        <p:nvGrpSpPr>
          <p:cNvPr id="31" name="Group 30"/>
          <p:cNvGrpSpPr/>
          <p:nvPr/>
        </p:nvGrpSpPr>
        <p:grpSpPr>
          <a:xfrm>
            <a:off x="7895319" y="1478978"/>
            <a:ext cx="3385977" cy="2351473"/>
            <a:chOff x="803640" y="3362835"/>
            <a:chExt cx="2059657" cy="1763604"/>
          </a:xfrm>
        </p:grpSpPr>
        <p:sp>
          <p:nvSpPr>
            <p:cNvPr id="32" name="TextBox 31"/>
            <p:cNvSpPr txBox="1"/>
            <p:nvPr/>
          </p:nvSpPr>
          <p:spPr>
            <a:xfrm>
              <a:off x="803640" y="3579862"/>
              <a:ext cx="2059657" cy="1546577"/>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La gestión es la coordinación y administración de tareas para lograr un objetivo. Tales actividades de administración incluyen establecer la estrategia de la organización y coordinar los esfuerzos del personal para lograr estos objetivos mediante la aplicación de los recursos disponibles.   </a:t>
              </a:r>
              <a:endParaRPr sz="160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a:spAutoFit/>
            </a:bodyPr>
            <a:lstStyle/>
            <a:p>
              <a:pPr>
                <a:defRPr sz="1600" b="1">
                  <a:solidFill>
                    <a:schemeClr val="tx1">
                      <a:lumMod val="75000"/>
                      <a:lumOff val="25000"/>
                    </a:schemeClr>
                  </a:solidFill>
                  <a:cs typeface="Arial" pitchFamily="34" charset="0"/>
                </a:defRPr>
              </a:pPr>
              <a:r>
                <a:t>Gestión</a:t>
              </a:r>
              <a:endParaRPr sz="1600" b="1">
                <a:solidFill>
                  <a:schemeClr val="tx1">
                    <a:lumMod val="75000"/>
                    <a:lumOff val="25000"/>
                  </a:schemeClr>
                </a:solidFill>
                <a:cs typeface="Arial" pitchFamily="34" charset="0"/>
              </a:endParaRPr>
            </a:p>
          </p:txBody>
        </p:sp>
      </p:grpSp>
      <p:grpSp>
        <p:nvGrpSpPr>
          <p:cNvPr id="34" name="Group 33"/>
          <p:cNvGrpSpPr/>
          <p:nvPr/>
        </p:nvGrpSpPr>
        <p:grpSpPr>
          <a:xfrm>
            <a:off x="7233962" y="4166853"/>
            <a:ext cx="3905604" cy="2597694"/>
            <a:chOff x="803640" y="3362835"/>
            <a:chExt cx="2059657" cy="1948270"/>
          </a:xfrm>
        </p:grpSpPr>
        <p:sp>
          <p:nvSpPr>
            <p:cNvPr id="35" name="TextBox 34"/>
            <p:cNvSpPr txBox="1"/>
            <p:nvPr/>
          </p:nvSpPr>
          <p:spPr>
            <a:xfrm>
              <a:off x="803640" y="3579862"/>
              <a:ext cx="2059657" cy="1731243"/>
            </a:xfrm>
            <a:prstGeom prst="rect">
              <a:avLst/>
            </a:prstGeom>
            <a:noFill/>
          </p:spPr>
          <p:txBody>
            <a:bodyPr wrap="square">
              <a:spAutoFit/>
            </a:bodyPr>
            <a:lstStyle/>
            <a:p>
              <a:pPr>
                <a:defRPr sz="1600">
                  <a:solidFill>
                    <a:schemeClr val="tx1">
                      <a:lumMod val="75000"/>
                      <a:lumOff val="25000"/>
                    </a:schemeClr>
                  </a:solidFill>
                  <a:cs typeface="Arial" pitchFamily="34" charset="0"/>
                </a:defRPr>
              </a:pPr>
              <a:r>
                <a:rPr lang="es-ES"/>
                <a:t>El </a:t>
              </a:r>
              <a:r>
                <a:rPr i="1"/>
                <a:t>Team building </a:t>
              </a:r>
              <a:r>
                <a:t>es una técnica de gestión utilizada para mejorar la eficiencia y el rendimiento de los grupos de trabajo a través de diversas actividades. Implica muchas habilidades, análisis y observación para formar un equipo fuerte y capaz. El único motivo aquí es lograr la visión y los objetivos de la organización.</a:t>
              </a:r>
            </a:p>
            <a:p>
              <a:endParaRPr sz="1600">
                <a:solidFill>
                  <a:schemeClr val="tx1">
                    <a:lumMod val="75000"/>
                    <a:lumOff val="25000"/>
                  </a:schemeClr>
                </a:solidFill>
                <a:cs typeface="Arial" pitchFamily="34" charset="0"/>
              </a:endParaRPr>
            </a:p>
          </p:txBody>
        </p:sp>
        <p:sp>
          <p:nvSpPr>
            <p:cNvPr id="36" name="TextBox 35"/>
            <p:cNvSpPr txBox="1"/>
            <p:nvPr/>
          </p:nvSpPr>
          <p:spPr>
            <a:xfrm>
              <a:off x="803640" y="3362835"/>
              <a:ext cx="2059657" cy="253915"/>
            </a:xfrm>
            <a:prstGeom prst="rect">
              <a:avLst/>
            </a:prstGeom>
            <a:noFill/>
          </p:spPr>
          <p:txBody>
            <a:bodyPr wrap="square">
              <a:spAutoFit/>
            </a:bodyPr>
            <a:lstStyle/>
            <a:p>
              <a:pPr>
                <a:defRPr sz="1600" b="1">
                  <a:solidFill>
                    <a:schemeClr val="tx1">
                      <a:lumMod val="75000"/>
                      <a:lumOff val="25000"/>
                    </a:schemeClr>
                  </a:solidFill>
                  <a:cs typeface="Arial" pitchFamily="34" charset="0"/>
                </a:defRPr>
              </a:pPr>
              <a:r>
                <a:t>Formación de equipos</a:t>
              </a:r>
              <a:endParaRPr sz="16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Text Placeholder 1"/>
          <p:cNvSpPr txBox="1">
            <a:spLocks/>
          </p:cNvSpPr>
          <p:nvPr/>
        </p:nvSpPr>
        <p:spPr>
          <a:xfrm>
            <a:off x="8356133" y="2940330"/>
            <a:ext cx="371409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733" b="1">
                <a:solidFill>
                  <a:schemeClr val="bg1"/>
                </a:solidFill>
                <a:latin typeface="+mj-lt"/>
                <a:cs typeface="Arial" pitchFamily="34" charset="0"/>
              </a:defRPr>
            </a:pPr>
            <a:r>
              <a:t>Recursos</a:t>
            </a:r>
          </a:p>
        </p:txBody>
      </p:sp>
      <p:sp>
        <p:nvSpPr>
          <p:cNvPr id="2" name="TextBox 1">
            <a:extLst>
              <a:ext uri="{FF2B5EF4-FFF2-40B4-BE49-F238E27FC236}">
                <a16:creationId xmlns:a16="http://schemas.microsoft.com/office/drawing/2014/main" id="{D77D248D-2B18-7040-9985-C95301CBEFFF}"/>
              </a:ext>
            </a:extLst>
          </p:cNvPr>
          <p:cNvSpPr txBox="1"/>
          <p:nvPr/>
        </p:nvSpPr>
        <p:spPr>
          <a:xfrm>
            <a:off x="855023" y="760021"/>
            <a:ext cx="7335526" cy="5355312"/>
          </a:xfrm>
          <a:prstGeom prst="rect">
            <a:avLst/>
          </a:prstGeom>
          <a:noFill/>
        </p:spPr>
        <p:txBody>
          <a:bodyPr wrap="square">
            <a:spAutoFit/>
          </a:bodyPr>
          <a:lstStyle/>
          <a:p>
            <a:pPr marL="285750" indent="-285750">
              <a:buFont typeface="Arial" panose="020B0604020202020204" pitchFamily="34" charset="0"/>
              <a:buChar char="•"/>
            </a:pPr>
            <a:r>
              <a:rPr>
                <a:hlinkClick r:id="rId2"/>
              </a:rPr>
              <a:t>https://eagletraining.co.uk/2020/11/26/importance-of-working-with-others/#:~:text=Well%2C%20working%20with%20others%20is,culture%2C%20rules%2C%20and%20values</a:t>
            </a:r>
            <a:r>
              <a:t>.</a:t>
            </a:r>
          </a:p>
          <a:p>
            <a:pPr marL="285750" indent="-285750">
              <a:buFont typeface="Arial" panose="020B0604020202020204" pitchFamily="34" charset="0"/>
              <a:buChar char="•"/>
              <a:defRPr>
                <a:hlinkClick r:id="rId3"/>
              </a:defRPr>
            </a:pPr>
            <a:r>
              <a:t>https://www.toppr.com/guides/business-management-and-entrepreneurship/nature-of-management-and-its-process/management-functions</a:t>
            </a:r>
          </a:p>
          <a:p>
            <a:pPr marL="285750" indent="-285750">
              <a:buFont typeface="Arial" panose="020B0604020202020204" pitchFamily="34" charset="0"/>
              <a:buChar char="•"/>
              <a:defRPr>
                <a:hlinkClick r:id="rId4"/>
              </a:defRPr>
            </a:pPr>
            <a:r>
              <a:t>https://corporatefinanceinstitute.com/resources/careers/soft-skills/time-management-list-tips/</a:t>
            </a:r>
          </a:p>
          <a:p>
            <a:pPr marL="285750" indent="-285750">
              <a:buFont typeface="Arial" panose="020B0604020202020204" pitchFamily="34" charset="0"/>
              <a:buChar char="•"/>
            </a:pPr>
            <a:r>
              <a:t>Gestión de proyectos y proyectos informáticos, Guido Nicelli, Fodnazione Politecnico di Milano, Innovazione Digitale</a:t>
            </a:r>
          </a:p>
          <a:p>
            <a:pPr marL="285750" indent="-285750">
              <a:buFont typeface="Arial" panose="020B0604020202020204" pitchFamily="34" charset="0"/>
              <a:buChar char="•"/>
              <a:defRPr>
                <a:hlinkClick r:id="rId5"/>
              </a:defRPr>
            </a:pPr>
            <a:r>
              <a:t>https://slideplayer.it/slide/199543/</a:t>
            </a:r>
          </a:p>
          <a:p>
            <a:pPr marL="285750" indent="-285750">
              <a:buFont typeface="Arial" panose="020B0604020202020204" pitchFamily="34" charset="0"/>
              <a:buChar char="•"/>
              <a:defRPr>
                <a:hlinkClick r:id="rId6"/>
              </a:defRPr>
            </a:pPr>
            <a:r>
              <a:t>https://hbr.org/2020/01/time-management-is-about-more-than-life-hacks?registration=success</a:t>
            </a:r>
          </a:p>
          <a:p>
            <a:pPr marL="285750" indent="-285750">
              <a:buFont typeface="Arial" panose="020B0604020202020204" pitchFamily="34" charset="0"/>
              <a:buChar char="•"/>
              <a:defRPr>
                <a:hlinkClick r:id="rId7"/>
              </a:defRPr>
            </a:pPr>
            <a:r>
              <a:t>https://hbr.org/2016/06/the-secrets-of-great-teamwork</a:t>
            </a:r>
          </a:p>
          <a:p>
            <a:pPr marL="285750" indent="-285750">
              <a:buFont typeface="Arial" panose="020B0604020202020204" pitchFamily="34" charset="0"/>
              <a:buChar char="•"/>
              <a:defRPr>
                <a:hlinkClick r:id="rId8"/>
              </a:defRPr>
            </a:pPr>
            <a:r>
              <a:t>https://slack.com/intl/it-it/blog/collaboration/mastering-time-management-at-work</a:t>
            </a:r>
          </a:p>
          <a:p>
            <a:pPr marL="285750" indent="-285750">
              <a:buFont typeface="Arial" panose="020B0604020202020204" pitchFamily="34" charset="0"/>
              <a:buChar char="•"/>
            </a:pPr>
            <a:endParaRPr/>
          </a:p>
          <a:p>
            <a:pPr marL="285750" indent="-285750">
              <a:buFont typeface="Arial" panose="020B0604020202020204" pitchFamily="34" charset="0"/>
              <a:buChar char="•"/>
            </a:pPr>
            <a:endParaRPr/>
          </a:p>
          <a:p>
            <a:pPr marL="285750" indent="-285750">
              <a:buFont typeface="Arial" panose="020B0604020202020204" pitchFamily="34" charset="0"/>
              <a:buChar char="•"/>
            </a:pPr>
            <a:endParaRPr/>
          </a:p>
        </p:txBody>
      </p:sp>
    </p:spTree>
    <p:extLst>
      <p:ext uri="{BB962C8B-B14F-4D97-AF65-F5344CB8AC3E}">
        <p14:creationId xmlns:p14="http://schemas.microsoft.com/office/powerpoint/2010/main" val="288759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t>¡Muchas gracias!</a:t>
            </a:r>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defRPr sz="2400"/>
            </a:pPr>
            <a:r>
              <a:t>Continú</a:t>
            </a:r>
            <a:r>
              <a:rPr lang="es-ES"/>
              <a:t>a</a:t>
            </a:r>
            <a:r>
              <a:t> </a:t>
            </a:r>
            <a:r>
              <a:rPr lang="es-ES"/>
              <a:t>t</a:t>
            </a:r>
            <a:r>
              <a:t>u </a:t>
            </a:r>
            <a:r>
              <a:rPr lang="es-ES"/>
              <a:t>formación </a:t>
            </a:r>
            <a:r>
              <a:t>en </a:t>
            </a:r>
            <a:r>
              <a:rPr>
                <a:hlinkClick r:id="rId2"/>
              </a:rPr>
              <a:t>www.projectspecial.eu</a:t>
            </a:r>
            <a:r>
              <a:t>! </a:t>
            </a:r>
            <a:endParaRPr sz="2400"/>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30680-891D-85CC-4517-6682F03B9401}"/>
              </a:ext>
            </a:extLst>
          </p:cNvPr>
          <p:cNvPicPr>
            <a:picLocks noChangeAspect="1"/>
          </p:cNvPicPr>
          <p:nvPr/>
        </p:nvPicPr>
        <p:blipFill>
          <a:blip r:embed="rId2"/>
          <a:stretch>
            <a:fillRect/>
          </a:stretch>
        </p:blipFill>
        <p:spPr>
          <a:xfrm>
            <a:off x="526368" y="1086405"/>
            <a:ext cx="5442061" cy="4160871"/>
          </a:xfrm>
          <a:prstGeom prst="rect">
            <a:avLst/>
          </a:prstGeom>
        </p:spPr>
      </p:pic>
      <p:sp>
        <p:nvSpPr>
          <p:cNvPr id="5" name="TextBox 4">
            <a:extLst>
              <a:ext uri="{FF2B5EF4-FFF2-40B4-BE49-F238E27FC236}">
                <a16:creationId xmlns:a16="http://schemas.microsoft.com/office/drawing/2014/main" id="{D9E2128F-1C3B-27C8-3AC1-EAD90BB89FE7}"/>
              </a:ext>
            </a:extLst>
          </p:cNvPr>
          <p:cNvSpPr txBox="1"/>
          <p:nvPr/>
        </p:nvSpPr>
        <p:spPr>
          <a:xfrm>
            <a:off x="1520041" y="546265"/>
            <a:ext cx="6008914" cy="430887"/>
          </a:xfrm>
          <a:prstGeom prst="rect">
            <a:avLst/>
          </a:prstGeom>
          <a:noFill/>
        </p:spPr>
        <p:txBody>
          <a:bodyPr wrap="square">
            <a:spAutoFit/>
          </a:bodyPr>
          <a:lstStyle/>
          <a:p>
            <a:pPr>
              <a:defRPr sz="2200" b="1"/>
            </a:pPr>
            <a:r>
              <a:t>¿Dónde están los proyectos?</a:t>
            </a:r>
          </a:p>
        </p:txBody>
      </p:sp>
      <p:sp>
        <p:nvSpPr>
          <p:cNvPr id="6" name="TextBox 5">
            <a:extLst>
              <a:ext uri="{FF2B5EF4-FFF2-40B4-BE49-F238E27FC236}">
                <a16:creationId xmlns:a16="http://schemas.microsoft.com/office/drawing/2014/main" id="{608EE941-4E88-E66F-F930-7D16880D636F}"/>
              </a:ext>
            </a:extLst>
          </p:cNvPr>
          <p:cNvSpPr txBox="1"/>
          <p:nvPr/>
        </p:nvSpPr>
        <p:spPr>
          <a:xfrm>
            <a:off x="3219315" y="5235588"/>
            <a:ext cx="6008515" cy="1354217"/>
          </a:xfrm>
          <a:prstGeom prst="rect">
            <a:avLst/>
          </a:prstGeom>
          <a:noFill/>
        </p:spPr>
        <p:txBody>
          <a:bodyPr wrap="square">
            <a:spAutoFit/>
          </a:bodyPr>
          <a:lstStyle/>
          <a:p>
            <a:pPr>
              <a:defRPr sz="1600" b="1"/>
            </a:pPr>
            <a:r>
              <a:t>¡Recuerda!</a:t>
            </a:r>
          </a:p>
          <a:p>
            <a:pPr>
              <a:defRPr sz="1600"/>
            </a:pPr>
            <a:r>
              <a:t>Condiciones organizativas racionales: </a:t>
            </a:r>
          </a:p>
          <a:p>
            <a:pPr>
              <a:defRPr sz="1600" b="1"/>
            </a:pPr>
            <a:r>
              <a:t>la definición de objetivos, habilidades profesionales, recursos técnicos e instrumentales, tiempo y cost</a:t>
            </a:r>
            <a:r>
              <a:rPr lang="es-ES"/>
              <a:t>e</a:t>
            </a:r>
            <a:r>
              <a:t>s.</a:t>
            </a:r>
          </a:p>
          <a:p>
            <a:endParaRPr b="1"/>
          </a:p>
        </p:txBody>
      </p:sp>
      <p:sp>
        <p:nvSpPr>
          <p:cNvPr id="11" name="TextBox 10">
            <a:extLst>
              <a:ext uri="{FF2B5EF4-FFF2-40B4-BE49-F238E27FC236}">
                <a16:creationId xmlns:a16="http://schemas.microsoft.com/office/drawing/2014/main" id="{2E5C9C0B-243F-AE24-303A-A65A7D8B8545}"/>
              </a:ext>
            </a:extLst>
          </p:cNvPr>
          <p:cNvSpPr txBox="1"/>
          <p:nvPr/>
        </p:nvSpPr>
        <p:spPr>
          <a:xfrm>
            <a:off x="7790659" y="546265"/>
            <a:ext cx="3848343" cy="3416320"/>
          </a:xfrm>
          <a:prstGeom prst="rect">
            <a:avLst/>
          </a:prstGeom>
          <a:noFill/>
        </p:spPr>
        <p:txBody>
          <a:bodyPr wrap="square">
            <a:spAutoFit/>
          </a:bodyPr>
          <a:lstStyle/>
          <a:p>
            <a:pPr>
              <a:defRPr b="1"/>
            </a:pPr>
            <a:r>
              <a:t>Preguntas clave:</a:t>
            </a:r>
          </a:p>
          <a:p>
            <a:endParaRPr/>
          </a:p>
          <a:p>
            <a:pPr marL="285750" indent="-285750">
              <a:buFont typeface="Arial" panose="020B0604020202020204" pitchFamily="34" charset="0"/>
              <a:buChar char="•"/>
            </a:pPr>
            <a:r>
              <a:t>¿Qué hay que lograr?</a:t>
            </a:r>
          </a:p>
          <a:p>
            <a:pPr marL="285750" indent="-285750">
              <a:buFont typeface="Arial" panose="020B0604020202020204" pitchFamily="34" charset="0"/>
              <a:buChar char="•"/>
            </a:pPr>
            <a:r>
              <a:t>¿Cuándo se va a realizar?</a:t>
            </a:r>
          </a:p>
          <a:p>
            <a:pPr marL="285750" indent="-285750">
              <a:buFont typeface="Arial" panose="020B0604020202020204" pitchFamily="34" charset="0"/>
              <a:buChar char="•"/>
            </a:pPr>
            <a:r>
              <a:t>¿Cuánto costará?</a:t>
            </a:r>
          </a:p>
          <a:p>
            <a:pPr marL="285750" indent="-285750">
              <a:buFont typeface="Arial" panose="020B0604020202020204" pitchFamily="34" charset="0"/>
              <a:buChar char="•"/>
            </a:pPr>
            <a:r>
              <a:t>¿Quién llevará a cabo la realización del proyecto?</a:t>
            </a:r>
          </a:p>
          <a:p>
            <a:pPr marL="285750" indent="-285750">
              <a:buFont typeface="Arial" panose="020B0604020202020204" pitchFamily="34" charset="0"/>
              <a:buChar char="•"/>
            </a:pPr>
            <a:r>
              <a:t>¿Qué productos o servicios se producirán como resultado de la actividad del proyecto?</a:t>
            </a:r>
          </a:p>
          <a:p>
            <a:pPr marL="285750" indent="-285750">
              <a:buFont typeface="Arial" panose="020B0604020202020204" pitchFamily="34" charset="0"/>
              <a:buChar char="•"/>
            </a:pPr>
            <a:r>
              <a:t>¿Cómo se medirá el progreso del proyecto?</a:t>
            </a:r>
          </a:p>
        </p:txBody>
      </p:sp>
      <p:sp>
        <p:nvSpPr>
          <p:cNvPr id="13" name="Donut 24">
            <a:extLst>
              <a:ext uri="{FF2B5EF4-FFF2-40B4-BE49-F238E27FC236}">
                <a16:creationId xmlns:a16="http://schemas.microsoft.com/office/drawing/2014/main" id="{31136A09-1003-2863-F70A-1E4A30642BEE}"/>
              </a:ext>
            </a:extLst>
          </p:cNvPr>
          <p:cNvSpPr/>
          <p:nvPr/>
        </p:nvSpPr>
        <p:spPr>
          <a:xfrm>
            <a:off x="1000041" y="54626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7" name="Arrow: Left-Up 16">
            <a:extLst>
              <a:ext uri="{FF2B5EF4-FFF2-40B4-BE49-F238E27FC236}">
                <a16:creationId xmlns:a16="http://schemas.microsoft.com/office/drawing/2014/main" id="{24595E9D-7FD3-FA2C-BBFD-DF476BCC7F98}"/>
              </a:ext>
            </a:extLst>
          </p:cNvPr>
          <p:cNvSpPr/>
          <p:nvPr/>
        </p:nvSpPr>
        <p:spPr>
          <a:xfrm>
            <a:off x="8812926" y="4433601"/>
            <a:ext cx="1803807" cy="1627350"/>
          </a:xfrm>
          <a:prstGeom prst="leftUpArrow">
            <a:avLst>
              <a:gd name="adj1" fmla="val 25000"/>
              <a:gd name="adj2" fmla="val 24612"/>
              <a:gd name="adj3" fmla="val 25000"/>
            </a:avLst>
          </a:prstGeom>
          <a:solidFill>
            <a:srgbClr val="87B5BA"/>
          </a:solidFill>
          <a:ln>
            <a:solidFill>
              <a:srgbClr val="87B5BA"/>
            </a:solidFill>
          </a:ln>
        </p:spPr>
        <p:style>
          <a:lnRef idx="2">
            <a:schemeClr val="accent6"/>
          </a:lnRef>
          <a:fillRef idx="1">
            <a:schemeClr val="lt1"/>
          </a:fillRef>
          <a:effectRef idx="0">
            <a:schemeClr val="accent6"/>
          </a:effectRef>
          <a:fontRef idx="minor">
            <a:schemeClr val="dk1"/>
          </a:fontRef>
        </p:style>
        <p:txBody>
          <a:bodyPr anchor="ctr"/>
          <a:lstStyle/>
          <a:p>
            <a:pPr algn="ctr"/>
            <a:endParaRPr/>
          </a:p>
        </p:txBody>
      </p:sp>
      <p:pic>
        <p:nvPicPr>
          <p:cNvPr id="19" name="Picture 18" descr="Diagram  Description automatically generated">
            <a:extLst>
              <a:ext uri="{FF2B5EF4-FFF2-40B4-BE49-F238E27FC236}">
                <a16:creationId xmlns:a16="http://schemas.microsoft.com/office/drawing/2014/main" id="{11E564AB-76A3-4E90-C3A5-9AC4C5E3D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351" y="140587"/>
            <a:ext cx="2406444" cy="2406444"/>
          </a:xfrm>
          <a:prstGeom prst="rect">
            <a:avLst/>
          </a:prstGeom>
        </p:spPr>
      </p:pic>
      <p:graphicFrame>
        <p:nvGraphicFramePr>
          <p:cNvPr id="20" name="Objeto 33">
            <a:extLst>
              <a:ext uri="{FF2B5EF4-FFF2-40B4-BE49-F238E27FC236}">
                <a16:creationId xmlns:a16="http://schemas.microsoft.com/office/drawing/2014/main" id="{6B450EA3-4576-B840-7DC8-B00D4172585B}"/>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34" name="Objeto 33"/>
                      <p:cNvPicPr/>
                      <p:nvPr/>
                    </p:nvPicPr>
                    <p:blipFill>
                      <a:blip r:embed="rId5"/>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25278AC-C567-735A-DFFF-4BC4F3554680}"/>
              </a:ext>
            </a:extLst>
          </p:cNvPr>
          <p:cNvSpPr txBox="1"/>
          <p:nvPr/>
        </p:nvSpPr>
        <p:spPr>
          <a:xfrm>
            <a:off x="526368" y="6293922"/>
            <a:ext cx="8198182" cy="276999"/>
          </a:xfrm>
          <a:prstGeom prst="rect">
            <a:avLst/>
          </a:prstGeom>
          <a:noFill/>
        </p:spPr>
        <p:txBody>
          <a:bodyPr wrap="square">
            <a:spAutoFit/>
          </a:bodyPr>
          <a:lstStyle/>
          <a:p>
            <a:pPr>
              <a:defRPr sz="1200"/>
            </a:pPr>
            <a:r>
              <a:t>Fuente: </a:t>
            </a:r>
            <a:r>
              <a:rPr i="1"/>
              <a:t>Gestión de proyectos y proyectos informáticos, Guido Nicelli, Fodnazione Politecnico di Milano, Innovazione Digitale</a:t>
            </a:r>
          </a:p>
        </p:txBody>
      </p:sp>
    </p:spTree>
    <p:extLst>
      <p:ext uri="{BB962C8B-B14F-4D97-AF65-F5344CB8AC3E}">
        <p14:creationId xmlns:p14="http://schemas.microsoft.com/office/powerpoint/2010/main" val="20332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to 33"/>
          <p:cNvGraphicFramePr>
            <a:graphicFrameLocks noChangeAspect="1"/>
          </p:cNvGraphicFramePr>
          <p:nvPr>
            <p:extLst>
              <p:ext uri="{D42A27DB-BD31-4B8C-83A1-F6EECF244321}">
                <p14:modId xmlns:p14="http://schemas.microsoft.com/office/powerpoint/2010/main" val="5602587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3683" y="0"/>
                        <a:ext cx="724395" cy="782112"/>
                      </a:xfrm>
                      <a:prstGeom prst="rect">
                        <a:avLst/>
                      </a:prstGeom>
                    </p:spPr>
                  </p:pic>
                </p:oleObj>
              </mc:Fallback>
            </mc:AlternateContent>
          </a:graphicData>
        </a:graphic>
      </p:graphicFrame>
      <p:graphicFrame>
        <p:nvGraphicFramePr>
          <p:cNvPr id="18" name="Chart 17">
            <a:extLst>
              <a:ext uri="{FF2B5EF4-FFF2-40B4-BE49-F238E27FC236}">
                <a16:creationId xmlns:a16="http://schemas.microsoft.com/office/drawing/2014/main" id="{1937ED6B-DD0C-2E0D-5161-DFE06D95FD95}"/>
              </a:ext>
            </a:extLst>
          </p:cNvPr>
          <p:cNvGraphicFramePr/>
          <p:nvPr>
            <p:extLst>
              <p:ext uri="{D42A27DB-BD31-4B8C-83A1-F6EECF244321}">
                <p14:modId xmlns:p14="http://schemas.microsoft.com/office/powerpoint/2010/main" val="1132861124"/>
              </p:ext>
            </p:extLst>
          </p:nvPr>
        </p:nvGraphicFramePr>
        <p:xfrm>
          <a:off x="1443530" y="37885"/>
          <a:ext cx="9328148" cy="629185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991BF799-3B90-DD20-A9CE-E9B89E9B17DC}"/>
              </a:ext>
            </a:extLst>
          </p:cNvPr>
          <p:cNvSpPr txBox="1"/>
          <p:nvPr/>
        </p:nvSpPr>
        <p:spPr>
          <a:xfrm>
            <a:off x="6399322" y="2728173"/>
            <a:ext cx="2460917" cy="646331"/>
          </a:xfrm>
          <a:prstGeom prst="rect">
            <a:avLst/>
          </a:prstGeom>
          <a:noFill/>
        </p:spPr>
        <p:txBody>
          <a:bodyPr wrap="square">
            <a:spAutoFit/>
          </a:bodyPr>
          <a:lstStyle/>
          <a:p>
            <a:r>
              <a:t>¿CÓMO VAMOS A LLEGAR ALLÍ?</a:t>
            </a:r>
          </a:p>
        </p:txBody>
      </p:sp>
      <p:sp>
        <p:nvSpPr>
          <p:cNvPr id="41" name="TextBox 40">
            <a:extLst>
              <a:ext uri="{FF2B5EF4-FFF2-40B4-BE49-F238E27FC236}">
                <a16:creationId xmlns:a16="http://schemas.microsoft.com/office/drawing/2014/main" id="{9A0D25A7-C398-7117-AE65-B8EFB4C8F8A9}"/>
              </a:ext>
            </a:extLst>
          </p:cNvPr>
          <p:cNvSpPr txBox="1"/>
          <p:nvPr/>
        </p:nvSpPr>
        <p:spPr>
          <a:xfrm>
            <a:off x="926225" y="1003137"/>
            <a:ext cx="2597204" cy="2246769"/>
          </a:xfrm>
          <a:prstGeom prst="rect">
            <a:avLst/>
          </a:prstGeom>
          <a:noFill/>
        </p:spPr>
        <p:txBody>
          <a:bodyPr wrap="square">
            <a:spAutoFit/>
          </a:bodyPr>
          <a:lstStyle/>
          <a:p>
            <a:pPr marL="285750" indent="-285750">
              <a:buFont typeface="Arial" panose="020B0604020202020204" pitchFamily="34" charset="0"/>
              <a:buChar char="•"/>
              <a:defRPr sz="1400"/>
            </a:pPr>
            <a:r>
              <a:t>IDENTIFICAR PROBLEMAS/NECESIDADES</a:t>
            </a:r>
          </a:p>
          <a:p>
            <a:pPr marL="285750" indent="-285750">
              <a:buFont typeface="Arial" panose="020B0604020202020204" pitchFamily="34" charset="0"/>
              <a:buChar char="•"/>
              <a:defRPr sz="1400"/>
            </a:pPr>
            <a:r>
              <a:t>IDENTIFICAR OBJETIVOS</a:t>
            </a:r>
          </a:p>
          <a:p>
            <a:pPr marL="285750" indent="-285750">
              <a:buFont typeface="Arial" panose="020B0604020202020204" pitchFamily="34" charset="0"/>
              <a:buChar char="•"/>
              <a:defRPr sz="1400"/>
            </a:pPr>
            <a:r>
              <a:t>IDENTIFICAR OPCIONES</a:t>
            </a:r>
          </a:p>
          <a:p>
            <a:pPr marL="285750" indent="-285750">
              <a:buFont typeface="Arial" panose="020B0604020202020204" pitchFamily="34" charset="0"/>
              <a:buChar char="•"/>
              <a:defRPr sz="1400"/>
            </a:pPr>
            <a:r>
              <a:t>ESTIMAR OPCIONES Y BENEFICIOS</a:t>
            </a:r>
          </a:p>
          <a:p>
            <a:pPr marL="285750" indent="-285750">
              <a:buFont typeface="Arial" panose="020B0604020202020204" pitchFamily="34" charset="0"/>
              <a:buChar char="•"/>
              <a:defRPr sz="1400"/>
            </a:pPr>
            <a:r>
              <a:t>REVISAR EL PROCESO DE ESTIMACIÓN </a:t>
            </a:r>
          </a:p>
          <a:p>
            <a:pPr marL="285750" indent="-285750">
              <a:buFont typeface="Arial" panose="020B0604020202020204" pitchFamily="34" charset="0"/>
              <a:buChar char="•"/>
              <a:defRPr sz="1400"/>
            </a:pPr>
            <a:r>
              <a:t>SELECCION</a:t>
            </a:r>
            <a:r>
              <a:rPr lang="es-ES"/>
              <a:t>AR</a:t>
            </a:r>
            <a:r>
              <a:t> Y APR</a:t>
            </a:r>
            <a:r>
              <a:rPr lang="es-ES"/>
              <a:t>OBAR</a:t>
            </a:r>
            <a:r>
              <a:t> LA OPCIÓN FINAL </a:t>
            </a:r>
          </a:p>
        </p:txBody>
      </p:sp>
      <p:sp>
        <p:nvSpPr>
          <p:cNvPr id="10" name="Oval 9"/>
          <p:cNvSpPr/>
          <p:nvPr/>
        </p:nvSpPr>
        <p:spPr>
          <a:xfrm>
            <a:off x="5325974" y="1398595"/>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4" name="TextBox 23"/>
          <p:cNvSpPr txBox="1"/>
          <p:nvPr/>
        </p:nvSpPr>
        <p:spPr>
          <a:xfrm>
            <a:off x="5371675" y="1455276"/>
            <a:ext cx="513119" cy="502766"/>
          </a:xfrm>
          <a:prstGeom prst="rect">
            <a:avLst/>
          </a:prstGeom>
          <a:noFill/>
        </p:spPr>
        <p:txBody>
          <a:bodyPr wrap="square">
            <a:spAutoFit/>
          </a:bodyPr>
          <a:lstStyle/>
          <a:p>
            <a:pPr algn="ctr">
              <a:defRPr sz="2667" b="1">
                <a:solidFill>
                  <a:srgbClr val="87B5BA"/>
                </a:solidFill>
                <a:cs typeface="Arial" pitchFamily="34" charset="0"/>
              </a:defRPr>
            </a:pPr>
            <a:r>
              <a:t>1</a:t>
            </a:r>
            <a:endParaRPr sz="2667" b="1">
              <a:solidFill>
                <a:srgbClr val="87B5BA"/>
              </a:solidFill>
              <a:cs typeface="Arial" pitchFamily="34" charset="0"/>
            </a:endParaRPr>
          </a:p>
        </p:txBody>
      </p:sp>
      <p:sp>
        <p:nvSpPr>
          <p:cNvPr id="30" name="TextBox 29"/>
          <p:cNvSpPr txBox="1"/>
          <p:nvPr/>
        </p:nvSpPr>
        <p:spPr>
          <a:xfrm>
            <a:off x="4740439" y="2167009"/>
            <a:ext cx="3162392" cy="379656"/>
          </a:xfrm>
          <a:prstGeom prst="rect">
            <a:avLst/>
          </a:prstGeom>
          <a:noFill/>
        </p:spPr>
        <p:txBody>
          <a:bodyPr wrap="square">
            <a:spAutoFit/>
          </a:bodyPr>
          <a:lstStyle/>
          <a:p>
            <a:pPr>
              <a:defRPr sz="1867" b="1">
                <a:solidFill>
                  <a:schemeClr val="bg1"/>
                </a:solidFill>
                <a:cs typeface="Arial" pitchFamily="34" charset="0"/>
              </a:defRPr>
            </a:pPr>
            <a:r>
              <a:t>INICIACIÓN</a:t>
            </a:r>
            <a:endParaRPr sz="1867" b="1">
              <a:solidFill>
                <a:schemeClr val="bg1"/>
              </a:solidFill>
              <a:cs typeface="Arial" pitchFamily="34" charset="0"/>
            </a:endParaRPr>
          </a:p>
        </p:txBody>
      </p:sp>
      <p:sp>
        <p:nvSpPr>
          <p:cNvPr id="37" name="TextBox 36">
            <a:extLst>
              <a:ext uri="{FF2B5EF4-FFF2-40B4-BE49-F238E27FC236}">
                <a16:creationId xmlns:a16="http://schemas.microsoft.com/office/drawing/2014/main" id="{D13BA811-3FCA-75F9-40EA-32AD222B137F}"/>
              </a:ext>
            </a:extLst>
          </p:cNvPr>
          <p:cNvSpPr txBox="1"/>
          <p:nvPr/>
        </p:nvSpPr>
        <p:spPr>
          <a:xfrm>
            <a:off x="4375942" y="2753087"/>
            <a:ext cx="1680210" cy="646331"/>
          </a:xfrm>
          <a:prstGeom prst="rect">
            <a:avLst/>
          </a:prstGeom>
          <a:noFill/>
        </p:spPr>
        <p:txBody>
          <a:bodyPr wrap="square">
            <a:spAutoFit/>
          </a:bodyPr>
          <a:lstStyle/>
          <a:p>
            <a:pPr algn="r"/>
            <a:r>
              <a:t>¿A DÓNDE QUEREMOS IR?</a:t>
            </a:r>
          </a:p>
        </p:txBody>
      </p:sp>
      <p:sp>
        <p:nvSpPr>
          <p:cNvPr id="20" name="Oval 19"/>
          <p:cNvSpPr/>
          <p:nvPr/>
        </p:nvSpPr>
        <p:spPr>
          <a:xfrm>
            <a:off x="6547278" y="1399960"/>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5" name="TextBox 24"/>
          <p:cNvSpPr txBox="1"/>
          <p:nvPr/>
        </p:nvSpPr>
        <p:spPr>
          <a:xfrm>
            <a:off x="6493430" y="1457118"/>
            <a:ext cx="711363" cy="502766"/>
          </a:xfrm>
          <a:prstGeom prst="rect">
            <a:avLst/>
          </a:prstGeom>
          <a:noFill/>
        </p:spPr>
        <p:txBody>
          <a:bodyPr wrap="square">
            <a:spAutoFit/>
          </a:bodyPr>
          <a:lstStyle/>
          <a:p>
            <a:pPr algn="ctr">
              <a:defRPr sz="2667" b="1">
                <a:solidFill>
                  <a:srgbClr val="86BD70"/>
                </a:solidFill>
                <a:cs typeface="Arial" pitchFamily="34" charset="0"/>
              </a:defRPr>
            </a:pPr>
            <a:r>
              <a:t>2</a:t>
            </a:r>
            <a:endParaRPr sz="2667" b="1">
              <a:solidFill>
                <a:srgbClr val="86BD70"/>
              </a:solidFill>
              <a:cs typeface="Arial" pitchFamily="34" charset="0"/>
            </a:endParaRPr>
          </a:p>
        </p:txBody>
      </p:sp>
      <p:sp>
        <p:nvSpPr>
          <p:cNvPr id="29" name="TextBox 28"/>
          <p:cNvSpPr txBox="1"/>
          <p:nvPr/>
        </p:nvSpPr>
        <p:spPr>
          <a:xfrm>
            <a:off x="6391335" y="2153306"/>
            <a:ext cx="1759779" cy="379656"/>
          </a:xfrm>
          <a:prstGeom prst="rect">
            <a:avLst/>
          </a:prstGeom>
          <a:noFill/>
        </p:spPr>
        <p:txBody>
          <a:bodyPr wrap="square">
            <a:spAutoFit/>
          </a:bodyPr>
          <a:lstStyle/>
          <a:p>
            <a:pPr algn="r">
              <a:defRPr sz="1867" b="1">
                <a:solidFill>
                  <a:schemeClr val="bg1"/>
                </a:solidFill>
                <a:cs typeface="Arial" pitchFamily="34" charset="0"/>
              </a:defRPr>
            </a:pPr>
            <a:r>
              <a:t>PLANIFICACIÓN</a:t>
            </a:r>
            <a:endParaRPr sz="1867" b="1">
              <a:solidFill>
                <a:schemeClr val="bg1"/>
              </a:solidFill>
              <a:cs typeface="Arial" pitchFamily="34" charset="0"/>
            </a:endParaRPr>
          </a:p>
        </p:txBody>
      </p:sp>
      <p:sp>
        <p:nvSpPr>
          <p:cNvPr id="21" name="Oval 20"/>
          <p:cNvSpPr/>
          <p:nvPr/>
        </p:nvSpPr>
        <p:spPr>
          <a:xfrm>
            <a:off x="6516932" y="3716216"/>
            <a:ext cx="635342"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6" name="TextBox 25"/>
          <p:cNvSpPr txBox="1"/>
          <p:nvPr/>
        </p:nvSpPr>
        <p:spPr>
          <a:xfrm>
            <a:off x="6478921" y="3750560"/>
            <a:ext cx="711363" cy="502766"/>
          </a:xfrm>
          <a:prstGeom prst="rect">
            <a:avLst/>
          </a:prstGeom>
          <a:noFill/>
        </p:spPr>
        <p:txBody>
          <a:bodyPr wrap="square">
            <a:spAutoFit/>
          </a:bodyPr>
          <a:lstStyle/>
          <a:p>
            <a:pPr algn="ctr">
              <a:defRPr sz="2667" b="1">
                <a:solidFill>
                  <a:srgbClr val="F39E5A"/>
                </a:solidFill>
                <a:cs typeface="Arial" pitchFamily="34" charset="0"/>
              </a:defRPr>
            </a:pPr>
            <a:r>
              <a:t>3</a:t>
            </a:r>
            <a:endParaRPr sz="2667" b="1">
              <a:solidFill>
                <a:srgbClr val="F39E5A"/>
              </a:solidFill>
              <a:cs typeface="Arial" pitchFamily="34" charset="0"/>
            </a:endParaRPr>
          </a:p>
        </p:txBody>
      </p:sp>
      <p:sp>
        <p:nvSpPr>
          <p:cNvPr id="31" name="TextBox 30"/>
          <p:cNvSpPr txBox="1"/>
          <p:nvPr/>
        </p:nvSpPr>
        <p:spPr>
          <a:xfrm>
            <a:off x="7190284" y="3787201"/>
            <a:ext cx="1517752" cy="666977"/>
          </a:xfrm>
          <a:prstGeom prst="rect">
            <a:avLst/>
          </a:prstGeom>
          <a:noFill/>
        </p:spPr>
        <p:txBody>
          <a:bodyPr wrap="square">
            <a:spAutoFit/>
          </a:bodyPr>
          <a:lstStyle/>
          <a:p>
            <a:pPr>
              <a:defRPr sz="1867" b="1">
                <a:solidFill>
                  <a:schemeClr val="bg1"/>
                </a:solidFill>
                <a:cs typeface="Arial" pitchFamily="34" charset="0"/>
              </a:defRPr>
            </a:pPr>
            <a:r>
              <a:t>EJECUCIÓN Y </a:t>
            </a:r>
          </a:p>
          <a:p>
            <a:pPr>
              <a:defRPr sz="1867" b="1">
                <a:solidFill>
                  <a:schemeClr val="bg1"/>
                </a:solidFill>
                <a:cs typeface="Arial" pitchFamily="34" charset="0"/>
              </a:defRPr>
            </a:pPr>
            <a:r>
              <a:t>CONTROL</a:t>
            </a:r>
            <a:endParaRPr sz="1867" b="1">
              <a:solidFill>
                <a:schemeClr val="bg1"/>
              </a:solidFill>
              <a:cs typeface="Arial" pitchFamily="34" charset="0"/>
            </a:endParaRPr>
          </a:p>
        </p:txBody>
      </p:sp>
      <p:sp>
        <p:nvSpPr>
          <p:cNvPr id="39" name="TextBox 38">
            <a:extLst>
              <a:ext uri="{FF2B5EF4-FFF2-40B4-BE49-F238E27FC236}">
                <a16:creationId xmlns:a16="http://schemas.microsoft.com/office/drawing/2014/main" id="{401FC488-4EAD-688D-808C-5AE4350588D8}"/>
              </a:ext>
            </a:extLst>
          </p:cNvPr>
          <p:cNvSpPr txBox="1"/>
          <p:nvPr/>
        </p:nvSpPr>
        <p:spPr>
          <a:xfrm>
            <a:off x="6472210" y="4745041"/>
            <a:ext cx="1926063" cy="369332"/>
          </a:xfrm>
          <a:prstGeom prst="rect">
            <a:avLst/>
          </a:prstGeom>
          <a:noFill/>
        </p:spPr>
        <p:txBody>
          <a:bodyPr wrap="square">
            <a:spAutoFit/>
          </a:bodyPr>
          <a:lstStyle/>
          <a:p>
            <a:r>
              <a:t>¡EN EL TRABAJO!</a:t>
            </a:r>
          </a:p>
        </p:txBody>
      </p:sp>
      <p:sp>
        <p:nvSpPr>
          <p:cNvPr id="32" name="TextBox 31"/>
          <p:cNvSpPr txBox="1"/>
          <p:nvPr/>
        </p:nvSpPr>
        <p:spPr>
          <a:xfrm>
            <a:off x="4490756" y="3834452"/>
            <a:ext cx="3162392" cy="379656"/>
          </a:xfrm>
          <a:prstGeom prst="rect">
            <a:avLst/>
          </a:prstGeom>
          <a:noFill/>
        </p:spPr>
        <p:txBody>
          <a:bodyPr wrap="square">
            <a:spAutoFit/>
          </a:bodyPr>
          <a:lstStyle/>
          <a:p>
            <a:pPr>
              <a:defRPr sz="1867" b="1">
                <a:solidFill>
                  <a:schemeClr val="bg1"/>
                </a:solidFill>
                <a:cs typeface="Arial" pitchFamily="34" charset="0"/>
              </a:defRPr>
            </a:pPr>
            <a:r>
              <a:t>CIERRE </a:t>
            </a:r>
            <a:endParaRPr sz="1867" b="1">
              <a:solidFill>
                <a:schemeClr val="bg1"/>
              </a:solidFill>
              <a:cs typeface="Arial" pitchFamily="34" charset="0"/>
            </a:endParaRPr>
          </a:p>
        </p:txBody>
      </p:sp>
      <p:sp>
        <p:nvSpPr>
          <p:cNvPr id="22" name="Oval 21"/>
          <p:cNvSpPr/>
          <p:nvPr/>
        </p:nvSpPr>
        <p:spPr>
          <a:xfrm>
            <a:off x="5419123" y="3715425"/>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TextBox 26"/>
          <p:cNvSpPr txBox="1"/>
          <p:nvPr/>
        </p:nvSpPr>
        <p:spPr>
          <a:xfrm>
            <a:off x="5362745" y="3754345"/>
            <a:ext cx="711363" cy="502766"/>
          </a:xfrm>
          <a:prstGeom prst="rect">
            <a:avLst/>
          </a:prstGeom>
          <a:noFill/>
        </p:spPr>
        <p:txBody>
          <a:bodyPr wrap="square">
            <a:spAutoFit/>
          </a:bodyPr>
          <a:lstStyle/>
          <a:p>
            <a:pPr algn="ctr">
              <a:defRPr sz="2667" b="1">
                <a:solidFill>
                  <a:srgbClr val="A5A5A5"/>
                </a:solidFill>
                <a:cs typeface="Arial" pitchFamily="34" charset="0"/>
              </a:defRPr>
            </a:pPr>
            <a:r>
              <a:t>4</a:t>
            </a:r>
            <a:endParaRPr sz="2667" b="1">
              <a:solidFill>
                <a:srgbClr val="A5A5A5"/>
              </a:solidFill>
              <a:cs typeface="Arial" pitchFamily="34" charset="0"/>
            </a:endParaRPr>
          </a:p>
        </p:txBody>
      </p:sp>
      <p:sp>
        <p:nvSpPr>
          <p:cNvPr id="40" name="TextBox 39">
            <a:extLst>
              <a:ext uri="{FF2B5EF4-FFF2-40B4-BE49-F238E27FC236}">
                <a16:creationId xmlns:a16="http://schemas.microsoft.com/office/drawing/2014/main" id="{8869E84D-C8D5-6ED9-97CD-2150826E7838}"/>
              </a:ext>
            </a:extLst>
          </p:cNvPr>
          <p:cNvSpPr txBox="1"/>
          <p:nvPr/>
        </p:nvSpPr>
        <p:spPr>
          <a:xfrm>
            <a:off x="3843511" y="4398913"/>
            <a:ext cx="2401374" cy="1200329"/>
          </a:xfrm>
          <a:prstGeom prst="rect">
            <a:avLst/>
          </a:prstGeom>
          <a:noFill/>
        </p:spPr>
        <p:txBody>
          <a:bodyPr wrap="square">
            <a:spAutoFit/>
          </a:bodyPr>
          <a:lstStyle/>
          <a:p>
            <a:pPr algn="r"/>
            <a:r>
              <a:t>¿HEMOS LOGRADO NUESTROS OBJETIVOS?</a:t>
            </a:r>
          </a:p>
          <a:p>
            <a:pPr algn="r"/>
            <a:r>
              <a:t>¿QUÉ PODEMOS APRENDER?</a:t>
            </a:r>
          </a:p>
        </p:txBody>
      </p:sp>
      <p:sp>
        <p:nvSpPr>
          <p:cNvPr id="42" name="TextBox 41">
            <a:extLst>
              <a:ext uri="{FF2B5EF4-FFF2-40B4-BE49-F238E27FC236}">
                <a16:creationId xmlns:a16="http://schemas.microsoft.com/office/drawing/2014/main" id="{E6EF7D81-5555-EEB0-8C93-222E93F7925E}"/>
              </a:ext>
            </a:extLst>
          </p:cNvPr>
          <p:cNvSpPr txBox="1"/>
          <p:nvPr/>
        </p:nvSpPr>
        <p:spPr>
          <a:xfrm>
            <a:off x="9017535" y="937042"/>
            <a:ext cx="2868847" cy="2246769"/>
          </a:xfrm>
          <a:prstGeom prst="rect">
            <a:avLst/>
          </a:prstGeom>
          <a:noFill/>
        </p:spPr>
        <p:txBody>
          <a:bodyPr wrap="square">
            <a:spAutoFit/>
          </a:bodyPr>
          <a:lstStyle/>
          <a:p>
            <a:pPr marL="285750" indent="-285750">
              <a:buFont typeface="Arial" panose="020B0604020202020204" pitchFamily="34" charset="0"/>
              <a:buChar char="•"/>
              <a:defRPr sz="1400"/>
            </a:pPr>
            <a:r>
              <a:t>DEFINIR OBJETIVOS, CONTENIDOS Y ENFOQUES DETALLADOS</a:t>
            </a:r>
          </a:p>
          <a:p>
            <a:pPr marL="285750" indent="-285750">
              <a:buFont typeface="Arial" panose="020B0604020202020204" pitchFamily="34" charset="0"/>
              <a:buChar char="•"/>
              <a:defRPr sz="1400"/>
            </a:pPr>
            <a:r>
              <a:t>DESARROLLAR WBS </a:t>
            </a:r>
          </a:p>
          <a:p>
            <a:pPr marL="285750" indent="-285750">
              <a:buFont typeface="Arial" panose="020B0604020202020204" pitchFamily="34" charset="0"/>
              <a:buChar char="•"/>
              <a:defRPr sz="1400"/>
            </a:pPr>
            <a:r>
              <a:t>ESTABLECER UN COMPROMISO SOBRE LAS ACTIVIDADES</a:t>
            </a:r>
          </a:p>
          <a:p>
            <a:pPr marL="285750" indent="-285750">
              <a:buFont typeface="Arial" panose="020B0604020202020204" pitchFamily="34" charset="0"/>
              <a:buChar char="•"/>
              <a:defRPr sz="1400"/>
            </a:pPr>
            <a:r>
              <a:t>DEFINIR ORGANIZACIÓN</a:t>
            </a:r>
          </a:p>
          <a:p>
            <a:pPr marL="285750" indent="-285750">
              <a:buFont typeface="Arial" panose="020B0604020202020204" pitchFamily="34" charset="0"/>
              <a:buChar char="•"/>
              <a:defRPr sz="1400"/>
            </a:pPr>
            <a:r>
              <a:t>ASIGNAR RECURSOS Y PLANIFICAR EL TRABAJO</a:t>
            </a:r>
          </a:p>
          <a:p>
            <a:pPr marL="285750" indent="-285750">
              <a:buFont typeface="Arial" panose="020B0604020202020204" pitchFamily="34" charset="0"/>
              <a:buChar char="•"/>
              <a:defRPr sz="1400"/>
            </a:pPr>
            <a:r>
              <a:t>ESTIMACIÓN DE RIESGOS</a:t>
            </a:r>
          </a:p>
          <a:p>
            <a:pPr marL="285750" indent="-285750">
              <a:buFont typeface="Arial" panose="020B0604020202020204" pitchFamily="34" charset="0"/>
              <a:buChar char="•"/>
              <a:defRPr sz="1400"/>
            </a:pPr>
            <a:r>
              <a:t>FORMALIZAR EL PLAN DEL PROYECTO</a:t>
            </a:r>
          </a:p>
        </p:txBody>
      </p:sp>
      <p:sp>
        <p:nvSpPr>
          <p:cNvPr id="43" name="TextBox 42">
            <a:extLst>
              <a:ext uri="{FF2B5EF4-FFF2-40B4-BE49-F238E27FC236}">
                <a16:creationId xmlns:a16="http://schemas.microsoft.com/office/drawing/2014/main" id="{699AEFEC-45B2-D3E5-855F-C96F0787173E}"/>
              </a:ext>
            </a:extLst>
          </p:cNvPr>
          <p:cNvSpPr txBox="1"/>
          <p:nvPr/>
        </p:nvSpPr>
        <p:spPr>
          <a:xfrm>
            <a:off x="9061410" y="3674190"/>
            <a:ext cx="3019847" cy="2462213"/>
          </a:xfrm>
          <a:prstGeom prst="rect">
            <a:avLst/>
          </a:prstGeom>
          <a:noFill/>
        </p:spPr>
        <p:txBody>
          <a:bodyPr wrap="square">
            <a:spAutoFit/>
          </a:bodyPr>
          <a:lstStyle/>
          <a:p>
            <a:pPr marL="285750" indent="-285750">
              <a:buFont typeface="Arial" panose="020B0604020202020204" pitchFamily="34" charset="0"/>
              <a:buChar char="•"/>
              <a:defRPr sz="1400"/>
            </a:pPr>
            <a:r>
              <a:t>ACORDAR PLANES DETALLADOS</a:t>
            </a:r>
          </a:p>
          <a:p>
            <a:pPr marL="285750" indent="-285750">
              <a:buFont typeface="Arial" panose="020B0604020202020204" pitchFamily="34" charset="0"/>
              <a:buChar char="•"/>
              <a:defRPr sz="1400"/>
            </a:pPr>
            <a:r>
              <a:t>AUTORIZAR EL TRABAJO</a:t>
            </a:r>
          </a:p>
          <a:p>
            <a:pPr marL="285750" indent="-285750">
              <a:buFont typeface="Arial" panose="020B0604020202020204" pitchFamily="34" charset="0"/>
              <a:buChar char="•"/>
              <a:defRPr sz="1400"/>
            </a:pPr>
            <a:r>
              <a:t>COORDINAR EL TRABAJO</a:t>
            </a:r>
          </a:p>
          <a:p>
            <a:endParaRPr sz="1400"/>
          </a:p>
          <a:p>
            <a:pPr marL="285750" indent="-285750">
              <a:buFont typeface="Arial" panose="020B0604020202020204" pitchFamily="34" charset="0"/>
              <a:buChar char="•"/>
              <a:defRPr sz="1400"/>
            </a:pPr>
            <a:r>
              <a:t>EVALUACIÓN DE LAS CUENTAS FINALES Y LAS PREVISIONES</a:t>
            </a:r>
          </a:p>
          <a:p>
            <a:pPr marL="285750" indent="-285750">
              <a:buFont typeface="Arial" panose="020B0604020202020204" pitchFamily="34" charset="0"/>
              <a:buChar char="•"/>
              <a:defRPr sz="1400"/>
            </a:pPr>
            <a:r>
              <a:t>ANÁLISIS DE LOS PROGRESOS </a:t>
            </a:r>
          </a:p>
          <a:p>
            <a:pPr marL="285750" indent="-285750">
              <a:buFont typeface="Arial" panose="020B0604020202020204" pitchFamily="34" charset="0"/>
              <a:buChar char="•"/>
              <a:defRPr sz="1400"/>
            </a:pPr>
            <a:r>
              <a:t>INICIAR ACCIONES CORRECTIVAS</a:t>
            </a:r>
          </a:p>
          <a:p>
            <a:pPr marL="285750" indent="-285750">
              <a:buFont typeface="Arial" panose="020B0604020202020204" pitchFamily="34" charset="0"/>
              <a:buChar char="•"/>
              <a:defRPr sz="1400"/>
            </a:pPr>
            <a:r>
              <a:t>INFORMES OPERATIVOS Y DE GESTIÓN</a:t>
            </a:r>
          </a:p>
          <a:p>
            <a:pPr marL="285750" indent="-285750">
              <a:buFont typeface="Arial" panose="020B0604020202020204" pitchFamily="34" charset="0"/>
              <a:buChar char="•"/>
              <a:defRPr sz="1400"/>
            </a:pPr>
            <a:r>
              <a:t>ACTUALIZAR LOS PLANES DE TRABAJO</a:t>
            </a:r>
          </a:p>
        </p:txBody>
      </p:sp>
      <p:sp>
        <p:nvSpPr>
          <p:cNvPr id="44" name="TextBox 43">
            <a:extLst>
              <a:ext uri="{FF2B5EF4-FFF2-40B4-BE49-F238E27FC236}">
                <a16:creationId xmlns:a16="http://schemas.microsoft.com/office/drawing/2014/main" id="{5394B5CD-D974-5793-ACDB-037358A4E3C0}"/>
              </a:ext>
            </a:extLst>
          </p:cNvPr>
          <p:cNvSpPr txBox="1"/>
          <p:nvPr/>
        </p:nvSpPr>
        <p:spPr>
          <a:xfrm>
            <a:off x="982750" y="3827020"/>
            <a:ext cx="2401373" cy="738664"/>
          </a:xfrm>
          <a:prstGeom prst="rect">
            <a:avLst/>
          </a:prstGeom>
          <a:noFill/>
        </p:spPr>
        <p:txBody>
          <a:bodyPr wrap="square">
            <a:spAutoFit/>
          </a:bodyPr>
          <a:lstStyle/>
          <a:p>
            <a:pPr marL="285750" indent="-285750">
              <a:buFont typeface="Arial" panose="020B0604020202020204" pitchFamily="34" charset="0"/>
              <a:buChar char="•"/>
              <a:defRPr sz="1400"/>
            </a:pPr>
            <a:r>
              <a:t>CERRAR EL PROYECTO</a:t>
            </a:r>
          </a:p>
          <a:p>
            <a:pPr marL="285750" indent="-285750">
              <a:buFont typeface="Arial" panose="020B0604020202020204" pitchFamily="34" charset="0"/>
              <a:buChar char="•"/>
              <a:defRPr sz="1400"/>
            </a:pPr>
            <a:r>
              <a:t>REVISIÓN DE LOS RESULTADOS DEL PROYECTO</a:t>
            </a:r>
          </a:p>
        </p:txBody>
      </p:sp>
      <p:sp>
        <p:nvSpPr>
          <p:cNvPr id="2" name="TextBox 1">
            <a:extLst>
              <a:ext uri="{FF2B5EF4-FFF2-40B4-BE49-F238E27FC236}">
                <a16:creationId xmlns:a16="http://schemas.microsoft.com/office/drawing/2014/main" id="{DD9E346D-BD1D-06BD-6005-6444E2A9A2A2}"/>
              </a:ext>
            </a:extLst>
          </p:cNvPr>
          <p:cNvSpPr txBox="1"/>
          <p:nvPr/>
        </p:nvSpPr>
        <p:spPr>
          <a:xfrm>
            <a:off x="1145897" y="307187"/>
            <a:ext cx="4894718" cy="430887"/>
          </a:xfrm>
          <a:prstGeom prst="rect">
            <a:avLst/>
          </a:prstGeom>
          <a:noFill/>
        </p:spPr>
        <p:txBody>
          <a:bodyPr wrap="square">
            <a:spAutoFit/>
          </a:bodyPr>
          <a:lstStyle/>
          <a:p>
            <a:pPr>
              <a:defRPr sz="2200" b="1"/>
            </a:pPr>
            <a:r>
              <a:t>Entonces, ¿cómo empiezas?</a:t>
            </a:r>
          </a:p>
        </p:txBody>
      </p:sp>
      <p:sp>
        <p:nvSpPr>
          <p:cNvPr id="3" name="Donut 24">
            <a:extLst>
              <a:ext uri="{FF2B5EF4-FFF2-40B4-BE49-F238E27FC236}">
                <a16:creationId xmlns:a16="http://schemas.microsoft.com/office/drawing/2014/main" id="{EB92A918-1B14-E452-2E8E-5E15AE2B1476}"/>
              </a:ext>
            </a:extLst>
          </p:cNvPr>
          <p:cNvSpPr/>
          <p:nvPr/>
        </p:nvSpPr>
        <p:spPr>
          <a:xfrm>
            <a:off x="4650397" y="30718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Tree>
    <p:extLst>
      <p:ext uri="{BB962C8B-B14F-4D97-AF65-F5344CB8AC3E}">
        <p14:creationId xmlns:p14="http://schemas.microsoft.com/office/powerpoint/2010/main" val="181553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  Description automatically generated">
            <a:extLst>
              <a:ext uri="{FF2B5EF4-FFF2-40B4-BE49-F238E27FC236}">
                <a16:creationId xmlns:a16="http://schemas.microsoft.com/office/drawing/2014/main" id="{E94841D1-D776-1368-CD4E-8836F244B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76334" y="2284286"/>
            <a:ext cx="2006687" cy="1910903"/>
          </a:xfrm>
          <a:prstGeom prst="rect">
            <a:avLst/>
          </a:prstGeom>
        </p:spPr>
      </p:pic>
      <p:sp>
        <p:nvSpPr>
          <p:cNvPr id="5" name="TextBox 4">
            <a:extLst>
              <a:ext uri="{FF2B5EF4-FFF2-40B4-BE49-F238E27FC236}">
                <a16:creationId xmlns:a16="http://schemas.microsoft.com/office/drawing/2014/main" id="{B9A90C06-71B9-F06E-471A-3B457067EB23}"/>
              </a:ext>
            </a:extLst>
          </p:cNvPr>
          <p:cNvSpPr txBox="1"/>
          <p:nvPr/>
        </p:nvSpPr>
        <p:spPr>
          <a:xfrm>
            <a:off x="1080654" y="403761"/>
            <a:ext cx="5925787" cy="430887"/>
          </a:xfrm>
          <a:prstGeom prst="rect">
            <a:avLst/>
          </a:prstGeom>
          <a:noFill/>
        </p:spPr>
        <p:txBody>
          <a:bodyPr wrap="square">
            <a:spAutoFit/>
          </a:bodyPr>
          <a:lstStyle/>
          <a:p>
            <a:pPr>
              <a:defRPr sz="2200" b="1"/>
            </a:pPr>
            <a:r>
              <a:t>Gestión</a:t>
            </a:r>
          </a:p>
        </p:txBody>
      </p:sp>
      <p:graphicFrame>
        <p:nvGraphicFramePr>
          <p:cNvPr id="6" name="Objeto 33">
            <a:extLst>
              <a:ext uri="{FF2B5EF4-FFF2-40B4-BE49-F238E27FC236}">
                <a16:creationId xmlns:a16="http://schemas.microsoft.com/office/drawing/2014/main" id="{B612AE0A-43C5-AE05-110F-D653AD835041}"/>
              </a:ext>
            </a:extLst>
          </p:cNvPr>
          <p:cNvGraphicFramePr>
            <a:graphicFrameLocks noChangeAspect="1"/>
          </p:cNvGraphicFramePr>
          <p:nvPr>
            <p:extLst>
              <p:ext uri="{D42A27DB-BD31-4B8C-83A1-F6EECF244321}">
                <p14:modId xmlns:p14="http://schemas.microsoft.com/office/powerpoint/2010/main" val="183916235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B7F6F9CD-6944-1BBA-5862-F9744B38509B}"/>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4D28816-E894-FF82-BB7C-398117ED2402}"/>
              </a:ext>
            </a:extLst>
          </p:cNvPr>
          <p:cNvSpPr txBox="1"/>
          <p:nvPr/>
        </p:nvSpPr>
        <p:spPr>
          <a:xfrm>
            <a:off x="613559" y="1006712"/>
            <a:ext cx="11178638" cy="671915"/>
          </a:xfrm>
          <a:prstGeom prst="rect">
            <a:avLst/>
          </a:prstGeom>
          <a:noFill/>
        </p:spPr>
        <p:txBody>
          <a:bodyPr wrap="square">
            <a:spAutoFit/>
          </a:bodyPr>
          <a:lstStyle/>
          <a:p>
            <a:pPr lvl="0">
              <a:lnSpc>
                <a:spcPct val="107000"/>
              </a:lnSpc>
              <a:spcAft>
                <a:spcPts val="800"/>
              </a:spcAft>
              <a:defRPr sz="1800">
                <a:effectLst/>
                <a:latin typeface="Calibri" panose="020F0502020204030204" pitchFamily="34" charset="0"/>
                <a:ea typeface="Calibri" panose="020F0502020204030204" pitchFamily="34" charset="0"/>
                <a:cs typeface="Times New Roman" panose="02020603050405020304" pitchFamily="18" charset="0"/>
              </a:defRPr>
            </a:pPr>
            <a:r>
              <a:t>La</a:t>
            </a:r>
            <a:r>
              <a:rPr b="1"/>
              <a:t> </a:t>
            </a:r>
            <a:r>
              <a:t>dirección se refiere al control y la planificación de los detalles (Bauer 1998). Mediante el uso juicioso de los medios disponibles se toman las decisiones reales y se llevan a cabo acciones para lograr los objetivos (Storey 1960).</a:t>
            </a:r>
          </a:p>
        </p:txBody>
      </p:sp>
      <p:sp>
        <p:nvSpPr>
          <p:cNvPr id="9" name="TextBox 8">
            <a:extLst>
              <a:ext uri="{FF2B5EF4-FFF2-40B4-BE49-F238E27FC236}">
                <a16:creationId xmlns:a16="http://schemas.microsoft.com/office/drawing/2014/main" id="{12FE763F-FDD3-55DC-F2D0-1DE2B3D29971}"/>
              </a:ext>
            </a:extLst>
          </p:cNvPr>
          <p:cNvSpPr txBox="1"/>
          <p:nvPr/>
        </p:nvSpPr>
        <p:spPr>
          <a:xfrm>
            <a:off x="613559" y="1800368"/>
            <a:ext cx="10881756" cy="2031325"/>
          </a:xfrm>
          <a:prstGeom prst="rect">
            <a:avLst/>
          </a:prstGeom>
          <a:noFill/>
        </p:spPr>
        <p:txBody>
          <a:bodyPr wrap="square">
            <a:spAutoFit/>
          </a:bodyPr>
          <a:lstStyle/>
          <a:p>
            <a:pPr algn="just"/>
            <a:r>
              <a:t>Gestión de</a:t>
            </a:r>
            <a:r>
              <a:rPr lang="es-ES"/>
              <a:t> </a:t>
            </a:r>
            <a:r>
              <a:rPr b="1"/>
              <a:t>Proyectos: </a:t>
            </a:r>
            <a:r>
              <a:t>aplicación de conocimientos, habilidades, técnicas e instrumentos para satisfacer los requisitos del proyecto</a:t>
            </a:r>
          </a:p>
          <a:p>
            <a:pPr algn="just"/>
            <a:endParaRPr/>
          </a:p>
          <a:p>
            <a:pPr marL="285750" indent="-285750" algn="just">
              <a:buFont typeface="Arial" panose="020B0604020202020204" pitchFamily="34" charset="0"/>
              <a:buChar char="•"/>
            </a:pPr>
            <a:r>
              <a:t>Destacar situaciones críticas y proporcionar alternativas oportunas</a:t>
            </a:r>
          </a:p>
          <a:p>
            <a:pPr marL="285750" indent="-285750" algn="just">
              <a:buFont typeface="Arial" panose="020B0604020202020204" pitchFamily="34" charset="0"/>
              <a:buChar char="•"/>
            </a:pPr>
            <a:r>
              <a:t>Empoderar a todas las partes interesadas en objetivos específicos</a:t>
            </a:r>
          </a:p>
          <a:p>
            <a:pPr marL="285750" indent="-285750" algn="just">
              <a:buFont typeface="Arial" panose="020B0604020202020204" pitchFamily="34" charset="0"/>
              <a:buChar char="•"/>
            </a:pPr>
            <a:r>
              <a:t>Proporcionar una visión realista del proyecto durante su ciclo de vida</a:t>
            </a:r>
          </a:p>
          <a:p>
            <a:pPr marL="285750" indent="-285750" algn="just">
              <a:buFont typeface="Arial" panose="020B0604020202020204" pitchFamily="34" charset="0"/>
              <a:buChar char="•"/>
            </a:pPr>
            <a:r>
              <a:t>Elaborar un marco de previsión de la evolución futura del proyecto</a:t>
            </a:r>
          </a:p>
        </p:txBody>
      </p:sp>
      <p:sp>
        <p:nvSpPr>
          <p:cNvPr id="11" name="TextBox 10">
            <a:extLst>
              <a:ext uri="{FF2B5EF4-FFF2-40B4-BE49-F238E27FC236}">
                <a16:creationId xmlns:a16="http://schemas.microsoft.com/office/drawing/2014/main" id="{652E30A4-F12E-C392-D2D0-FBC2C4A101E9}"/>
              </a:ext>
            </a:extLst>
          </p:cNvPr>
          <p:cNvSpPr txBox="1"/>
          <p:nvPr/>
        </p:nvSpPr>
        <p:spPr>
          <a:xfrm>
            <a:off x="613559" y="3881884"/>
            <a:ext cx="9698181" cy="923330"/>
          </a:xfrm>
          <a:prstGeom prst="rect">
            <a:avLst/>
          </a:prstGeom>
          <a:noFill/>
        </p:spPr>
        <p:txBody>
          <a:bodyPr wrap="square">
            <a:spAutoFit/>
          </a:bodyPr>
          <a:lstStyle/>
          <a:p>
            <a:pPr>
              <a:defRPr b="1"/>
            </a:pPr>
            <a:r>
              <a:t>El proceso de gestión de un proyecto de principio a fin asignando, utilizando y monitoreando recursos (limitados) para cumplir con los requisitos (de proyecto) dentro de un plazo predefinido. </a:t>
            </a:r>
          </a:p>
          <a:p>
            <a:r>
              <a:t>Por lo tanto, es necesario: </a:t>
            </a:r>
          </a:p>
        </p:txBody>
      </p:sp>
      <p:sp>
        <p:nvSpPr>
          <p:cNvPr id="2" name="Rectangle 1">
            <a:extLst>
              <a:ext uri="{FF2B5EF4-FFF2-40B4-BE49-F238E27FC236}">
                <a16:creationId xmlns:a16="http://schemas.microsoft.com/office/drawing/2014/main" id="{0CA50F2B-1E98-DD80-986F-FF1DD64AC12D}"/>
              </a:ext>
            </a:extLst>
          </p:cNvPr>
          <p:cNvSpPr/>
          <p:nvPr/>
        </p:nvSpPr>
        <p:spPr>
          <a:xfrm>
            <a:off x="1080654" y="4924982"/>
            <a:ext cx="2268187"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Verificar y resolver las restricciones de recursos existentes y cualquier conflicto que pueda surgir</a:t>
            </a:r>
          </a:p>
        </p:txBody>
      </p:sp>
      <p:sp>
        <p:nvSpPr>
          <p:cNvPr id="3" name="Rectangle 2">
            <a:extLst>
              <a:ext uri="{FF2B5EF4-FFF2-40B4-BE49-F238E27FC236}">
                <a16:creationId xmlns:a16="http://schemas.microsoft.com/office/drawing/2014/main" id="{B2B5572C-BF7E-3BC3-56E0-FFD3819EBF87}"/>
              </a:ext>
            </a:extLst>
          </p:cNvPr>
          <p:cNvSpPr/>
          <p:nvPr/>
        </p:nvSpPr>
        <p:spPr>
          <a:xfrm>
            <a:off x="4369843" y="4924982"/>
            <a:ext cx="3452313"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Alinear la orientación estratégica de la organización donde esto influye en la consecución de los objetivos del proyecto</a:t>
            </a:r>
          </a:p>
        </p:txBody>
      </p:sp>
      <p:sp>
        <p:nvSpPr>
          <p:cNvPr id="4" name="Rectangle 3">
            <a:extLst>
              <a:ext uri="{FF2B5EF4-FFF2-40B4-BE49-F238E27FC236}">
                <a16:creationId xmlns:a16="http://schemas.microsoft.com/office/drawing/2014/main" id="{973B9105-DECD-755E-83A0-D8CB5FD78041}"/>
              </a:ext>
            </a:extLst>
          </p:cNvPr>
          <p:cNvSpPr/>
          <p:nvPr/>
        </p:nvSpPr>
        <p:spPr>
          <a:xfrm>
            <a:off x="8811491" y="4924982"/>
            <a:ext cx="2268187"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Definir la gobernanza compartida</a:t>
            </a:r>
          </a:p>
        </p:txBody>
      </p:sp>
    </p:spTree>
    <p:extLst>
      <p:ext uri="{BB962C8B-B14F-4D97-AF65-F5344CB8AC3E}">
        <p14:creationId xmlns:p14="http://schemas.microsoft.com/office/powerpoint/2010/main" val="70514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0E6E1-8D74-2E4C-EABA-E638B3B28053}"/>
              </a:ext>
            </a:extLst>
          </p:cNvPr>
          <p:cNvSpPr txBox="1"/>
          <p:nvPr/>
        </p:nvSpPr>
        <p:spPr>
          <a:xfrm>
            <a:off x="716476" y="1183506"/>
            <a:ext cx="10759045" cy="2308324"/>
          </a:xfrm>
          <a:prstGeom prst="rect">
            <a:avLst/>
          </a:prstGeom>
          <a:noFill/>
        </p:spPr>
        <p:txBody>
          <a:bodyPr wrap="square">
            <a:spAutoFit/>
          </a:bodyPr>
          <a:lstStyle/>
          <a:p>
            <a:pPr algn="just"/>
            <a:r>
              <a:rPr b="1"/>
              <a:t>El principal desafío de un gerente es resolver problemas creativamente. </a:t>
            </a:r>
            <a:r>
              <a:t>Si bien se basan en una variedad de disciplinas académicas, y para ayudar a los gerentes a responder al desafío de la resolución creativa de problemas, los principios de la gestión se han categorizado durante mucho tiempo en las cuatro funciones principales de </a:t>
            </a:r>
            <a:r>
              <a:rPr b="1"/>
              <a:t>planificación, organización, liderazgo y control (el marco P-O-L-C). </a:t>
            </a:r>
          </a:p>
          <a:p>
            <a:pPr algn="just"/>
            <a:endParaRPr lang="es-ES" b="1"/>
          </a:p>
          <a:p>
            <a:pPr algn="just"/>
            <a:endParaRPr b="1"/>
          </a:p>
          <a:p>
            <a:pPr algn="just"/>
            <a:r>
              <a:t>Se pueden utilizar cuatro funciones cruciales para resumir las ideas de gestión. Planear, organizar, dirigir y controlar son estas tareas. El marco P-O-L-C ofrece una dirección útil para la posición gerencial óptima. </a:t>
            </a:r>
          </a:p>
        </p:txBody>
      </p:sp>
      <p:graphicFrame>
        <p:nvGraphicFramePr>
          <p:cNvPr id="5" name="Table 5">
            <a:extLst>
              <a:ext uri="{FF2B5EF4-FFF2-40B4-BE49-F238E27FC236}">
                <a16:creationId xmlns:a16="http://schemas.microsoft.com/office/drawing/2014/main" id="{B256CE52-0753-D780-070F-EE3E45941131}"/>
              </a:ext>
            </a:extLst>
          </p:cNvPr>
          <p:cNvGraphicFramePr>
            <a:graphicFrameLocks noGrp="1"/>
          </p:cNvGraphicFramePr>
          <p:nvPr>
            <p:extLst>
              <p:ext uri="{D42A27DB-BD31-4B8C-83A1-F6EECF244321}">
                <p14:modId xmlns:p14="http://schemas.microsoft.com/office/powerpoint/2010/main" val="3150324250"/>
              </p:ext>
            </p:extLst>
          </p:nvPr>
        </p:nvGraphicFramePr>
        <p:xfrm>
          <a:off x="1380183" y="3836103"/>
          <a:ext cx="9431632" cy="2461798"/>
        </p:xfrm>
        <a:graphic>
          <a:graphicData uri="http://schemas.openxmlformats.org/drawingml/2006/table">
            <a:tbl>
              <a:tblPr firstRow="1" bandRow="1">
                <a:tableStyleId>{0505E3EF-67EA-436B-97B2-0124C06EBD24}</a:tableStyleId>
              </a:tblPr>
              <a:tblGrid>
                <a:gridCol w="2357908">
                  <a:extLst>
                    <a:ext uri="{9D8B030D-6E8A-4147-A177-3AD203B41FA5}">
                      <a16:colId xmlns:a16="http://schemas.microsoft.com/office/drawing/2014/main" val="1990606510"/>
                    </a:ext>
                  </a:extLst>
                </a:gridCol>
                <a:gridCol w="2357908">
                  <a:extLst>
                    <a:ext uri="{9D8B030D-6E8A-4147-A177-3AD203B41FA5}">
                      <a16:colId xmlns:a16="http://schemas.microsoft.com/office/drawing/2014/main" val="675464663"/>
                    </a:ext>
                  </a:extLst>
                </a:gridCol>
                <a:gridCol w="2357908">
                  <a:extLst>
                    <a:ext uri="{9D8B030D-6E8A-4147-A177-3AD203B41FA5}">
                      <a16:colId xmlns:a16="http://schemas.microsoft.com/office/drawing/2014/main" val="2478723114"/>
                    </a:ext>
                  </a:extLst>
                </a:gridCol>
                <a:gridCol w="2357908">
                  <a:extLst>
                    <a:ext uri="{9D8B030D-6E8A-4147-A177-3AD203B41FA5}">
                      <a16:colId xmlns:a16="http://schemas.microsoft.com/office/drawing/2014/main" val="785220"/>
                    </a:ext>
                  </a:extLst>
                </a:gridCol>
              </a:tblGrid>
              <a:tr h="737000">
                <a:tc>
                  <a:txBody>
                    <a:bodyPr/>
                    <a:lstStyle/>
                    <a:p>
                      <a:pPr marL="0" indent="0">
                        <a:buFont typeface="Arial" panose="020B0604020202020204" pitchFamily="34" charset="0"/>
                        <a:buNone/>
                      </a:pPr>
                      <a:r>
                        <a:t>Planificación</a:t>
                      </a:r>
                    </a:p>
                  </a:txBody>
                  <a:tcPr/>
                </a:tc>
                <a:tc>
                  <a:txBody>
                    <a:bodyPr/>
                    <a:lstStyle/>
                    <a:p>
                      <a:pPr marL="0" indent="0">
                        <a:buFont typeface="Arial" panose="020B0604020202020204" pitchFamily="34" charset="0"/>
                        <a:buNone/>
                      </a:pPr>
                      <a:r>
                        <a:t>Organización</a:t>
                      </a:r>
                    </a:p>
                  </a:txBody>
                  <a:tcPr/>
                </a:tc>
                <a:tc>
                  <a:txBody>
                    <a:bodyPr/>
                    <a:lstStyle/>
                    <a:p>
                      <a:pPr marL="0" indent="0">
                        <a:buFont typeface="Arial" panose="020B0604020202020204" pitchFamily="34" charset="0"/>
                        <a:buNone/>
                      </a:pPr>
                      <a:r>
                        <a:t>Lidera</a:t>
                      </a:r>
                      <a:r>
                        <a:rPr lang="es-ES"/>
                        <a:t>zgo</a:t>
                      </a:r>
                      <a:endParaRPr/>
                    </a:p>
                  </a:txBody>
                  <a:tcPr/>
                </a:tc>
                <a:tc>
                  <a:txBody>
                    <a:bodyPr/>
                    <a:lstStyle/>
                    <a:p>
                      <a:pPr marL="0" indent="0">
                        <a:buFont typeface="Arial" panose="020B0604020202020204" pitchFamily="34" charset="0"/>
                        <a:buNone/>
                      </a:pPr>
                      <a:r>
                        <a:t>Control</a:t>
                      </a:r>
                    </a:p>
                  </a:txBody>
                  <a:tcPr/>
                </a:tc>
                <a:extLst>
                  <a:ext uri="{0D108BD9-81ED-4DB2-BD59-A6C34878D82A}">
                    <a16:rowId xmlns:a16="http://schemas.microsoft.com/office/drawing/2014/main" val="220035023"/>
                  </a:ext>
                </a:extLst>
              </a:tr>
              <a:tr h="1724798">
                <a:tc>
                  <a:txBody>
                    <a:bodyPr/>
                    <a:lstStyle/>
                    <a:p>
                      <a:pPr marL="0" indent="0">
                        <a:buFont typeface="Arial" panose="020B0604020202020204" pitchFamily="34" charset="0"/>
                        <a:buNone/>
                      </a:pPr>
                      <a:r>
                        <a:t>Visión y Misión</a:t>
                      </a:r>
                    </a:p>
                    <a:p>
                      <a:pPr marL="0" indent="0">
                        <a:buFont typeface="Arial" panose="020B0604020202020204" pitchFamily="34" charset="0"/>
                        <a:buNone/>
                      </a:pPr>
                      <a:r>
                        <a:t>Elaboración de estrategias</a:t>
                      </a:r>
                    </a:p>
                    <a:p>
                      <a:pPr marL="0" indent="0">
                        <a:buFont typeface="Arial" panose="020B0604020202020204" pitchFamily="34" charset="0"/>
                        <a:buNone/>
                      </a:pPr>
                      <a:r>
                        <a:t>Metas y objetivos</a:t>
                      </a:r>
                    </a:p>
                  </a:txBody>
                  <a:tcPr/>
                </a:tc>
                <a:tc>
                  <a:txBody>
                    <a:bodyPr/>
                    <a:lstStyle/>
                    <a:p>
                      <a:pPr marL="0" indent="0">
                        <a:buFont typeface="Arial" panose="020B0604020202020204" pitchFamily="34" charset="0"/>
                        <a:buNone/>
                      </a:pPr>
                      <a:r>
                        <a:t>Diseño de organización</a:t>
                      </a:r>
                    </a:p>
                    <a:p>
                      <a:pPr marL="0" indent="0">
                        <a:buFont typeface="Arial" panose="020B0604020202020204" pitchFamily="34" charset="0"/>
                        <a:buNone/>
                      </a:pPr>
                      <a:r>
                        <a:t>Cultura</a:t>
                      </a:r>
                    </a:p>
                    <a:p>
                      <a:pPr marL="0" indent="0">
                        <a:buFont typeface="Arial" panose="020B0604020202020204" pitchFamily="34" charset="0"/>
                        <a:buNone/>
                      </a:pPr>
                      <a:r>
                        <a:t>Redes sociales</a:t>
                      </a:r>
                    </a:p>
                  </a:txBody>
                  <a:tcPr/>
                </a:tc>
                <a:tc>
                  <a:txBody>
                    <a:bodyPr/>
                    <a:lstStyle/>
                    <a:p>
                      <a:pPr marL="0" indent="0">
                        <a:buFont typeface="Arial" panose="020B0604020202020204" pitchFamily="34" charset="0"/>
                        <a:buNone/>
                      </a:pPr>
                      <a:r>
                        <a:t>Liderazgo</a:t>
                      </a:r>
                    </a:p>
                    <a:p>
                      <a:pPr marL="0" indent="0">
                        <a:buFont typeface="Arial" panose="020B0604020202020204" pitchFamily="34" charset="0"/>
                        <a:buNone/>
                      </a:pPr>
                      <a:r>
                        <a:t>Toma de decisiones</a:t>
                      </a:r>
                    </a:p>
                    <a:p>
                      <a:pPr marL="0" indent="0">
                        <a:buFont typeface="Arial" panose="020B0604020202020204" pitchFamily="34" charset="0"/>
                        <a:buNone/>
                      </a:pPr>
                      <a:r>
                        <a:t>Comunicaciones</a:t>
                      </a:r>
                    </a:p>
                    <a:p>
                      <a:pPr marL="0" indent="0">
                        <a:buFont typeface="Arial" panose="020B0604020202020204" pitchFamily="34" charset="0"/>
                        <a:buNone/>
                      </a:pPr>
                      <a:r>
                        <a:t>Grupos/equipos</a:t>
                      </a:r>
                    </a:p>
                    <a:p>
                      <a:pPr marL="0" indent="0">
                        <a:buFont typeface="Arial" panose="020B0604020202020204" pitchFamily="34" charset="0"/>
                        <a:buNone/>
                      </a:pPr>
                      <a:r>
                        <a:t>Motivación</a:t>
                      </a:r>
                    </a:p>
                  </a:txBody>
                  <a:tcPr/>
                </a:tc>
                <a:tc>
                  <a:txBody>
                    <a:bodyPr/>
                    <a:lstStyle/>
                    <a:p>
                      <a:pPr marL="0" indent="0">
                        <a:buFont typeface="Arial" panose="020B0604020202020204" pitchFamily="34" charset="0"/>
                        <a:buNone/>
                      </a:pPr>
                      <a:r>
                        <a:t>Sistemas/Procesos</a:t>
                      </a:r>
                    </a:p>
                    <a:p>
                      <a:pPr marL="0" indent="0" algn="l">
                        <a:buFont typeface="Arial" panose="020B0604020202020204" pitchFamily="34" charset="0"/>
                        <a:buNone/>
                      </a:pPr>
                      <a:r>
                        <a:t>Recursos humanos estratégicos</a:t>
                      </a:r>
                    </a:p>
                  </a:txBody>
                  <a:tcPr/>
                </a:tc>
                <a:extLst>
                  <a:ext uri="{0D108BD9-81ED-4DB2-BD59-A6C34878D82A}">
                    <a16:rowId xmlns:a16="http://schemas.microsoft.com/office/drawing/2014/main" val="3120237578"/>
                  </a:ext>
                </a:extLst>
              </a:tr>
            </a:tbl>
          </a:graphicData>
        </a:graphic>
      </p:graphicFrame>
      <p:graphicFrame>
        <p:nvGraphicFramePr>
          <p:cNvPr id="2" name="Objeto 33">
            <a:extLst>
              <a:ext uri="{FF2B5EF4-FFF2-40B4-BE49-F238E27FC236}">
                <a16:creationId xmlns:a16="http://schemas.microsoft.com/office/drawing/2014/main" id="{3D9ACC7B-1B07-E7A3-CC57-FAF7762A8EAB}"/>
              </a:ext>
            </a:extLst>
          </p:cNvPr>
          <p:cNvGraphicFramePr>
            <a:graphicFrameLocks noChangeAspect="1"/>
          </p:cNvGraphicFramePr>
          <p:nvPr>
            <p:extLst>
              <p:ext uri="{D42A27DB-BD31-4B8C-83A1-F6EECF244321}">
                <p14:modId xmlns:p14="http://schemas.microsoft.com/office/powerpoint/2010/main" val="389419325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6" name="Objeto 33">
                        <a:extLst>
                          <a:ext uri="{FF2B5EF4-FFF2-40B4-BE49-F238E27FC236}">
                            <a16:creationId xmlns:a16="http://schemas.microsoft.com/office/drawing/2014/main" id="{B612AE0A-43C5-AE05-110F-D653AD835041}"/>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15AAB18-78C2-E7A5-9FAF-594ABC7A4CAF}"/>
              </a:ext>
            </a:extLst>
          </p:cNvPr>
          <p:cNvSpPr txBox="1"/>
          <p:nvPr/>
        </p:nvSpPr>
        <p:spPr>
          <a:xfrm>
            <a:off x="1380183" y="447059"/>
            <a:ext cx="5925787" cy="430887"/>
          </a:xfrm>
          <a:prstGeom prst="rect">
            <a:avLst/>
          </a:prstGeom>
          <a:noFill/>
        </p:spPr>
        <p:txBody>
          <a:bodyPr wrap="square">
            <a:spAutoFit/>
          </a:bodyPr>
          <a:lstStyle/>
          <a:p>
            <a:pPr>
              <a:defRPr sz="2200" b="1"/>
            </a:pPr>
            <a:r>
              <a:t>El marco P-O-L-C</a:t>
            </a:r>
          </a:p>
        </p:txBody>
      </p:sp>
    </p:spTree>
    <p:extLst>
      <p:ext uri="{BB962C8B-B14F-4D97-AF65-F5344CB8AC3E}">
        <p14:creationId xmlns:p14="http://schemas.microsoft.com/office/powerpoint/2010/main" val="265182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C43B79-D75D-18BD-B677-F197631B4849}"/>
              </a:ext>
            </a:extLst>
          </p:cNvPr>
          <p:cNvSpPr txBox="1"/>
          <p:nvPr/>
        </p:nvSpPr>
        <p:spPr>
          <a:xfrm>
            <a:off x="589342" y="922767"/>
            <a:ext cx="10685123" cy="923330"/>
          </a:xfrm>
          <a:prstGeom prst="rect">
            <a:avLst/>
          </a:prstGeom>
          <a:noFill/>
        </p:spPr>
        <p:txBody>
          <a:bodyPr wrap="square">
            <a:spAutoFit/>
          </a:bodyPr>
          <a:lstStyle/>
          <a:p>
            <a:pPr algn="just"/>
            <a:r>
              <a:t>La planificación es la función de la gestión que implica </a:t>
            </a:r>
            <a:r>
              <a:rPr b="1"/>
              <a:t>establecer objetivos y determinar un curso de acción para alcanzar esos objetivos. </a:t>
            </a:r>
            <a:r>
              <a:t>La planificación requiere que los gerentes sean conscientes de las condiciones ambientales que enfrentan su organización y pronosticen las condiciones futuras. También requiere que los gerentes sean buenos tomadores de decisiones.</a:t>
            </a:r>
          </a:p>
        </p:txBody>
      </p:sp>
      <p:sp>
        <p:nvSpPr>
          <p:cNvPr id="6" name="TextBox 5">
            <a:extLst>
              <a:ext uri="{FF2B5EF4-FFF2-40B4-BE49-F238E27FC236}">
                <a16:creationId xmlns:a16="http://schemas.microsoft.com/office/drawing/2014/main" id="{7AFA9F64-E6A2-6C9D-2634-B96293D69FA2}"/>
              </a:ext>
            </a:extLst>
          </p:cNvPr>
          <p:cNvSpPr txBox="1"/>
          <p:nvPr/>
        </p:nvSpPr>
        <p:spPr>
          <a:xfrm>
            <a:off x="589343" y="2074666"/>
            <a:ext cx="10685124" cy="1200329"/>
          </a:xfrm>
          <a:prstGeom prst="rect">
            <a:avLst/>
          </a:prstGeom>
          <a:noFill/>
        </p:spPr>
        <p:txBody>
          <a:bodyPr wrap="square">
            <a:spAutoFit/>
          </a:bodyPr>
          <a:lstStyle/>
          <a:p>
            <a:pPr algn="just"/>
            <a:r>
              <a:t>Es un procedimiento con </a:t>
            </a:r>
            <a:r>
              <a:rPr b="1"/>
              <a:t>una serie de pasos. </a:t>
            </a:r>
            <a:r>
              <a:t>El primer paso en el proceso es el </a:t>
            </a:r>
            <a:r>
              <a:rPr b="1"/>
              <a:t>escaneo ambiental</a:t>
            </a:r>
            <a:r>
              <a:t>, lo que esencialmente implica que los planificadores deben ser conscientes de los riesgos significativos para su negocio desde la perspectiva de la economía, sus rivales y sus clientes. El siguiente paso es que los planificadores intenten predecir las condiciones futuras. La planificación se basa en estas estimaciones. </a:t>
            </a:r>
          </a:p>
        </p:txBody>
      </p:sp>
      <p:sp>
        <p:nvSpPr>
          <p:cNvPr id="7" name="TextBox 6">
            <a:extLst>
              <a:ext uri="{FF2B5EF4-FFF2-40B4-BE49-F238E27FC236}">
                <a16:creationId xmlns:a16="http://schemas.microsoft.com/office/drawing/2014/main" id="{57970649-080C-F67C-26E9-93CE422E26D5}"/>
              </a:ext>
            </a:extLst>
          </p:cNvPr>
          <p:cNvSpPr txBox="1"/>
          <p:nvPr/>
        </p:nvSpPr>
        <p:spPr>
          <a:xfrm>
            <a:off x="589342" y="3283901"/>
            <a:ext cx="10685124" cy="3441776"/>
          </a:xfrm>
          <a:prstGeom prst="rect">
            <a:avLst/>
          </a:prstGeom>
          <a:noFill/>
        </p:spPr>
        <p:txBody>
          <a:bodyPr wrap="square">
            <a:spAutoFit/>
          </a:bodyPr>
          <a:lstStyle/>
          <a:p>
            <a:pPr algn="just">
              <a:lnSpc>
                <a:spcPct val="107000"/>
              </a:lnSpc>
              <a:spcAft>
                <a:spcPts val="800"/>
              </a:spcAft>
              <a:defRPr sz="1800">
                <a:effectLst/>
                <a:latin typeface="Calibri" panose="020F0502020204030204" pitchFamily="34" charset="0"/>
                <a:ea typeface="Calibri" panose="020F0502020204030204" pitchFamily="34" charset="0"/>
                <a:cs typeface="Times New Roman" panose="02020603050405020304" pitchFamily="18" charset="0"/>
              </a:defRPr>
            </a:pPr>
            <a:r>
              <a:t>La planificación se considera </a:t>
            </a:r>
            <a:r>
              <a:rPr b="1"/>
              <a:t>una función básica de la gestión</a:t>
            </a:r>
            <a:r>
              <a:t>. Significa que un plan es necesario para cualquier otra función gerencial, ya sea organizando, dirigiendo, dotando de personal o controlando:</a:t>
            </a:r>
            <a:endParaRP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defRPr sz="1800">
                <a:effectLst/>
                <a:latin typeface="Calibri" panose="020F0502020204030204" pitchFamily="34" charset="0"/>
                <a:ea typeface="Calibri" panose="020F0502020204030204" pitchFamily="34" charset="0"/>
                <a:cs typeface="Times New Roman" panose="02020603050405020304" pitchFamily="18" charset="0"/>
              </a:defRPr>
            </a:pPr>
            <a:r>
              <a:t>La planificación dicta </a:t>
            </a:r>
            <a:r>
              <a:rPr b="1"/>
              <a:t>cómo organizar eficazmente un negocio</a:t>
            </a:r>
            <a:r>
              <a:t>. Incluye determinar las actividades futuras necesarias, asignarlas al personal adecuado, delegar la autoridad, proporcionar herramientas y materias primas, etc.;</a:t>
            </a:r>
          </a:p>
          <a:p>
            <a:pPr marL="342900" lvl="0" indent="-342900" algn="just">
              <a:lnSpc>
                <a:spcPct val="107000"/>
              </a:lnSpc>
              <a:buFont typeface="+mj-lt"/>
              <a:buAutoNum type="arabicPeriod"/>
              <a:defRPr sz="1800">
                <a:effectLst/>
                <a:latin typeface="Calibri" panose="020F0502020204030204" pitchFamily="34" charset="0"/>
                <a:ea typeface="Calibri" panose="020F0502020204030204" pitchFamily="34" charset="0"/>
                <a:cs typeface="Times New Roman" panose="02020603050405020304" pitchFamily="18" charset="0"/>
              </a:defRPr>
            </a:pPr>
            <a:r>
              <a:t>Tener un </a:t>
            </a:r>
            <a:r>
              <a:rPr b="1"/>
              <a:t>plan de acción facilita la dirección, </a:t>
            </a:r>
            <a:r>
              <a:t>ya</a:t>
            </a:r>
            <a:r>
              <a:rPr b="1"/>
              <a:t> </a:t>
            </a:r>
            <a:r>
              <a:t>que hace que las instrucciones, la orientación y la motivación se basen en una estrategia de marca;</a:t>
            </a:r>
          </a:p>
          <a:p>
            <a:pPr marL="342900" lvl="0" indent="-342900" algn="just">
              <a:lnSpc>
                <a:spcPct val="107000"/>
              </a:lnSpc>
              <a:buFont typeface="+mj-lt"/>
              <a:buAutoNum type="arabicPeriod"/>
              <a:defRPr sz="1800">
                <a:effectLst/>
                <a:latin typeface="Calibri" panose="020F0502020204030204" pitchFamily="34" charset="0"/>
                <a:ea typeface="Calibri" panose="020F0502020204030204" pitchFamily="34" charset="0"/>
                <a:cs typeface="Times New Roman" panose="02020603050405020304" pitchFamily="18" charset="0"/>
              </a:defRPr>
            </a:pPr>
            <a:r>
              <a:t>La planificación </a:t>
            </a:r>
            <a:r>
              <a:rPr b="1"/>
              <a:t>informa a la dotación</a:t>
            </a:r>
            <a:r>
              <a:t> de personal, ya que muestra qué fuerza de trabajo necesitará una empresa.</a:t>
            </a:r>
          </a:p>
          <a:p>
            <a:pPr marL="342900" lvl="0" indent="-342900" algn="just">
              <a:lnSpc>
                <a:spcPct val="107000"/>
              </a:lnSpc>
              <a:spcAft>
                <a:spcPts val="800"/>
              </a:spcAft>
              <a:buFont typeface="+mj-lt"/>
              <a:buAutoNum type="arabicPeriod"/>
              <a:defRPr sz="1800">
                <a:effectLst/>
                <a:latin typeface="Calibri" panose="020F0502020204030204" pitchFamily="34" charset="0"/>
                <a:ea typeface="Calibri" panose="020F0502020204030204" pitchFamily="34" charset="0"/>
                <a:cs typeface="Times New Roman" panose="02020603050405020304" pitchFamily="18" charset="0"/>
              </a:defRPr>
            </a:pPr>
            <a:r>
              <a:t>El</a:t>
            </a:r>
            <a:r>
              <a:rPr lang="es-ES"/>
              <a:t> </a:t>
            </a:r>
            <a:r>
              <a:rPr b="1"/>
              <a:t>establecimiento</a:t>
            </a:r>
            <a:r>
              <a:t> </a:t>
            </a:r>
            <a:r>
              <a:rPr b="1"/>
              <a:t>de estándares y la medición </a:t>
            </a:r>
            <a:r>
              <a:t>del control del rendimiento real se hace en contra de las expectativas que establece la planificación.</a:t>
            </a:r>
          </a:p>
        </p:txBody>
      </p:sp>
      <p:graphicFrame>
        <p:nvGraphicFramePr>
          <p:cNvPr id="2" name="Objeto 33">
            <a:extLst>
              <a:ext uri="{FF2B5EF4-FFF2-40B4-BE49-F238E27FC236}">
                <a16:creationId xmlns:a16="http://schemas.microsoft.com/office/drawing/2014/main" id="{E55EA8BF-A820-1590-6CBA-F5161E0384A2}"/>
              </a:ext>
            </a:extLst>
          </p:cNvPr>
          <p:cNvGraphicFramePr>
            <a:graphicFrameLocks noChangeAspect="1"/>
          </p:cNvGraphicFramePr>
          <p:nvPr>
            <p:extLst>
              <p:ext uri="{D42A27DB-BD31-4B8C-83A1-F6EECF244321}">
                <p14:modId xmlns:p14="http://schemas.microsoft.com/office/powerpoint/2010/main" val="984962586"/>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3D9ACC7B-1B07-E7A3-CC57-FAF7762A8EAB}"/>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F526816-F24F-53B1-68A2-8408774B6C70}"/>
              </a:ext>
            </a:extLst>
          </p:cNvPr>
          <p:cNvSpPr txBox="1"/>
          <p:nvPr/>
        </p:nvSpPr>
        <p:spPr>
          <a:xfrm>
            <a:off x="1380183" y="447059"/>
            <a:ext cx="5925787" cy="430887"/>
          </a:xfrm>
          <a:prstGeom prst="rect">
            <a:avLst/>
          </a:prstGeom>
          <a:noFill/>
        </p:spPr>
        <p:txBody>
          <a:bodyPr wrap="square">
            <a:spAutoFit/>
          </a:bodyPr>
          <a:lstStyle/>
          <a:p>
            <a:pPr>
              <a:defRPr sz="2200" b="1"/>
            </a:pPr>
            <a:r>
              <a:t>UNIDAD 2: a) Planificación</a:t>
            </a:r>
          </a:p>
        </p:txBody>
      </p:sp>
    </p:spTree>
    <p:extLst>
      <p:ext uri="{BB962C8B-B14F-4D97-AF65-F5344CB8AC3E}">
        <p14:creationId xmlns:p14="http://schemas.microsoft.com/office/powerpoint/2010/main" val="216922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7596</Words>
  <Application>Microsoft Office PowerPoint</Application>
  <PresentationFormat>Panorámica</PresentationFormat>
  <Paragraphs>560</Paragraphs>
  <Slides>44</Slides>
  <Notes>6</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0</vt:i4>
      </vt:variant>
      <vt:variant>
        <vt:lpstr>Títulos de diapositiva</vt:lpstr>
      </vt:variant>
      <vt:variant>
        <vt:i4>44</vt:i4>
      </vt:variant>
    </vt:vector>
  </HeadingPairs>
  <TitlesOfParts>
    <vt:vector size="48" baseType="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Miriam Internet Web Solutions</cp:lastModifiedBy>
  <cp:revision>82</cp:revision>
  <dcterms:created xsi:type="dcterms:W3CDTF">2022-10-24T07:30:01Z</dcterms:created>
  <dcterms:modified xsi:type="dcterms:W3CDTF">2023-02-01T09:23:25Z</dcterms:modified>
</cp:coreProperties>
</file>