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4" r:id="rId2"/>
    <p:sldId id="261" r:id="rId3"/>
    <p:sldId id="309" r:id="rId4"/>
    <p:sldId id="275" r:id="rId5"/>
    <p:sldId id="266" r:id="rId6"/>
    <p:sldId id="301" r:id="rId7"/>
    <p:sldId id="310" r:id="rId8"/>
    <p:sldId id="303" r:id="rId9"/>
    <p:sldId id="311" r:id="rId10"/>
    <p:sldId id="306" r:id="rId11"/>
    <p:sldId id="307" r:id="rId12"/>
    <p:sldId id="308" r:id="rId13"/>
    <p:sldId id="276" r:id="rId14"/>
    <p:sldId id="345" r:id="rId15"/>
    <p:sldId id="346" r:id="rId16"/>
    <p:sldId id="347" r:id="rId17"/>
    <p:sldId id="348" r:id="rId18"/>
    <p:sldId id="349" r:id="rId19"/>
    <p:sldId id="350" r:id="rId20"/>
    <p:sldId id="351" r:id="rId21"/>
    <p:sldId id="352" r:id="rId22"/>
    <p:sldId id="353" r:id="rId23"/>
    <p:sldId id="354" r:id="rId24"/>
    <p:sldId id="305" r:id="rId25"/>
    <p:sldId id="314" r:id="rId26"/>
    <p:sldId id="355" r:id="rId27"/>
    <p:sldId id="356" r:id="rId28"/>
    <p:sldId id="278" r:id="rId29"/>
    <p:sldId id="296" r:id="rId30"/>
    <p:sldId id="262" r:id="rId31"/>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0" autoAdjust="0"/>
    <p:restoredTop sz="94660"/>
  </p:normalViewPr>
  <p:slideViewPr>
    <p:cSldViewPr snapToGrid="0">
      <p:cViewPr varScale="1">
        <p:scale>
          <a:sx n="86" d="100"/>
          <a:sy n="86" d="100"/>
        </p:scale>
        <p:origin x="7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744784E2-D853-42B7-B0CD-593C4427D766}" type="datetimeFigureOut">
              <a:rPr lang="en-GB" smtClean="0"/>
              <a:t>30/01/2023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Haga clic para editar estilos de texto maestro</a:t>
            </a:r>
          </a:p>
          <a:p>
            <a:pPr lvl="1"/>
            <a:r>
              <a:t>Segundo nivel</a:t>
            </a:r>
          </a:p>
          <a:p>
            <a:pPr lvl="2"/>
            <a:r>
              <a:t>Tercer nivel</a:t>
            </a:r>
          </a:p>
          <a:p>
            <a:pPr lvl="3"/>
            <a:r>
              <a:t>Cuarto nivel</a:t>
            </a:r>
          </a:p>
          <a:p>
            <a:pPr lvl="4"/>
            <a:r>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40BC15B8-BD01-48EE-A111-1295C00C75D8}" type="slidenum">
              <a:rPr lang="en-GB" smtClean="0"/>
              <a:t>‹Nº›</a:t>
            </a:fld>
            <a:endParaRPr lang="en-GB"/>
          </a:p>
        </p:txBody>
      </p:sp>
    </p:spTree>
    <p:extLst>
      <p:ext uri="{BB962C8B-B14F-4D97-AF65-F5344CB8AC3E}">
        <p14:creationId xmlns:p14="http://schemas.microsoft.com/office/powerpoint/2010/main" val="281569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40BC15B8-BD01-48EE-A111-1295C00C75D8}" type="slidenum">
              <a:rPr lang="en-GB" smtClean="0"/>
              <a:t>10</a:t>
            </a:fld>
            <a:endParaRPr lang="en-GB"/>
          </a:p>
        </p:txBody>
      </p:sp>
    </p:spTree>
    <p:extLst>
      <p:ext uri="{BB962C8B-B14F-4D97-AF65-F5344CB8AC3E}">
        <p14:creationId xmlns:p14="http://schemas.microsoft.com/office/powerpoint/2010/main" val="399454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8379-C352-AF2B-3468-6BC40B00F8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F419AEA-BBAA-F30A-CA17-1E695DD0E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92C1302-8629-8700-D5DD-6C5A6E55A782}"/>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5" name="Footer Placeholder 4">
            <a:extLst>
              <a:ext uri="{FF2B5EF4-FFF2-40B4-BE49-F238E27FC236}">
                <a16:creationId xmlns:a16="http://schemas.microsoft.com/office/drawing/2014/main" id="{D1755EEB-3DED-EAB0-217D-11D5DC01B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19405-7920-38E5-06EE-5CC212A7A1E5}"/>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177962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7EF3-C12C-3112-4400-7904A75CD67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85545A4-D5E1-7DFA-5B05-ABDD1E7BBC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AA47A04-27D2-2176-D3E0-4801187A2E3D}"/>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5" name="Footer Placeholder 4">
            <a:extLst>
              <a:ext uri="{FF2B5EF4-FFF2-40B4-BE49-F238E27FC236}">
                <a16:creationId xmlns:a16="http://schemas.microsoft.com/office/drawing/2014/main" id="{0A3E4089-F833-4638-5B70-29AF6C0C7C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72748-8DC7-BBD7-A159-3B1ACCE0DD0A}"/>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27572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BE7-E650-AF4B-760E-FE167A92228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DF16587-22E8-3ACD-F5AD-1C90890AC96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B63D47-4812-F1FE-1519-A4370545547E}"/>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5" name="Footer Placeholder 4">
            <a:extLst>
              <a:ext uri="{FF2B5EF4-FFF2-40B4-BE49-F238E27FC236}">
                <a16:creationId xmlns:a16="http://schemas.microsoft.com/office/drawing/2014/main" id="{257786E7-4CE9-D625-C4A9-2E17889D7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ED59C5-7C4C-B1BF-B3B4-768D128ADEC1}"/>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79241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 name="Rectangle 1"/>
          <p:cNvSpPr/>
          <p:nvPr userDrawn="1"/>
        </p:nvSpPr>
        <p:spPr>
          <a:xfrm>
            <a:off x="2821478" y="1124744"/>
            <a:ext cx="6528725" cy="46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Rectangle 4"/>
          <p:cNvSpPr/>
          <p:nvPr userDrawn="1"/>
        </p:nvSpPr>
        <p:spPr>
          <a:xfrm>
            <a:off x="2821478" y="0"/>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6" name="Rectangle 5"/>
          <p:cNvSpPr/>
          <p:nvPr userDrawn="1"/>
        </p:nvSpPr>
        <p:spPr>
          <a:xfrm>
            <a:off x="2821478" y="6597352"/>
            <a:ext cx="6528725" cy="26064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Text Placeholder 9"/>
          <p:cNvSpPr>
            <a:spLocks noGrp="1"/>
          </p:cNvSpPr>
          <p:nvPr>
            <p:ph type="body" sz="quarter" idx="10" hasCustomPrompt="1"/>
          </p:nvPr>
        </p:nvSpPr>
        <p:spPr>
          <a:xfrm>
            <a:off x="2821478" y="4066024"/>
            <a:ext cx="6528725"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t>RUPTURA DE SECCIÓN</a:t>
            </a:r>
          </a:p>
        </p:txBody>
      </p:sp>
      <p:sp>
        <p:nvSpPr>
          <p:cNvPr id="11" name="Text Placeholder 9"/>
          <p:cNvSpPr>
            <a:spLocks noGrp="1"/>
          </p:cNvSpPr>
          <p:nvPr>
            <p:ph type="body" sz="quarter" idx="11" hasCustomPrompt="1"/>
          </p:nvPr>
        </p:nvSpPr>
        <p:spPr>
          <a:xfrm>
            <a:off x="2821478" y="4834109"/>
            <a:ext cx="6528725"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t>Inserte el título de su subtítulo Aquí</a:t>
            </a:r>
          </a:p>
        </p:txBody>
      </p:sp>
      <p:pic>
        <p:nvPicPr>
          <p:cNvPr id="9" name="image2.png"/>
          <p:cNvPicPr/>
          <p:nvPr userDrawn="1"/>
        </p:nvPicPr>
        <p:blipFill>
          <a:blip r:embed="rId2" cstate="print"/>
          <a:stretch>
            <a:fillRect/>
          </a:stretch>
        </p:blipFill>
        <p:spPr>
          <a:xfrm>
            <a:off x="3421619" y="1194915"/>
            <a:ext cx="4904740" cy="2451947"/>
          </a:xfrm>
          <a:prstGeom prst="rect">
            <a:avLst/>
          </a:prstGeom>
        </p:spPr>
      </p:pic>
    </p:spTree>
    <p:extLst>
      <p:ext uri="{BB962C8B-B14F-4D97-AF65-F5344CB8AC3E}">
        <p14:creationId xmlns:p14="http://schemas.microsoft.com/office/powerpoint/2010/main" val="154865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t>DISEÑO BÁSICO</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t>Inserte el título de su subtítulo Aquí</a:t>
            </a:r>
          </a:p>
        </p:txBody>
      </p:sp>
      <p:sp>
        <p:nvSpPr>
          <p:cNvPr id="4" name="Rectangle 3"/>
          <p:cNvSpPr/>
          <p:nvPr userDrawn="1"/>
        </p:nvSpPr>
        <p:spPr>
          <a:xfrm>
            <a:off x="0" y="6618000"/>
            <a:ext cx="12192000" cy="24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Rectangle 4"/>
          <p:cNvSpPr/>
          <p:nvPr userDrawn="1"/>
        </p:nvSpPr>
        <p:spPr>
          <a:xfrm>
            <a:off x="0" y="0"/>
            <a:ext cx="12192000" cy="96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Tree>
    <p:extLst>
      <p:ext uri="{BB962C8B-B14F-4D97-AF65-F5344CB8AC3E}">
        <p14:creationId xmlns:p14="http://schemas.microsoft.com/office/powerpoint/2010/main" val="185955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3472" y="0"/>
            <a:ext cx="2112235"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9572751" y="4305301"/>
          <a:ext cx="2578100" cy="2552700"/>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9572751" y="4305301"/>
                        <a:ext cx="2578100" cy="2552700"/>
                      </a:xfrm>
                      <a:prstGeom prst="rect">
                        <a:avLst/>
                      </a:prstGeom>
                    </p:spPr>
                  </p:pic>
                </p:oleObj>
              </mc:Fallback>
            </mc:AlternateContent>
          </a:graphicData>
        </a:graphic>
      </p:graphicFrame>
    </p:spTree>
    <p:extLst>
      <p:ext uri="{BB962C8B-B14F-4D97-AF65-F5344CB8AC3E}">
        <p14:creationId xmlns:p14="http://schemas.microsoft.com/office/powerpoint/2010/main" val="149771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t>DISEÑO BÁSICO</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t>Inserte el título de su subtítulo Aquí</a:t>
            </a:r>
          </a:p>
        </p:txBody>
      </p:sp>
    </p:spTree>
    <p:extLst>
      <p:ext uri="{BB962C8B-B14F-4D97-AF65-F5344CB8AC3E}">
        <p14:creationId xmlns:p14="http://schemas.microsoft.com/office/powerpoint/2010/main" val="373278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762990"/>
            <a:ext cx="12192000" cy="768084"/>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t>Gracias</a:t>
            </a:r>
          </a:p>
        </p:txBody>
      </p:sp>
      <p:sp>
        <p:nvSpPr>
          <p:cNvPr id="11" name="Text Placeholder 9"/>
          <p:cNvSpPr>
            <a:spLocks noGrp="1"/>
          </p:cNvSpPr>
          <p:nvPr>
            <p:ph type="body" sz="quarter" idx="11" hasCustomPrompt="1"/>
          </p:nvPr>
        </p:nvSpPr>
        <p:spPr>
          <a:xfrm>
            <a:off x="-197" y="5531075"/>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t>Inserte el título de su subtítulo Aquí</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3023659" y="740701"/>
          <a:ext cx="5905500" cy="34036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3023659" y="740701"/>
                        <a:ext cx="5905500" cy="3403600"/>
                      </a:xfrm>
                      <a:prstGeom prst="rect">
                        <a:avLst/>
                      </a:prstGeom>
                    </p:spPr>
                  </p:pic>
                </p:oleObj>
              </mc:Fallback>
            </mc:AlternateContent>
          </a:graphicData>
        </a:graphic>
      </p:graphicFrame>
    </p:spTree>
    <p:extLst>
      <p:ext uri="{BB962C8B-B14F-4D97-AF65-F5344CB8AC3E}">
        <p14:creationId xmlns:p14="http://schemas.microsoft.com/office/powerpoint/2010/main" val="4827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39AA-B6FD-CBCC-D7F0-675CB66EEDD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A17E9F2-818D-4BA6-2216-FB96766729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B362BE-3CAE-55B7-FDA3-3FC64BC59E0C}"/>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5" name="Footer Placeholder 4">
            <a:extLst>
              <a:ext uri="{FF2B5EF4-FFF2-40B4-BE49-F238E27FC236}">
                <a16:creationId xmlns:a16="http://schemas.microsoft.com/office/drawing/2014/main" id="{40526570-FB20-5295-D181-AC99DED522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AD92BA-054F-F364-DC68-CBD4261481B9}"/>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6748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8941-2D25-4B8C-F646-E02766AA90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D5DF24C-B31D-76B1-AC11-6F375958B1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562C7-5EE7-899E-6B99-D2CC8297AE58}"/>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5" name="Footer Placeholder 4">
            <a:extLst>
              <a:ext uri="{FF2B5EF4-FFF2-40B4-BE49-F238E27FC236}">
                <a16:creationId xmlns:a16="http://schemas.microsoft.com/office/drawing/2014/main" id="{890F37B2-86CA-54EF-6B7B-E6DE2857AC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0C581B-95EB-D0D2-E192-9782242998A7}"/>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179040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F3CA-9F01-4ED9-C657-6B410B4A47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1A29F4-ECBD-4A1B-2C76-65F3E6852C2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6A92F54-55D1-7D01-D6E1-C3DA3CE1BD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3872868-30EB-3D1C-C2BB-ED52519873A5}"/>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6" name="Footer Placeholder 5">
            <a:extLst>
              <a:ext uri="{FF2B5EF4-FFF2-40B4-BE49-F238E27FC236}">
                <a16:creationId xmlns:a16="http://schemas.microsoft.com/office/drawing/2014/main" id="{C7E19372-35D1-A67D-4CFD-B92D8EC132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6FC7BD-B962-D4A4-6A75-00FDC3B559D0}"/>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368872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5367-371A-1AE7-FCC5-2ACFF2BB3CD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5F96B08-7B9D-5667-28D8-2E0C99D70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D1B6A7-A9B2-1C5B-AC04-BDB453CA06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272D44F-C46B-6468-DF39-D34DC817D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446E522-1727-F7A0-9737-56C9FAA1992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10F1150-FD28-65CF-BCB3-F9301F705317}"/>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8" name="Footer Placeholder 7">
            <a:extLst>
              <a:ext uri="{FF2B5EF4-FFF2-40B4-BE49-F238E27FC236}">
                <a16:creationId xmlns:a16="http://schemas.microsoft.com/office/drawing/2014/main" id="{9924023F-2B2C-BD88-C0F2-91EF246739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7D6BAA-84AB-6CBD-B8EF-37C4C11AA079}"/>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193710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6A3F-DB9D-0AF0-EB8D-67B9A6255BC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E069A63-DCF3-A415-3BBE-91BC3A436D04}"/>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4" name="Footer Placeholder 3">
            <a:extLst>
              <a:ext uri="{FF2B5EF4-FFF2-40B4-BE49-F238E27FC236}">
                <a16:creationId xmlns:a16="http://schemas.microsoft.com/office/drawing/2014/main" id="{2288F3EB-BE48-BAA3-B198-85E8F6D761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E8FD03-5260-C366-1426-8DE55EC8E9B1}"/>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255446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7981A-E789-5CC1-0DB0-118F02529EF1}"/>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3" name="Footer Placeholder 2">
            <a:extLst>
              <a:ext uri="{FF2B5EF4-FFF2-40B4-BE49-F238E27FC236}">
                <a16:creationId xmlns:a16="http://schemas.microsoft.com/office/drawing/2014/main" id="{E21F8866-3BD3-6AA5-9D08-89275528D9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92426A-39CB-4209-004E-8547024637A6}"/>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199455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0AD0-0AC0-026B-DE30-01DC00434A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E3028D5-0FB2-E0C7-E752-C786B43F5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43F6562-F4EB-B5A1-C5EF-4103B2FF4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DDBF60-8D1F-F7DA-C6DC-0F5EFE5EB15A}"/>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6" name="Footer Placeholder 5">
            <a:extLst>
              <a:ext uri="{FF2B5EF4-FFF2-40B4-BE49-F238E27FC236}">
                <a16:creationId xmlns:a16="http://schemas.microsoft.com/office/drawing/2014/main" id="{476670A3-5C92-5A5F-DD67-E94EB70D02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A3A6F6-4245-BCFA-D6A3-54FF423A297B}"/>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321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116C-4EE9-33A8-BE24-2F144335EB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A30AA02-6F5B-D997-C408-4CD8AD1A5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FF2FCD-E970-E871-C4C6-F817D8CF0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4941E4-AFE3-6C8C-9291-814AD6BDB286}"/>
              </a:ext>
            </a:extLst>
          </p:cNvPr>
          <p:cNvSpPr>
            <a:spLocks noGrp="1"/>
          </p:cNvSpPr>
          <p:nvPr>
            <p:ph type="dt" sz="half" idx="10"/>
          </p:nvPr>
        </p:nvSpPr>
        <p:spPr/>
        <p:txBody>
          <a:bodyPr/>
          <a:lstStyle/>
          <a:p>
            <a:fld id="{06EA5777-5E4A-42E9-BDD4-7A74392ADBFC}" type="datetimeFigureOut">
              <a:rPr lang="en-GB" smtClean="0"/>
              <a:t>30/01/2023</a:t>
            </a:fld>
            <a:endParaRPr lang="en-GB"/>
          </a:p>
        </p:txBody>
      </p:sp>
      <p:sp>
        <p:nvSpPr>
          <p:cNvPr id="6" name="Footer Placeholder 5">
            <a:extLst>
              <a:ext uri="{FF2B5EF4-FFF2-40B4-BE49-F238E27FC236}">
                <a16:creationId xmlns:a16="http://schemas.microsoft.com/office/drawing/2014/main" id="{1B8B8F7B-B09D-7462-8FDA-D13FD70498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F615A6-4DE8-085D-9AE4-6B32A4EE4F09}"/>
              </a:ext>
            </a:extLst>
          </p:cNvPr>
          <p:cNvSpPr>
            <a:spLocks noGrp="1"/>
          </p:cNvSpPr>
          <p:nvPr>
            <p:ph type="sldNum" sz="quarter" idx="12"/>
          </p:nvPr>
        </p:nvSpPr>
        <p:spPr/>
        <p:txBody>
          <a:bodyPr/>
          <a:lstStyle/>
          <a:p>
            <a:fld id="{7FE177E4-21FF-4376-88C0-AC0C044BE969}" type="slidenum">
              <a:rPr lang="en-GB" smtClean="0"/>
              <a:t>‹Nº›</a:t>
            </a:fld>
            <a:endParaRPr lang="en-GB"/>
          </a:p>
        </p:txBody>
      </p:sp>
    </p:spTree>
    <p:extLst>
      <p:ext uri="{BB962C8B-B14F-4D97-AF65-F5344CB8AC3E}">
        <p14:creationId xmlns:p14="http://schemas.microsoft.com/office/powerpoint/2010/main" val="63574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38C3A-B069-4334-2471-E16080405D0F}"/>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Haga clic para editar el estilo de título maestro</a:t>
            </a:r>
          </a:p>
        </p:txBody>
      </p:sp>
      <p:sp>
        <p:nvSpPr>
          <p:cNvPr id="3" name="Text Placeholder 2">
            <a:extLst>
              <a:ext uri="{FF2B5EF4-FFF2-40B4-BE49-F238E27FC236}">
                <a16:creationId xmlns:a16="http://schemas.microsoft.com/office/drawing/2014/main" id="{0E25868B-16C7-D89C-9A73-8D79EFB34AEF}"/>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Haga clic para editar estilos de texto maestro</a:t>
            </a:r>
          </a:p>
          <a:p>
            <a:pPr lvl="1"/>
            <a:r>
              <a:t>Segundo nivel</a:t>
            </a:r>
          </a:p>
          <a:p>
            <a:pPr lvl="2"/>
            <a:r>
              <a:t>Tercer nivel</a:t>
            </a:r>
          </a:p>
          <a:p>
            <a:pPr lvl="3"/>
            <a:r>
              <a:t>Cuarto nivel</a:t>
            </a:r>
          </a:p>
          <a:p>
            <a:pPr lvl="4"/>
            <a:r>
              <a:t>Quinto nivel</a:t>
            </a:r>
          </a:p>
        </p:txBody>
      </p:sp>
      <p:sp>
        <p:nvSpPr>
          <p:cNvPr id="4" name="Date Placeholder 3">
            <a:extLst>
              <a:ext uri="{FF2B5EF4-FFF2-40B4-BE49-F238E27FC236}">
                <a16:creationId xmlns:a16="http://schemas.microsoft.com/office/drawing/2014/main" id="{E2EA04BB-B447-F0F9-9BCC-7E08B12E422B}"/>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06EA5777-5E4A-42E9-BDD4-7A74392ADBFC}" type="datetimeFigureOut">
              <a:rPr lang="en-GB" smtClean="0"/>
              <a:t>30/01/2023</a:t>
            </a:fld>
            <a:endParaRPr lang="en-GB"/>
          </a:p>
        </p:txBody>
      </p:sp>
      <p:sp>
        <p:nvSpPr>
          <p:cNvPr id="5" name="Footer Placeholder 4">
            <a:extLst>
              <a:ext uri="{FF2B5EF4-FFF2-40B4-BE49-F238E27FC236}">
                <a16:creationId xmlns:a16="http://schemas.microsoft.com/office/drawing/2014/main" id="{870042A8-8C61-6908-A2BC-6BA6FDA780FD}"/>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E96AA239-7ED1-35E0-B4CF-16756EDF2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7FE177E4-21FF-4376-88C0-AC0C044BE969}" type="slidenum">
              <a:rPr lang="en-GB" smtClean="0"/>
              <a:t>‹Nº›</a:t>
            </a:fld>
            <a:endParaRPr lang="en-GB"/>
          </a:p>
        </p:txBody>
      </p:sp>
    </p:spTree>
    <p:extLst>
      <p:ext uri="{BB962C8B-B14F-4D97-AF65-F5344CB8AC3E}">
        <p14:creationId xmlns:p14="http://schemas.microsoft.com/office/powerpoint/2010/main" val="184050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2.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wmf"/><Relationship Id="rId7" Type="http://schemas.openxmlformats.org/officeDocument/2006/relationships/oleObject" Target="../embeddings/oleObject15.bin"/><Relationship Id="rId2" Type="http://schemas.openxmlformats.org/officeDocument/2006/relationships/oleObject" Target="../embeddings/oleObject11.bin"/><Relationship Id="rId1" Type="http://schemas.openxmlformats.org/officeDocument/2006/relationships/slideLayout" Target="../slideLayouts/slideLayout13.x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6.bin"/><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hyperlink" Target="https://online.hbs.edu/blog/post/characteristics-of-successful-entrepreneurs" TargetMode="External"/><Relationship Id="rId13" Type="http://schemas.openxmlformats.org/officeDocument/2006/relationships/hyperlink" Target="https://www.youtube.com/watch?v=agwsjYg9hJ8" TargetMode="External"/><Relationship Id="rId3" Type="http://schemas.openxmlformats.org/officeDocument/2006/relationships/image" Target="../media/image19.jpg"/><Relationship Id="rId7" Type="http://schemas.openxmlformats.org/officeDocument/2006/relationships/hyperlink" Target="https://www.schooleducationgateway.eu/en/pub/resources/tutorials/entrepreneurship-empowering-y.htm" TargetMode="External"/><Relationship Id="rId12" Type="http://schemas.openxmlformats.org/officeDocument/2006/relationships/hyperlink" Target="https://www.youtube.com/watch?v=tGdsOXZpyWE" TargetMode="External"/><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hyperlink" Target="https://www.apa.org/pi/aids/resources/education/self-efficacy" TargetMode="External"/><Relationship Id="rId11" Type="http://schemas.openxmlformats.org/officeDocument/2006/relationships/hyperlink" Target="https://hbr.org/2018/01/what-self-awareness-really-is-and-how-to-cultivate-it" TargetMode="External"/><Relationship Id="rId5" Type="http://schemas.openxmlformats.org/officeDocument/2006/relationships/hyperlink" Target="http://keyconet.eun.org/initiative-and-entrepreneurship" TargetMode="External"/><Relationship Id="rId10" Type="http://schemas.openxmlformats.org/officeDocument/2006/relationships/hyperlink" Target="https://www.fi.uu.nl/publicaties/literatuur/2018_eu_key_competences.pdf" TargetMode="External"/><Relationship Id="rId4" Type="http://schemas.openxmlformats.org/officeDocument/2006/relationships/hyperlink" Target="https://esignals.fi/research/en/2021/02/24/the-impact-of-self-efficacy-on-entrepreneurship-performance" TargetMode="External"/><Relationship Id="rId9" Type="http://schemas.openxmlformats.org/officeDocument/2006/relationships/hyperlink" Target="https://publications.jrc.ec.europa.eu/repository/handle/JRC120911" TargetMode="External"/><Relationship Id="rId14" Type="http://schemas.openxmlformats.org/officeDocument/2006/relationships/hyperlink" Target="https://www.youtube.com/watch?v=4lTbWQ8zD3w"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hyperlink" Target="https://publications.jrc.ec.europa.eu/repository/handle/JRC109128" TargetMode="External"/><Relationship Id="rId2"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image" Target="../media/image2.wmf"/><Relationship Id="rId5" Type="http://schemas.openxmlformats.org/officeDocument/2006/relationships/oleObject" Target="../embeddings/oleObject6.bin"/><Relationship Id="rId4" Type="http://schemas.openxmlformats.org/officeDocument/2006/relationships/hyperlink" Target="https://publications.jrc.ec.europa.eu/repository/handle/JRC120911"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2.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3192016" y="3585970"/>
            <a:ext cx="5807968" cy="144016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sz="4800">
              <a:solidFill>
                <a:schemeClr val="tx1"/>
              </a:solidFill>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3181955" y="5096171"/>
            <a:ext cx="5807771" cy="65175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sz="1867" b="1">
                <a:solidFill>
                  <a:schemeClr val="tx1"/>
                </a:solidFill>
              </a:defRPr>
            </a:pPr>
            <a:r>
              <a:t>Por: </a:t>
            </a:r>
            <a:r>
              <a:rPr lang="es-ES"/>
              <a:t>EPIC</a:t>
            </a:r>
            <a:endParaRPr sz="1867">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843" y="5961041"/>
            <a:ext cx="2016224" cy="422993"/>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4079775" y="5747926"/>
            <a:ext cx="6240695" cy="836773"/>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sz="1067">
                <a:solidFill>
                  <a:schemeClr val="tx1"/>
                </a:solidFill>
              </a:defRPr>
            </a:pPr>
            <a:r>
              <a:t>El apoyo de la Comisión Europea a la producción de esta publicación no constituye una aprobación de los contenidos, que solo reflejan las opiniones de los autores, y la Comisión no puede ser considerada responsable del uso que pueda hacerse de la información contenida en el mismo.</a:t>
            </a:r>
            <a:endParaRPr sz="1067">
              <a:solidFill>
                <a:schemeClr val="tx1"/>
              </a:solidFill>
            </a:endParaRPr>
          </a:p>
        </p:txBody>
      </p:sp>
      <p:sp>
        <p:nvSpPr>
          <p:cNvPr id="3" name="TextBox 2">
            <a:extLst>
              <a:ext uri="{FF2B5EF4-FFF2-40B4-BE49-F238E27FC236}">
                <a16:creationId xmlns:a16="http://schemas.microsoft.com/office/drawing/2014/main" id="{26523307-5F73-37DA-5CC8-CD4F404721A3}"/>
              </a:ext>
            </a:extLst>
          </p:cNvPr>
          <p:cNvSpPr txBox="1"/>
          <p:nvPr/>
        </p:nvSpPr>
        <p:spPr>
          <a:xfrm>
            <a:off x="2746738" y="4064509"/>
            <a:ext cx="6678203" cy="830997"/>
          </a:xfrm>
          <a:prstGeom prst="rect">
            <a:avLst/>
          </a:prstGeom>
          <a:noFill/>
        </p:spPr>
        <p:txBody>
          <a:bodyPr wrap="square">
            <a:spAutoFit/>
          </a:bodyPr>
          <a:lstStyle/>
          <a:p>
            <a:pPr algn="ctr">
              <a:defRPr sz="2400"/>
            </a:pPr>
            <a:r>
              <a:t>Autoconciencia</a:t>
            </a:r>
            <a:r>
              <a:rPr lang="es-ES"/>
              <a:t>,</a:t>
            </a:r>
            <a:r>
              <a:t> autoeficacia </a:t>
            </a:r>
            <a:br>
              <a:rPr lang="es-ES"/>
            </a:br>
            <a:r>
              <a:t>y pensamiento crítico</a:t>
            </a: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  Description automatically generated">
            <a:extLst>
              <a:ext uri="{FF2B5EF4-FFF2-40B4-BE49-F238E27FC236}">
                <a16:creationId xmlns:a16="http://schemas.microsoft.com/office/drawing/2014/main" id="{27269602-8823-26FD-0D36-B860E54225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32463" y="699725"/>
            <a:ext cx="2359552" cy="2249805"/>
          </a:xfrm>
          <a:prstGeom prst="rect">
            <a:avLst/>
          </a:prstGeom>
        </p:spPr>
      </p:pic>
      <p:sp>
        <p:nvSpPr>
          <p:cNvPr id="4" name="TextBox 3">
            <a:extLst>
              <a:ext uri="{FF2B5EF4-FFF2-40B4-BE49-F238E27FC236}">
                <a16:creationId xmlns:a16="http://schemas.microsoft.com/office/drawing/2014/main" id="{0B043483-7A37-CCE5-4590-B42BF6609268}"/>
              </a:ext>
            </a:extLst>
          </p:cNvPr>
          <p:cNvSpPr txBox="1"/>
          <p:nvPr/>
        </p:nvSpPr>
        <p:spPr>
          <a:xfrm>
            <a:off x="6719300" y="3072730"/>
            <a:ext cx="5245476" cy="3416320"/>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algn="just"/>
            <a:r>
              <a:t>Implica ser consciente de cómo otros nos perciben a la luz de los mismos aspectos que los mencionados anteriormente.</a:t>
            </a:r>
          </a:p>
          <a:p>
            <a:pPr algn="just"/>
            <a:r>
              <a:t>Según nuestra investigación, las personas son mejores en evocar empatía y entender los puntos de vista de otras personas cuando son conscientes de cómo los demás los perciben.</a:t>
            </a:r>
          </a:p>
          <a:p>
            <a:pPr algn="just"/>
            <a:r>
              <a:t>Los empleados tienen una relación más fuerte con, están más satisfechos y perciben a sus líderes como más efectivos en general cuando se ven a sí mismos como lo hacen sus colegas. </a:t>
            </a:r>
            <a:endParaRPr lang="es-ES"/>
          </a:p>
          <a:p>
            <a:pPr algn="just"/>
            <a:endParaRPr/>
          </a:p>
        </p:txBody>
      </p:sp>
      <p:sp>
        <p:nvSpPr>
          <p:cNvPr id="5" name="TextBox 4">
            <a:extLst>
              <a:ext uri="{FF2B5EF4-FFF2-40B4-BE49-F238E27FC236}">
                <a16:creationId xmlns:a16="http://schemas.microsoft.com/office/drawing/2014/main" id="{2E83E3C5-9E90-A9E2-7CCD-C0AD03CAFC89}"/>
              </a:ext>
            </a:extLst>
          </p:cNvPr>
          <p:cNvSpPr txBox="1"/>
          <p:nvPr/>
        </p:nvSpPr>
        <p:spPr>
          <a:xfrm>
            <a:off x="4099387" y="375411"/>
            <a:ext cx="4520629" cy="400110"/>
          </a:xfrm>
          <a:prstGeom prst="rect">
            <a:avLst/>
          </a:prstGeom>
          <a:noFill/>
        </p:spPr>
        <p:txBody>
          <a:bodyPr wrap="square">
            <a:spAutoFit/>
          </a:bodyPr>
          <a:lstStyle/>
          <a:p>
            <a:pPr algn="ctr"/>
            <a:r>
              <a:rPr sz="2000"/>
              <a:t>Hay </a:t>
            </a:r>
            <a:r>
              <a:rPr sz="2000" b="1"/>
              <a:t>dos tipos </a:t>
            </a:r>
            <a:r>
              <a:rPr sz="2000"/>
              <a:t>de autoconciencia</a:t>
            </a:r>
            <a:r>
              <a:t>:</a:t>
            </a:r>
          </a:p>
        </p:txBody>
      </p:sp>
      <p:sp>
        <p:nvSpPr>
          <p:cNvPr id="6" name="Trapezoid 18">
            <a:extLst>
              <a:ext uri="{FF2B5EF4-FFF2-40B4-BE49-F238E27FC236}">
                <a16:creationId xmlns:a16="http://schemas.microsoft.com/office/drawing/2014/main" id="{C8B2E437-0D89-49EC-8F8D-FA9D175C9B67}"/>
              </a:ext>
            </a:extLst>
          </p:cNvPr>
          <p:cNvSpPr/>
          <p:nvPr/>
        </p:nvSpPr>
        <p:spPr>
          <a:xfrm>
            <a:off x="4535668" y="895521"/>
            <a:ext cx="3648069" cy="2025104"/>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8" name="TextBox 7">
            <a:extLst>
              <a:ext uri="{FF2B5EF4-FFF2-40B4-BE49-F238E27FC236}">
                <a16:creationId xmlns:a16="http://schemas.microsoft.com/office/drawing/2014/main" id="{69B872AC-133A-8BF7-C3D5-A836E7238866}"/>
              </a:ext>
            </a:extLst>
          </p:cNvPr>
          <p:cNvSpPr txBox="1"/>
          <p:nvPr/>
        </p:nvSpPr>
        <p:spPr>
          <a:xfrm>
            <a:off x="910476" y="3129392"/>
            <a:ext cx="4579974" cy="3139321"/>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t>La primera es una representación de cuán claramente entendemos nuestras propias creencias, motivaciones y objetivos, así como cómo encajan en nuestro entorno y cómo afectan a los demás.</a:t>
            </a:r>
          </a:p>
          <a:p>
            <a:pPr algn="just"/>
            <a:r>
              <a:t>La autoconciencia interna está relacionada negativamente con la ansiedad, la tensión y la depresión y positivamente con una mayor satisfacción laboral y de relación, control social y felicidad. </a:t>
            </a:r>
            <a:endParaRPr lang="es-ES"/>
          </a:p>
          <a:p>
            <a:pPr algn="just"/>
            <a:endParaRPr/>
          </a:p>
        </p:txBody>
      </p:sp>
      <p:sp>
        <p:nvSpPr>
          <p:cNvPr id="11" name="Rectangle 10">
            <a:extLst>
              <a:ext uri="{FF2B5EF4-FFF2-40B4-BE49-F238E27FC236}">
                <a16:creationId xmlns:a16="http://schemas.microsoft.com/office/drawing/2014/main" id="{C6C0672A-3B7E-96D1-28D9-97B94F50EDF7}"/>
              </a:ext>
            </a:extLst>
          </p:cNvPr>
          <p:cNvSpPr/>
          <p:nvPr/>
        </p:nvSpPr>
        <p:spPr>
          <a:xfrm>
            <a:off x="549182" y="2497287"/>
            <a:ext cx="4941268" cy="48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defRPr sz="2400"/>
            </a:pPr>
            <a:r>
              <a:t>Autoconciencia interna</a:t>
            </a:r>
          </a:p>
        </p:txBody>
      </p:sp>
      <p:sp>
        <p:nvSpPr>
          <p:cNvPr id="12" name="Rectangle 11">
            <a:extLst>
              <a:ext uri="{FF2B5EF4-FFF2-40B4-BE49-F238E27FC236}">
                <a16:creationId xmlns:a16="http://schemas.microsoft.com/office/drawing/2014/main" id="{E308C150-EB9E-C70C-8833-470EEFFBFF3D}"/>
              </a:ext>
            </a:extLst>
          </p:cNvPr>
          <p:cNvSpPr/>
          <p:nvPr/>
        </p:nvSpPr>
        <p:spPr>
          <a:xfrm>
            <a:off x="6701552" y="2497287"/>
            <a:ext cx="5339190" cy="48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defRPr sz="2400"/>
            </a:pPr>
            <a:r>
              <a:t>Autoconciencia externa</a:t>
            </a:r>
          </a:p>
        </p:txBody>
      </p:sp>
      <p:graphicFrame>
        <p:nvGraphicFramePr>
          <p:cNvPr id="13" name="Objeto 33">
            <a:extLst>
              <a:ext uri="{FF2B5EF4-FFF2-40B4-BE49-F238E27FC236}">
                <a16:creationId xmlns:a16="http://schemas.microsoft.com/office/drawing/2014/main" id="{260CA444-528D-1FCB-6273-715B88AD5407}"/>
              </a:ext>
            </a:extLst>
          </p:cNvPr>
          <p:cNvGraphicFramePr>
            <a:graphicFrameLocks noChangeAspect="1"/>
          </p:cNvGraphicFramePr>
          <p:nvPr>
            <p:extLst>
              <p:ext uri="{D42A27DB-BD31-4B8C-83A1-F6EECF244321}">
                <p14:modId xmlns:p14="http://schemas.microsoft.com/office/powerpoint/2010/main" val="2766458399"/>
              </p:ext>
            </p:extLst>
          </p:nvPr>
        </p:nvGraphicFramePr>
        <p:xfrm>
          <a:off x="0" y="0"/>
          <a:ext cx="534286" cy="529345"/>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34" name="Objeto 33"/>
                      <p:cNvPicPr/>
                      <p:nvPr/>
                    </p:nvPicPr>
                    <p:blipFill>
                      <a:blip r:embed="rId5"/>
                      <a:stretch>
                        <a:fillRect/>
                      </a:stretch>
                    </p:blipFill>
                    <p:spPr>
                      <a:xfrm>
                        <a:off x="0" y="0"/>
                        <a:ext cx="534286" cy="529345"/>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7733CC3C-41F2-6086-4826-70F5909744C7}"/>
              </a:ext>
            </a:extLst>
          </p:cNvPr>
          <p:cNvPicPr>
            <a:picLocks noChangeAspect="1"/>
          </p:cNvPicPr>
          <p:nvPr/>
        </p:nvPicPr>
        <p:blipFill rotWithShape="1">
          <a:blip r:embed="rId6"/>
          <a:srcRect t="-2541" r="61260"/>
          <a:stretch/>
        </p:blipFill>
        <p:spPr>
          <a:xfrm>
            <a:off x="0" y="4579053"/>
            <a:ext cx="697102" cy="1654738"/>
          </a:xfrm>
          <a:prstGeom prst="rect">
            <a:avLst/>
          </a:prstGeom>
        </p:spPr>
      </p:pic>
    </p:spTree>
    <p:extLst>
      <p:ext uri="{BB962C8B-B14F-4D97-AF65-F5344CB8AC3E}">
        <p14:creationId xmlns:p14="http://schemas.microsoft.com/office/powerpoint/2010/main" val="104027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BDC6AD-AEA9-9C41-1060-86AF02DF71BA}"/>
              </a:ext>
            </a:extLst>
          </p:cNvPr>
          <p:cNvPicPr>
            <a:picLocks noChangeAspect="1"/>
          </p:cNvPicPr>
          <p:nvPr/>
        </p:nvPicPr>
        <p:blipFill rotWithShape="1">
          <a:blip r:embed="rId2">
            <a:extLst>
              <a:ext uri="{28A0092B-C50C-407E-A947-70E740481C1C}">
                <a14:useLocalDpi xmlns:a14="http://schemas.microsoft.com/office/drawing/2010/main" val="0"/>
              </a:ext>
            </a:extLst>
          </a:blip>
          <a:srcRect l="21668" t="4805"/>
          <a:stretch/>
        </p:blipFill>
        <p:spPr>
          <a:xfrm>
            <a:off x="9863192" y="195763"/>
            <a:ext cx="2041547" cy="1016343"/>
          </a:xfrm>
          <a:prstGeom prst="rect">
            <a:avLst/>
          </a:prstGeom>
        </p:spPr>
      </p:pic>
      <p:sp>
        <p:nvSpPr>
          <p:cNvPr id="5" name="TextBox 4">
            <a:extLst>
              <a:ext uri="{FF2B5EF4-FFF2-40B4-BE49-F238E27FC236}">
                <a16:creationId xmlns:a16="http://schemas.microsoft.com/office/drawing/2014/main" id="{A29FF17C-D1DB-C5BC-1143-42CA6BD1F4C3}"/>
              </a:ext>
            </a:extLst>
          </p:cNvPr>
          <p:cNvSpPr txBox="1"/>
          <p:nvPr/>
        </p:nvSpPr>
        <p:spPr>
          <a:xfrm>
            <a:off x="3498764" y="450108"/>
            <a:ext cx="5638335" cy="400110"/>
          </a:xfrm>
          <a:prstGeom prst="rect">
            <a:avLst/>
          </a:prstGeom>
          <a:noFill/>
        </p:spPr>
        <p:txBody>
          <a:bodyPr wrap="square">
            <a:spAutoFit/>
          </a:bodyPr>
          <a:lstStyle/>
          <a:p>
            <a:pPr algn="ctr">
              <a:defRPr sz="2000" b="1"/>
            </a:pPr>
            <a:r>
              <a:t>Los cuatro arquetipos de autoconciencia</a:t>
            </a:r>
          </a:p>
        </p:txBody>
      </p:sp>
      <p:sp>
        <p:nvSpPr>
          <p:cNvPr id="6" name="TextBox 5">
            <a:extLst>
              <a:ext uri="{FF2B5EF4-FFF2-40B4-BE49-F238E27FC236}">
                <a16:creationId xmlns:a16="http://schemas.microsoft.com/office/drawing/2014/main" id="{552FB9CB-7AEE-5371-60CF-94C28DFB9243}"/>
              </a:ext>
            </a:extLst>
          </p:cNvPr>
          <p:cNvSpPr txBox="1"/>
          <p:nvPr/>
        </p:nvSpPr>
        <p:spPr>
          <a:xfrm>
            <a:off x="731126" y="1191004"/>
            <a:ext cx="11173613" cy="646331"/>
          </a:xfrm>
          <a:prstGeom prst="rect">
            <a:avLst/>
          </a:prstGeom>
          <a:noFill/>
        </p:spPr>
        <p:txBody>
          <a:bodyPr wrap="square">
            <a:spAutoFit/>
          </a:bodyPr>
          <a:lstStyle/>
          <a:p>
            <a:r>
              <a:t>Este 2x2 mapea la autoconciencia interna (qué tan bien te conoces a ti mismo) contra la autoconciencia externa (qué tan bien entiendes cómo te ven los demás).</a:t>
            </a:r>
          </a:p>
        </p:txBody>
      </p:sp>
      <p:graphicFrame>
        <p:nvGraphicFramePr>
          <p:cNvPr id="7" name="Table 7">
            <a:extLst>
              <a:ext uri="{FF2B5EF4-FFF2-40B4-BE49-F238E27FC236}">
                <a16:creationId xmlns:a16="http://schemas.microsoft.com/office/drawing/2014/main" id="{E785986C-7900-158E-41E5-926733BDC29A}"/>
              </a:ext>
            </a:extLst>
          </p:cNvPr>
          <p:cNvGraphicFramePr>
            <a:graphicFrameLocks noGrp="1"/>
          </p:cNvGraphicFramePr>
          <p:nvPr>
            <p:extLst>
              <p:ext uri="{D42A27DB-BD31-4B8C-83A1-F6EECF244321}">
                <p14:modId xmlns:p14="http://schemas.microsoft.com/office/powerpoint/2010/main" val="2405940545"/>
              </p:ext>
            </p:extLst>
          </p:nvPr>
        </p:nvGraphicFramePr>
        <p:xfrm>
          <a:off x="1848179" y="2095929"/>
          <a:ext cx="9297196" cy="3661532"/>
        </p:xfrm>
        <a:graphic>
          <a:graphicData uri="http://schemas.openxmlformats.org/drawingml/2006/table">
            <a:tbl>
              <a:tblPr firstRow="1" bandRow="1">
                <a:tableStyleId>{0505E3EF-67EA-436B-97B2-0124C06EBD24}</a:tableStyleId>
              </a:tblPr>
              <a:tblGrid>
                <a:gridCol w="4648598">
                  <a:extLst>
                    <a:ext uri="{9D8B030D-6E8A-4147-A177-3AD203B41FA5}">
                      <a16:colId xmlns:a16="http://schemas.microsoft.com/office/drawing/2014/main" val="3315923921"/>
                    </a:ext>
                  </a:extLst>
                </a:gridCol>
                <a:gridCol w="4648598">
                  <a:extLst>
                    <a:ext uri="{9D8B030D-6E8A-4147-A177-3AD203B41FA5}">
                      <a16:colId xmlns:a16="http://schemas.microsoft.com/office/drawing/2014/main" val="1437078128"/>
                    </a:ext>
                  </a:extLst>
                </a:gridCol>
              </a:tblGrid>
              <a:tr h="1830766">
                <a:tc>
                  <a:txBody>
                    <a:bodyPr/>
                    <a:lstStyle/>
                    <a:p>
                      <a:pPr algn="ctr">
                        <a:defRPr sz="1700" b="1"/>
                      </a:pPr>
                      <a:r>
                        <a:rPr lang="es-ES"/>
                        <a:t>Introspectivos</a:t>
                      </a:r>
                      <a:r>
                        <a:t> </a:t>
                      </a:r>
                    </a:p>
                    <a:p>
                      <a:pPr algn="ctr"/>
                      <a:endParaRPr sz="1500" b="1"/>
                    </a:p>
                    <a:p>
                      <a:pPr algn="ctr">
                        <a:defRPr sz="1500"/>
                      </a:pPr>
                      <a:r>
                        <a:t>Tienen claro quiénes son, pero no </a:t>
                      </a:r>
                      <a:r>
                        <a:rPr b="1"/>
                        <a:t>desafían sus propios puntos de vista o buscan puntos ciegos al obtener comentarios de otros.</a:t>
                      </a:r>
                      <a:r>
                        <a:t> Esto puede dañar su relación y limitar su éxito</a:t>
                      </a:r>
                    </a:p>
                  </a:txBody>
                  <a:tcPr marL="88285" marR="88285" marT="44142" marB="44142" anchor="ctr"/>
                </a:tc>
                <a:tc>
                  <a:txBody>
                    <a:bodyPr/>
                    <a:lstStyle/>
                    <a:p>
                      <a:pPr algn="ctr">
                        <a:defRPr sz="1700" b="1"/>
                      </a:pPr>
                      <a:r>
                        <a:t>Consciente</a:t>
                      </a:r>
                      <a:r>
                        <a:rPr lang="es-ES"/>
                        <a:t>s</a:t>
                      </a:r>
                      <a:r>
                        <a:t> </a:t>
                      </a:r>
                    </a:p>
                    <a:p>
                      <a:pPr algn="ctr"/>
                      <a:endParaRPr sz="1500" b="1"/>
                    </a:p>
                    <a:p>
                      <a:pPr algn="ctr">
                        <a:defRPr sz="1500"/>
                      </a:pPr>
                      <a:r>
                        <a:rPr b="1"/>
                        <a:t>Saben quiénes son, lo que quieren lograr, y buscan y valoran las opiniones de los demás. </a:t>
                      </a:r>
                      <a:r>
                        <a:t>Aquí es donde los líderes comienzan a darse cuenta plenamente de los verdaderos beneficios de la autoconciencia.</a:t>
                      </a:r>
                    </a:p>
                  </a:txBody>
                  <a:tcPr marL="88285" marR="88285" marT="44142" marB="44142" anchor="ctr"/>
                </a:tc>
                <a:extLst>
                  <a:ext uri="{0D108BD9-81ED-4DB2-BD59-A6C34878D82A}">
                    <a16:rowId xmlns:a16="http://schemas.microsoft.com/office/drawing/2014/main" val="3508170418"/>
                  </a:ext>
                </a:extLst>
              </a:tr>
              <a:tr h="1830766">
                <a:tc>
                  <a:txBody>
                    <a:bodyPr/>
                    <a:lstStyle/>
                    <a:p>
                      <a:pPr algn="ctr">
                        <a:defRPr sz="1700" b="1"/>
                      </a:pPr>
                      <a:r>
                        <a:rPr lang="es-ES"/>
                        <a:t>Aspirantes</a:t>
                      </a:r>
                      <a:endParaRPr/>
                    </a:p>
                    <a:p>
                      <a:pPr algn="ctr"/>
                      <a:endParaRPr sz="1500" b="1"/>
                    </a:p>
                    <a:p>
                      <a:pPr algn="ctr">
                        <a:defRPr sz="1500"/>
                      </a:pPr>
                      <a:r>
                        <a:rPr b="1"/>
                        <a:t>Todavía no saben quiénes son, qué representan o cómo los ven sus equipos</a:t>
                      </a:r>
                      <a:r>
                        <a:t>. Como resultado, pueden sentirse atrapados o frustrados con su rendimiento y relación.</a:t>
                      </a:r>
                    </a:p>
                  </a:txBody>
                  <a:tcPr marL="88285" marR="88285" marT="44142" marB="44142" anchor="ctr"/>
                </a:tc>
                <a:tc>
                  <a:txBody>
                    <a:bodyPr/>
                    <a:lstStyle/>
                    <a:p>
                      <a:pPr algn="ctr">
                        <a:defRPr sz="1700" b="1"/>
                      </a:pPr>
                      <a:r>
                        <a:rPr lang="es-ES"/>
                        <a:t>Complacientes</a:t>
                      </a:r>
                      <a:endParaRPr/>
                    </a:p>
                    <a:p>
                      <a:pPr algn="ctr"/>
                      <a:endParaRPr sz="1500" b="1"/>
                    </a:p>
                    <a:p>
                      <a:pPr algn="ctr">
                        <a:defRPr sz="1500"/>
                      </a:pPr>
                      <a:r>
                        <a:rPr b="1"/>
                        <a:t>Pueden estar tan enfocados en aparecer de cierta manera a los demás que podrían estar pasando por alto lo que les importa. </a:t>
                      </a:r>
                      <a:r>
                        <a:t>Con el tiempo, tienden a tomar decisiones que no están al servicio de su propio éxito y realización.</a:t>
                      </a:r>
                    </a:p>
                  </a:txBody>
                  <a:tcPr marL="88285" marR="88285" marT="44142" marB="44142" anchor="ctr"/>
                </a:tc>
                <a:extLst>
                  <a:ext uri="{0D108BD9-81ED-4DB2-BD59-A6C34878D82A}">
                    <a16:rowId xmlns:a16="http://schemas.microsoft.com/office/drawing/2014/main" val="2582864831"/>
                  </a:ext>
                </a:extLst>
              </a:tr>
            </a:tbl>
          </a:graphicData>
        </a:graphic>
      </p:graphicFrame>
      <p:sp>
        <p:nvSpPr>
          <p:cNvPr id="8" name="TextBox 7">
            <a:extLst>
              <a:ext uri="{FF2B5EF4-FFF2-40B4-BE49-F238E27FC236}">
                <a16:creationId xmlns:a16="http://schemas.microsoft.com/office/drawing/2014/main" id="{338B1E18-79AB-5D79-BF07-6D96F8136D92}"/>
              </a:ext>
            </a:extLst>
          </p:cNvPr>
          <p:cNvSpPr txBox="1"/>
          <p:nvPr/>
        </p:nvSpPr>
        <p:spPr>
          <a:xfrm>
            <a:off x="5176827" y="6023360"/>
            <a:ext cx="2282212" cy="276999"/>
          </a:xfrm>
          <a:prstGeom prst="rect">
            <a:avLst/>
          </a:prstGeom>
          <a:noFill/>
        </p:spPr>
        <p:txBody>
          <a:bodyPr wrap="square">
            <a:spAutoFit/>
          </a:bodyPr>
          <a:lstStyle/>
          <a:p>
            <a:pPr>
              <a:defRPr sz="1200" b="1"/>
            </a:pPr>
            <a:r>
              <a:t>AUTOCONCIENCIA EXTERNA</a:t>
            </a:r>
          </a:p>
        </p:txBody>
      </p:sp>
      <p:sp>
        <p:nvSpPr>
          <p:cNvPr id="10" name="TextBox 9">
            <a:extLst>
              <a:ext uri="{FF2B5EF4-FFF2-40B4-BE49-F238E27FC236}">
                <a16:creationId xmlns:a16="http://schemas.microsoft.com/office/drawing/2014/main" id="{753407F4-D7AB-ED7C-E59D-AE04DCF9D7FC}"/>
              </a:ext>
            </a:extLst>
          </p:cNvPr>
          <p:cNvSpPr txBox="1"/>
          <p:nvPr/>
        </p:nvSpPr>
        <p:spPr>
          <a:xfrm rot="16200000">
            <a:off x="377891" y="3915097"/>
            <a:ext cx="1983795" cy="276999"/>
          </a:xfrm>
          <a:prstGeom prst="rect">
            <a:avLst/>
          </a:prstGeom>
          <a:noFill/>
        </p:spPr>
        <p:txBody>
          <a:bodyPr wrap="square">
            <a:spAutoFit/>
          </a:bodyPr>
          <a:lstStyle/>
          <a:p>
            <a:pPr>
              <a:defRPr sz="1200" b="1"/>
            </a:pPr>
            <a:r>
              <a:t>AUTOCONCIENCIA INTERNA</a:t>
            </a:r>
          </a:p>
        </p:txBody>
      </p:sp>
      <p:cxnSp>
        <p:nvCxnSpPr>
          <p:cNvPr id="12" name="Straight Arrow Connector 11">
            <a:extLst>
              <a:ext uri="{FF2B5EF4-FFF2-40B4-BE49-F238E27FC236}">
                <a16:creationId xmlns:a16="http://schemas.microsoft.com/office/drawing/2014/main" id="{4A211ABE-2DA4-3E20-2993-44CD043EB6D7}"/>
              </a:ext>
            </a:extLst>
          </p:cNvPr>
          <p:cNvCxnSpPr>
            <a:cxnSpLocks/>
          </p:cNvCxnSpPr>
          <p:nvPr/>
        </p:nvCxnSpPr>
        <p:spPr>
          <a:xfrm flipH="1">
            <a:off x="1952090" y="6133203"/>
            <a:ext cx="30514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E8D4A3A-1A85-AB7E-C012-3A09C68A8844}"/>
              </a:ext>
            </a:extLst>
          </p:cNvPr>
          <p:cNvCxnSpPr>
            <a:cxnSpLocks/>
          </p:cNvCxnSpPr>
          <p:nvPr/>
        </p:nvCxnSpPr>
        <p:spPr>
          <a:xfrm>
            <a:off x="7294653" y="6154064"/>
            <a:ext cx="35343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E2675A2-05A0-1345-A085-E34FBFE21A1B}"/>
              </a:ext>
            </a:extLst>
          </p:cNvPr>
          <p:cNvCxnSpPr>
            <a:cxnSpLocks/>
          </p:cNvCxnSpPr>
          <p:nvPr/>
        </p:nvCxnSpPr>
        <p:spPr>
          <a:xfrm flipV="1">
            <a:off x="1369789" y="2178121"/>
            <a:ext cx="0" cy="8835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ED6A90E-6A2F-299D-0D1A-B7535098B5DC}"/>
              </a:ext>
            </a:extLst>
          </p:cNvPr>
          <p:cNvCxnSpPr>
            <a:cxnSpLocks/>
            <a:stCxn id="10" idx="1"/>
          </p:cNvCxnSpPr>
          <p:nvPr/>
        </p:nvCxnSpPr>
        <p:spPr>
          <a:xfrm>
            <a:off x="1369789" y="5045494"/>
            <a:ext cx="0" cy="711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EB3117F-A027-9456-303B-0CE7FA8B243E}"/>
              </a:ext>
            </a:extLst>
          </p:cNvPr>
          <p:cNvSpPr txBox="1"/>
          <p:nvPr/>
        </p:nvSpPr>
        <p:spPr>
          <a:xfrm>
            <a:off x="2038162" y="6084267"/>
            <a:ext cx="688189" cy="369332"/>
          </a:xfrm>
          <a:prstGeom prst="rect">
            <a:avLst/>
          </a:prstGeom>
          <a:noFill/>
        </p:spPr>
        <p:txBody>
          <a:bodyPr wrap="square">
            <a:spAutoFit/>
          </a:bodyPr>
          <a:lstStyle/>
          <a:p>
            <a:r>
              <a:rPr sz="1200"/>
              <a:t>BAJO</a:t>
            </a:r>
            <a:r>
              <a:t> </a:t>
            </a:r>
          </a:p>
        </p:txBody>
      </p:sp>
      <p:sp>
        <p:nvSpPr>
          <p:cNvPr id="27" name="TextBox 26">
            <a:extLst>
              <a:ext uri="{FF2B5EF4-FFF2-40B4-BE49-F238E27FC236}">
                <a16:creationId xmlns:a16="http://schemas.microsoft.com/office/drawing/2014/main" id="{820B7A14-DF97-F0E2-1CEB-0D09ECB4CC01}"/>
              </a:ext>
            </a:extLst>
          </p:cNvPr>
          <p:cNvSpPr txBox="1"/>
          <p:nvPr/>
        </p:nvSpPr>
        <p:spPr>
          <a:xfrm>
            <a:off x="10253609" y="6176600"/>
            <a:ext cx="575353" cy="276999"/>
          </a:xfrm>
          <a:prstGeom prst="rect">
            <a:avLst/>
          </a:prstGeom>
          <a:noFill/>
        </p:spPr>
        <p:txBody>
          <a:bodyPr wrap="square">
            <a:spAutoFit/>
          </a:bodyPr>
          <a:lstStyle/>
          <a:p>
            <a:pPr>
              <a:defRPr sz="1200"/>
            </a:pPr>
            <a:r>
              <a:t>ALTO</a:t>
            </a:r>
          </a:p>
        </p:txBody>
      </p:sp>
      <p:sp>
        <p:nvSpPr>
          <p:cNvPr id="28" name="TextBox 27">
            <a:extLst>
              <a:ext uri="{FF2B5EF4-FFF2-40B4-BE49-F238E27FC236}">
                <a16:creationId xmlns:a16="http://schemas.microsoft.com/office/drawing/2014/main" id="{37E77CF9-93D1-8620-5C2F-C1F4C172D850}"/>
              </a:ext>
            </a:extLst>
          </p:cNvPr>
          <p:cNvSpPr txBox="1"/>
          <p:nvPr/>
        </p:nvSpPr>
        <p:spPr>
          <a:xfrm rot="16200000">
            <a:off x="786501" y="5102963"/>
            <a:ext cx="688189" cy="369332"/>
          </a:xfrm>
          <a:prstGeom prst="rect">
            <a:avLst/>
          </a:prstGeom>
          <a:noFill/>
        </p:spPr>
        <p:txBody>
          <a:bodyPr wrap="square">
            <a:spAutoFit/>
          </a:bodyPr>
          <a:lstStyle/>
          <a:p>
            <a:r>
              <a:rPr sz="1100"/>
              <a:t>BAJO</a:t>
            </a:r>
            <a:r>
              <a:t> </a:t>
            </a:r>
          </a:p>
        </p:txBody>
      </p:sp>
      <p:sp>
        <p:nvSpPr>
          <p:cNvPr id="29" name="TextBox 28">
            <a:extLst>
              <a:ext uri="{FF2B5EF4-FFF2-40B4-BE49-F238E27FC236}">
                <a16:creationId xmlns:a16="http://schemas.microsoft.com/office/drawing/2014/main" id="{87E57D82-C873-A213-7DB3-C613B36F0594}"/>
              </a:ext>
            </a:extLst>
          </p:cNvPr>
          <p:cNvSpPr txBox="1"/>
          <p:nvPr/>
        </p:nvSpPr>
        <p:spPr>
          <a:xfrm rot="16200000">
            <a:off x="807385" y="2318712"/>
            <a:ext cx="740091" cy="261610"/>
          </a:xfrm>
          <a:prstGeom prst="rect">
            <a:avLst/>
          </a:prstGeom>
          <a:noFill/>
        </p:spPr>
        <p:txBody>
          <a:bodyPr wrap="square">
            <a:spAutoFit/>
          </a:bodyPr>
          <a:lstStyle/>
          <a:p>
            <a:pPr>
              <a:defRPr sz="1100"/>
            </a:pPr>
            <a:r>
              <a:t>ALTO</a:t>
            </a:r>
          </a:p>
        </p:txBody>
      </p:sp>
      <p:graphicFrame>
        <p:nvGraphicFramePr>
          <p:cNvPr id="4" name="Objeto 33">
            <a:extLst>
              <a:ext uri="{FF2B5EF4-FFF2-40B4-BE49-F238E27FC236}">
                <a16:creationId xmlns:a16="http://schemas.microsoft.com/office/drawing/2014/main" id="{8C102164-EAF5-E15A-E09C-1830E0CBD0A5}"/>
              </a:ext>
            </a:extLst>
          </p:cNvPr>
          <p:cNvGraphicFramePr>
            <a:graphicFrameLocks noChangeAspect="1"/>
          </p:cNvGraphicFramePr>
          <p:nvPr>
            <p:extLst>
              <p:ext uri="{D42A27DB-BD31-4B8C-83A1-F6EECF244321}">
                <p14:modId xmlns:p14="http://schemas.microsoft.com/office/powerpoint/2010/main" val="1421685684"/>
              </p:ext>
            </p:extLst>
          </p:nvPr>
        </p:nvGraphicFramePr>
        <p:xfrm>
          <a:off x="0" y="-35763"/>
          <a:ext cx="534286" cy="529345"/>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3" name="Objeto 33">
                        <a:extLst>
                          <a:ext uri="{FF2B5EF4-FFF2-40B4-BE49-F238E27FC236}">
                            <a16:creationId xmlns:a16="http://schemas.microsoft.com/office/drawing/2014/main" id="{260CA444-528D-1FCB-6273-715B88AD5407}"/>
                          </a:ext>
                        </a:extLst>
                      </p:cNvPr>
                      <p:cNvPicPr/>
                      <p:nvPr/>
                    </p:nvPicPr>
                    <p:blipFill>
                      <a:blip r:embed="rId4"/>
                      <a:stretch>
                        <a:fillRect/>
                      </a:stretch>
                    </p:blipFill>
                    <p:spPr>
                      <a:xfrm>
                        <a:off x="0" y="-35763"/>
                        <a:ext cx="534286" cy="529345"/>
                      </a:xfrm>
                      <a:prstGeom prst="rect">
                        <a:avLst/>
                      </a:prstGeom>
                    </p:spPr>
                  </p:pic>
                </p:oleObj>
              </mc:Fallback>
            </mc:AlternateContent>
          </a:graphicData>
        </a:graphic>
      </p:graphicFrame>
    </p:spTree>
    <p:extLst>
      <p:ext uri="{BB962C8B-B14F-4D97-AF65-F5344CB8AC3E}">
        <p14:creationId xmlns:p14="http://schemas.microsoft.com/office/powerpoint/2010/main" val="292748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F35684-032C-778F-6DB8-4B9A33272DE9}"/>
              </a:ext>
            </a:extLst>
          </p:cNvPr>
          <p:cNvSpPr txBox="1"/>
          <p:nvPr/>
        </p:nvSpPr>
        <p:spPr>
          <a:xfrm>
            <a:off x="4323320" y="507514"/>
            <a:ext cx="4412307" cy="646331"/>
          </a:xfrm>
          <a:prstGeom prst="rect">
            <a:avLst/>
          </a:prstGeom>
          <a:noFill/>
        </p:spPr>
        <p:txBody>
          <a:bodyPr wrap="square">
            <a:spAutoFit/>
          </a:bodyPr>
          <a:lstStyle/>
          <a:p>
            <a:r>
              <a:t>Algunos beneficios de la autoconciencia...</a:t>
            </a:r>
          </a:p>
          <a:p>
            <a:endParaRPr/>
          </a:p>
        </p:txBody>
      </p:sp>
      <p:sp>
        <p:nvSpPr>
          <p:cNvPr id="5" name="TextBox 4">
            <a:extLst>
              <a:ext uri="{FF2B5EF4-FFF2-40B4-BE49-F238E27FC236}">
                <a16:creationId xmlns:a16="http://schemas.microsoft.com/office/drawing/2014/main" id="{C8FF7EBC-41F8-717E-F34C-6D205B1A08D6}"/>
              </a:ext>
            </a:extLst>
          </p:cNvPr>
          <p:cNvSpPr txBox="1"/>
          <p:nvPr/>
        </p:nvSpPr>
        <p:spPr>
          <a:xfrm>
            <a:off x="1328787" y="138182"/>
            <a:ext cx="9534418" cy="369332"/>
          </a:xfrm>
          <a:prstGeom prst="rect">
            <a:avLst/>
          </a:prstGeom>
          <a:noFill/>
        </p:spPr>
        <p:txBody>
          <a:bodyPr wrap="square">
            <a:spAutoFit/>
          </a:bodyPr>
          <a:lstStyle/>
          <a:p>
            <a:pPr algn="ctr"/>
            <a:r>
              <a:t>«</a:t>
            </a:r>
            <a:r>
              <a:rPr b="1"/>
              <a:t>Conocerte a ti mismo es el comienzo de la sabiduría</a:t>
            </a:r>
            <a:r>
              <a:t>» Aristotele</a:t>
            </a:r>
            <a:r>
              <a:rPr lang="es-ES"/>
              <a:t>s</a:t>
            </a:r>
            <a:r>
              <a:t> </a:t>
            </a:r>
          </a:p>
        </p:txBody>
      </p:sp>
      <p:graphicFrame>
        <p:nvGraphicFramePr>
          <p:cNvPr id="6" name="Table 6">
            <a:extLst>
              <a:ext uri="{FF2B5EF4-FFF2-40B4-BE49-F238E27FC236}">
                <a16:creationId xmlns:a16="http://schemas.microsoft.com/office/drawing/2014/main" id="{8584AEDE-2099-3735-A490-9D45ABA3955A}"/>
              </a:ext>
            </a:extLst>
          </p:cNvPr>
          <p:cNvGraphicFramePr>
            <a:graphicFrameLocks noGrp="1"/>
          </p:cNvGraphicFramePr>
          <p:nvPr>
            <p:extLst>
              <p:ext uri="{D42A27DB-BD31-4B8C-83A1-F6EECF244321}">
                <p14:modId xmlns:p14="http://schemas.microsoft.com/office/powerpoint/2010/main" val="1120967789"/>
              </p:ext>
            </p:extLst>
          </p:nvPr>
        </p:nvGraphicFramePr>
        <p:xfrm>
          <a:off x="505996" y="830679"/>
          <a:ext cx="11385481" cy="5151120"/>
        </p:xfrm>
        <a:graphic>
          <a:graphicData uri="http://schemas.openxmlformats.org/drawingml/2006/table">
            <a:tbl>
              <a:tblPr firstRow="1" bandRow="1">
                <a:tableStyleId>{5940675A-B579-460E-94D1-54222C63F5DA}</a:tableStyleId>
              </a:tblPr>
              <a:tblGrid>
                <a:gridCol w="3922165">
                  <a:extLst>
                    <a:ext uri="{9D8B030D-6E8A-4147-A177-3AD203B41FA5}">
                      <a16:colId xmlns:a16="http://schemas.microsoft.com/office/drawing/2014/main" val="3124782613"/>
                    </a:ext>
                  </a:extLst>
                </a:gridCol>
                <a:gridCol w="7463316">
                  <a:extLst>
                    <a:ext uri="{9D8B030D-6E8A-4147-A177-3AD203B41FA5}">
                      <a16:colId xmlns:a16="http://schemas.microsoft.com/office/drawing/2014/main" val="355953703"/>
                    </a:ext>
                  </a:extLst>
                </a:gridCol>
              </a:tblGrid>
              <a:tr h="356957">
                <a:tc>
                  <a:txBody>
                    <a:bodyPr/>
                    <a:lstStyle/>
                    <a:p>
                      <a:pPr algn="l">
                        <a:defRPr sz="1600" b="1"/>
                      </a:pPr>
                      <a:r>
                        <a:t>Construye empatía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sz="1400"/>
                    </a:p>
                    <a:p>
                      <a:pPr algn="just">
                        <a:defRPr sz="1400"/>
                      </a:pPr>
                      <a:r>
                        <a:t>Una cosa que realmente podría ayudarte a desarrollar una mayor empatía por otras personas es la autoconciencia. Puedes comprender mejor el punto de vista del otro individuo. Además, mejorará la calidad de sus conexiones. Puedes comprender mejor a los demás y a ti mismo cuando eres consciente de tu entorno y de ti mismo.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3126590"/>
                  </a:ext>
                </a:extLst>
              </a:tr>
              <a:tr h="218255">
                <a:tc>
                  <a:txBody>
                    <a:bodyPr/>
                    <a:lstStyle/>
                    <a:p>
                      <a:pPr algn="l">
                        <a:defRPr sz="1600" b="1"/>
                      </a:pPr>
                      <a:r>
                        <a:t>Construye el </a:t>
                      </a:r>
                      <a:br>
                        <a:rPr lang="es-ES"/>
                      </a:br>
                      <a:r>
                        <a:t>pensamiento crítico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sz="1400"/>
                    </a:p>
                    <a:p>
                      <a:pPr algn="just">
                        <a:defRPr sz="1400"/>
                      </a:pPr>
                      <a:r>
                        <a:t>Al desarrollar la autoconciencia, con frecuencia analizas, reflexionas y evalúas. En lugar de confiar únicamente en tus emociones, esto te ayuda a pensar más críticamente sobre las situaciones. Como resultado, la autoconciencia puede ayudar en el desarrollo de habilidades de pensamiento crítico. Además de uno mismo, hay otras áreas donde el pensamiento crítico puede ser utilizado.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4674073"/>
                  </a:ext>
                </a:extLst>
              </a:tr>
              <a:tr h="241543">
                <a:tc>
                  <a:txBody>
                    <a:bodyPr/>
                    <a:lstStyle/>
                    <a:p>
                      <a:pPr algn="l">
                        <a:defRPr sz="1600" b="1"/>
                      </a:pPr>
                      <a:r>
                        <a:t>Mejora la toma </a:t>
                      </a:r>
                      <a:br>
                        <a:rPr lang="es-ES"/>
                      </a:br>
                      <a:r>
                        <a:t>de decisiones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endParaRPr sz="1400"/>
                    </a:p>
                    <a:p>
                      <a:pPr algn="just">
                        <a:defRPr sz="1400"/>
                      </a:pPr>
                      <a:r>
                        <a:t>Ser consciente de </a:t>
                      </a:r>
                      <a:r>
                        <a:rPr lang="es-ES"/>
                        <a:t>ti</a:t>
                      </a:r>
                      <a:r>
                        <a:t> mismo te ayuda a obtener una comprensión más profunda de ti mismo. Puedes diferenciar entre lo que es bueno y lo que es malo. Esta conciencia te ayuda a analizar situaciones de manera sistemática. Sopesas los méritos y deméritos fácilmente. Y esto ayuda a mejorar sus habilidades de toma de decisiones.</a:t>
                      </a:r>
                    </a:p>
                    <a:p>
                      <a:pPr algn="just"/>
                      <a:endParaRPr sz="14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9116411"/>
                  </a:ext>
                </a:extLst>
              </a:tr>
              <a:tr h="464256">
                <a:tc>
                  <a:txBody>
                    <a:bodyPr/>
                    <a:lstStyle/>
                    <a:p>
                      <a:pPr algn="l">
                        <a:defRPr sz="1600" b="1"/>
                      </a:pPr>
                      <a:r>
                        <a:t>Aumenta la creatividad</a:t>
                      </a:r>
                    </a:p>
                    <a:p>
                      <a:pPr algn="l"/>
                      <a:endParaRPr sz="1600" b="1"/>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400"/>
                      </a:pPr>
                      <a:r>
                        <a:t>Tu vida será mejor en más de un área si tienes un punto de vista creativo. Usted será capaz de resolver un problema de forma rápida y creativa si usted es consciente de sí mismo. Te vuelves lo suficientemente perceptivo como para pensar creativamente cuando eres consciente de ti mismo.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5073332"/>
                  </a:ext>
                </a:extLst>
              </a:tr>
              <a:tr h="370840">
                <a:tc>
                  <a:txBody>
                    <a:bodyPr/>
                    <a:lstStyle/>
                    <a:p>
                      <a:pPr algn="l">
                        <a:defRPr sz="1600" b="1"/>
                      </a:pPr>
                      <a:r>
                        <a:t>Construye cualidades </a:t>
                      </a:r>
                      <a:br>
                        <a:rPr lang="es-ES"/>
                      </a:br>
                      <a:r>
                        <a:t>de liderazgo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400"/>
                      </a:pPr>
                      <a:endParaRPr lang="es-ES"/>
                    </a:p>
                    <a:p>
                      <a:pPr algn="just">
                        <a:defRPr sz="1400"/>
                      </a:pPr>
                      <a:r>
                        <a:t>Es obvio que si eres consciente de ti mismo, tu salud mental estará en buena forma.</a:t>
                      </a:r>
                    </a:p>
                    <a:p>
                      <a:pPr algn="just">
                        <a:defRPr sz="1400"/>
                      </a:pPr>
                      <a:r>
                        <a:t>La autoconciencia te equipa con las habilidades de liderazgo que necesitas.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3972109"/>
                  </a:ext>
                </a:extLst>
              </a:tr>
            </a:tbl>
          </a:graphicData>
        </a:graphic>
      </p:graphicFrame>
      <p:sp>
        <p:nvSpPr>
          <p:cNvPr id="9" name="Arrow: Right 8">
            <a:extLst>
              <a:ext uri="{FF2B5EF4-FFF2-40B4-BE49-F238E27FC236}">
                <a16:creationId xmlns:a16="http://schemas.microsoft.com/office/drawing/2014/main" id="{2F0F4668-8CCD-35EA-9865-B5DAC52613CE}"/>
              </a:ext>
            </a:extLst>
          </p:cNvPr>
          <p:cNvSpPr/>
          <p:nvPr/>
        </p:nvSpPr>
        <p:spPr>
          <a:xfrm>
            <a:off x="2907587" y="1334334"/>
            <a:ext cx="1222624" cy="226032"/>
          </a:xfrm>
          <a:prstGeom prst="rightArrow">
            <a:avLst/>
          </a:prstGeom>
          <a:solidFill>
            <a:srgbClr val="87B5BA"/>
          </a:solidFill>
          <a:ln>
            <a:solidFill>
              <a:srgbClr val="87B5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Arrow: Right 9">
            <a:extLst>
              <a:ext uri="{FF2B5EF4-FFF2-40B4-BE49-F238E27FC236}">
                <a16:creationId xmlns:a16="http://schemas.microsoft.com/office/drawing/2014/main" id="{19AB0939-50C8-618D-7AD0-2C12485552A7}"/>
              </a:ext>
            </a:extLst>
          </p:cNvPr>
          <p:cNvSpPr/>
          <p:nvPr/>
        </p:nvSpPr>
        <p:spPr>
          <a:xfrm>
            <a:off x="2907587" y="2527597"/>
            <a:ext cx="1222624" cy="2260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Arrow: Right 10">
            <a:extLst>
              <a:ext uri="{FF2B5EF4-FFF2-40B4-BE49-F238E27FC236}">
                <a16:creationId xmlns:a16="http://schemas.microsoft.com/office/drawing/2014/main" id="{68F0D69F-9271-E005-87A3-455FA6AE3EFB}"/>
              </a:ext>
            </a:extLst>
          </p:cNvPr>
          <p:cNvSpPr/>
          <p:nvPr/>
        </p:nvSpPr>
        <p:spPr>
          <a:xfrm>
            <a:off x="2907587" y="3645440"/>
            <a:ext cx="1222624" cy="2260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Arrow: Right 11">
            <a:extLst>
              <a:ext uri="{FF2B5EF4-FFF2-40B4-BE49-F238E27FC236}">
                <a16:creationId xmlns:a16="http://schemas.microsoft.com/office/drawing/2014/main" id="{590B7059-2B81-9F21-D2DF-B4377235B7F0}"/>
              </a:ext>
            </a:extLst>
          </p:cNvPr>
          <p:cNvSpPr/>
          <p:nvPr/>
        </p:nvSpPr>
        <p:spPr>
          <a:xfrm>
            <a:off x="2907587" y="4650267"/>
            <a:ext cx="1222624" cy="226032"/>
          </a:xfrm>
          <a:prstGeom prst="rightArrow">
            <a:avLst/>
          </a:prstGeom>
          <a:solidFill>
            <a:srgbClr val="87B5BA"/>
          </a:solidFill>
          <a:ln>
            <a:solidFill>
              <a:srgbClr val="87B5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Arrow: Right 12">
            <a:extLst>
              <a:ext uri="{FF2B5EF4-FFF2-40B4-BE49-F238E27FC236}">
                <a16:creationId xmlns:a16="http://schemas.microsoft.com/office/drawing/2014/main" id="{E18606D1-B8AD-9333-67B0-5EF6C4F4930A}"/>
              </a:ext>
            </a:extLst>
          </p:cNvPr>
          <p:cNvSpPr/>
          <p:nvPr/>
        </p:nvSpPr>
        <p:spPr>
          <a:xfrm>
            <a:off x="2907587" y="5625589"/>
            <a:ext cx="1222624" cy="2260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aphicFrame>
        <p:nvGraphicFramePr>
          <p:cNvPr id="14" name="Objeto 33">
            <a:extLst>
              <a:ext uri="{FF2B5EF4-FFF2-40B4-BE49-F238E27FC236}">
                <a16:creationId xmlns:a16="http://schemas.microsoft.com/office/drawing/2014/main" id="{881F83B1-EC2F-AA03-03AB-0A91C91E5204}"/>
              </a:ext>
            </a:extLst>
          </p:cNvPr>
          <p:cNvGraphicFramePr>
            <a:graphicFrameLocks noChangeAspect="1"/>
          </p:cNvGraphicFramePr>
          <p:nvPr>
            <p:extLst>
              <p:ext uri="{D42A27DB-BD31-4B8C-83A1-F6EECF244321}">
                <p14:modId xmlns:p14="http://schemas.microsoft.com/office/powerpoint/2010/main" val="3268642491"/>
              </p:ext>
            </p:extLst>
          </p:nvPr>
        </p:nvGraphicFramePr>
        <p:xfrm>
          <a:off x="4254" y="1272024"/>
          <a:ext cx="501742" cy="49710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4254" y="1272024"/>
                        <a:ext cx="501742" cy="497102"/>
                      </a:xfrm>
                      <a:prstGeom prst="rect">
                        <a:avLst/>
                      </a:prstGeom>
                    </p:spPr>
                  </p:pic>
                </p:oleObj>
              </mc:Fallback>
            </mc:AlternateContent>
          </a:graphicData>
        </a:graphic>
      </p:graphicFrame>
      <p:graphicFrame>
        <p:nvGraphicFramePr>
          <p:cNvPr id="15" name="Objeto 33">
            <a:extLst>
              <a:ext uri="{FF2B5EF4-FFF2-40B4-BE49-F238E27FC236}">
                <a16:creationId xmlns:a16="http://schemas.microsoft.com/office/drawing/2014/main" id="{C61462B0-F776-6A9C-2651-23260B074A26}"/>
              </a:ext>
            </a:extLst>
          </p:cNvPr>
          <p:cNvGraphicFramePr>
            <a:graphicFrameLocks noChangeAspect="1"/>
          </p:cNvGraphicFramePr>
          <p:nvPr>
            <p:extLst>
              <p:ext uri="{D42A27DB-BD31-4B8C-83A1-F6EECF244321}">
                <p14:modId xmlns:p14="http://schemas.microsoft.com/office/powerpoint/2010/main" val="2507921167"/>
              </p:ext>
            </p:extLst>
          </p:nvPr>
        </p:nvGraphicFramePr>
        <p:xfrm>
          <a:off x="23957" y="2337100"/>
          <a:ext cx="501742" cy="497102"/>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23957" y="2337100"/>
                        <a:ext cx="501742" cy="497102"/>
                      </a:xfrm>
                      <a:prstGeom prst="rect">
                        <a:avLst/>
                      </a:prstGeom>
                    </p:spPr>
                  </p:pic>
                </p:oleObj>
              </mc:Fallback>
            </mc:AlternateContent>
          </a:graphicData>
        </a:graphic>
      </p:graphicFrame>
      <p:graphicFrame>
        <p:nvGraphicFramePr>
          <p:cNvPr id="16" name="Objeto 33">
            <a:extLst>
              <a:ext uri="{FF2B5EF4-FFF2-40B4-BE49-F238E27FC236}">
                <a16:creationId xmlns:a16="http://schemas.microsoft.com/office/drawing/2014/main" id="{0BFEDD75-97A4-E3FE-3C95-60AD2AC48EE3}"/>
              </a:ext>
            </a:extLst>
          </p:cNvPr>
          <p:cNvGraphicFramePr>
            <a:graphicFrameLocks noChangeAspect="1"/>
          </p:cNvGraphicFramePr>
          <p:nvPr>
            <p:extLst>
              <p:ext uri="{D42A27DB-BD31-4B8C-83A1-F6EECF244321}">
                <p14:modId xmlns:p14="http://schemas.microsoft.com/office/powerpoint/2010/main" val="721156456"/>
              </p:ext>
            </p:extLst>
          </p:nvPr>
        </p:nvGraphicFramePr>
        <p:xfrm>
          <a:off x="49652" y="3599253"/>
          <a:ext cx="501742" cy="497102"/>
        </p:xfrm>
        <a:graphic>
          <a:graphicData uri="http://schemas.openxmlformats.org/presentationml/2006/ole">
            <mc:AlternateContent xmlns:mc="http://schemas.openxmlformats.org/markup-compatibility/2006">
              <mc:Choice xmlns:v="urn:schemas-microsoft-com:vml" Requires="v">
                <p:oleObj r:id="rId5" imgW="1933560" imgH="1914480" progId="">
                  <p:embed/>
                </p:oleObj>
              </mc:Choice>
              <mc:Fallback>
                <p:oleObj r:id="rId5"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49652" y="3599253"/>
                        <a:ext cx="501742" cy="497102"/>
                      </a:xfrm>
                      <a:prstGeom prst="rect">
                        <a:avLst/>
                      </a:prstGeom>
                    </p:spPr>
                  </p:pic>
                </p:oleObj>
              </mc:Fallback>
            </mc:AlternateContent>
          </a:graphicData>
        </a:graphic>
      </p:graphicFrame>
      <p:graphicFrame>
        <p:nvGraphicFramePr>
          <p:cNvPr id="17" name="Objeto 33">
            <a:extLst>
              <a:ext uri="{FF2B5EF4-FFF2-40B4-BE49-F238E27FC236}">
                <a16:creationId xmlns:a16="http://schemas.microsoft.com/office/drawing/2014/main" id="{A2C05882-3438-5464-682C-82EE0A877BDB}"/>
              </a:ext>
            </a:extLst>
          </p:cNvPr>
          <p:cNvGraphicFramePr>
            <a:graphicFrameLocks noChangeAspect="1"/>
          </p:cNvGraphicFramePr>
          <p:nvPr>
            <p:extLst>
              <p:ext uri="{D42A27DB-BD31-4B8C-83A1-F6EECF244321}">
                <p14:modId xmlns:p14="http://schemas.microsoft.com/office/powerpoint/2010/main" val="925019148"/>
              </p:ext>
            </p:extLst>
          </p:nvPr>
        </p:nvGraphicFramePr>
        <p:xfrm>
          <a:off x="49652" y="4514732"/>
          <a:ext cx="501742" cy="497102"/>
        </p:xfrm>
        <a:graphic>
          <a:graphicData uri="http://schemas.openxmlformats.org/presentationml/2006/ole">
            <mc:AlternateContent xmlns:mc="http://schemas.openxmlformats.org/markup-compatibility/2006">
              <mc:Choice xmlns:v="urn:schemas-microsoft-com:vml" Requires="v">
                <p:oleObj r:id="rId6" imgW="1933560" imgH="1914480" progId="">
                  <p:embed/>
                </p:oleObj>
              </mc:Choice>
              <mc:Fallback>
                <p:oleObj r:id="rId6"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49652" y="4514732"/>
                        <a:ext cx="501742" cy="497102"/>
                      </a:xfrm>
                      <a:prstGeom prst="rect">
                        <a:avLst/>
                      </a:prstGeom>
                    </p:spPr>
                  </p:pic>
                </p:oleObj>
              </mc:Fallback>
            </mc:AlternateContent>
          </a:graphicData>
        </a:graphic>
      </p:graphicFrame>
      <p:graphicFrame>
        <p:nvGraphicFramePr>
          <p:cNvPr id="18" name="Objeto 33">
            <a:extLst>
              <a:ext uri="{FF2B5EF4-FFF2-40B4-BE49-F238E27FC236}">
                <a16:creationId xmlns:a16="http://schemas.microsoft.com/office/drawing/2014/main" id="{EAFB7320-B369-48CD-3A2F-522FF596315E}"/>
              </a:ext>
            </a:extLst>
          </p:cNvPr>
          <p:cNvGraphicFramePr>
            <a:graphicFrameLocks noChangeAspect="1"/>
          </p:cNvGraphicFramePr>
          <p:nvPr>
            <p:extLst>
              <p:ext uri="{D42A27DB-BD31-4B8C-83A1-F6EECF244321}">
                <p14:modId xmlns:p14="http://schemas.microsoft.com/office/powerpoint/2010/main" val="55870359"/>
              </p:ext>
            </p:extLst>
          </p:nvPr>
        </p:nvGraphicFramePr>
        <p:xfrm>
          <a:off x="49652" y="5354519"/>
          <a:ext cx="501742" cy="497102"/>
        </p:xfrm>
        <a:graphic>
          <a:graphicData uri="http://schemas.openxmlformats.org/presentationml/2006/ole">
            <mc:AlternateContent xmlns:mc="http://schemas.openxmlformats.org/markup-compatibility/2006">
              <mc:Choice xmlns:v="urn:schemas-microsoft-com:vml" Requires="v">
                <p:oleObj r:id="rId7" imgW="1933560" imgH="1914480" progId="">
                  <p:embed/>
                </p:oleObj>
              </mc:Choice>
              <mc:Fallback>
                <p:oleObj r:id="rId7" imgW="1933560" imgH="1914480" progId="">
                  <p:embed/>
                  <p:pic>
                    <p:nvPicPr>
                      <p:cNvPr id="14" name="Objeto 33">
                        <a:extLst>
                          <a:ext uri="{FF2B5EF4-FFF2-40B4-BE49-F238E27FC236}">
                            <a16:creationId xmlns:a16="http://schemas.microsoft.com/office/drawing/2014/main" id="{881F83B1-EC2F-AA03-03AB-0A91C91E5204}"/>
                          </a:ext>
                        </a:extLst>
                      </p:cNvPr>
                      <p:cNvPicPr/>
                      <p:nvPr/>
                    </p:nvPicPr>
                    <p:blipFill>
                      <a:blip r:embed="rId3"/>
                      <a:stretch>
                        <a:fillRect/>
                      </a:stretch>
                    </p:blipFill>
                    <p:spPr>
                      <a:xfrm>
                        <a:off x="49652" y="5354519"/>
                        <a:ext cx="501742" cy="497102"/>
                      </a:xfrm>
                      <a:prstGeom prst="rect">
                        <a:avLst/>
                      </a:prstGeom>
                    </p:spPr>
                  </p:pic>
                </p:oleObj>
              </mc:Fallback>
            </mc:AlternateContent>
          </a:graphicData>
        </a:graphic>
      </p:graphicFrame>
      <p:pic>
        <p:nvPicPr>
          <p:cNvPr id="22" name="Picture 21" descr="A picture containing LEGO, toy  Description automatically generated">
            <a:extLst>
              <a:ext uri="{FF2B5EF4-FFF2-40B4-BE49-F238E27FC236}">
                <a16:creationId xmlns:a16="http://schemas.microsoft.com/office/drawing/2014/main" id="{4E970A89-7890-96A2-77CD-2D4F09AD184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4550" y="81389"/>
            <a:ext cx="1134656" cy="1134656"/>
          </a:xfrm>
          <a:prstGeom prst="rect">
            <a:avLst/>
          </a:prstGeom>
        </p:spPr>
      </p:pic>
    </p:spTree>
    <p:extLst>
      <p:ext uri="{BB962C8B-B14F-4D97-AF65-F5344CB8AC3E}">
        <p14:creationId xmlns:p14="http://schemas.microsoft.com/office/powerpoint/2010/main" val="6269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sz="3733"/>
            </a:pPr>
            <a:r>
              <a:rPr lang="es-ES"/>
              <a:t>Tareas</a:t>
            </a:r>
            <a:endParaRPr sz="3733"/>
          </a:p>
        </p:txBody>
      </p:sp>
      <p:sp>
        <p:nvSpPr>
          <p:cNvPr id="3" name="Text Placeholder 2"/>
          <p:cNvSpPr>
            <a:spLocks noGrp="1"/>
          </p:cNvSpPr>
          <p:nvPr>
            <p:ph type="body" sz="quarter" idx="11"/>
          </p:nvPr>
        </p:nvSpPr>
        <p:spPr/>
        <p:txBody>
          <a:bodyPr/>
          <a:lstStyle/>
          <a:p>
            <a:pPr lvl="0"/>
            <a:r>
              <a:t>En base a lo que has estudiado en esta unidad, ¿puedes resolver los ejercicios en las siguientes diapositivas?</a:t>
            </a:r>
          </a:p>
        </p:txBody>
      </p:sp>
      <p:grpSp>
        <p:nvGrpSpPr>
          <p:cNvPr id="5" name="Group 4"/>
          <p:cNvGrpSpPr/>
          <p:nvPr/>
        </p:nvGrpSpPr>
        <p:grpSpPr>
          <a:xfrm>
            <a:off x="2345140" y="1866295"/>
            <a:ext cx="7523429" cy="3635451"/>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grpSp>
      </p:grpSp>
      <p:sp>
        <p:nvSpPr>
          <p:cNvPr id="16" name="Isosceles Triangle 15"/>
          <p:cNvSpPr/>
          <p:nvPr/>
        </p:nvSpPr>
        <p:spPr>
          <a:xfrm>
            <a:off x="5429580" y="3100163"/>
            <a:ext cx="1354549" cy="1167715"/>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sp>
        <p:nvSpPr>
          <p:cNvPr id="17" name="Round Same Side Corner Rectangle 8"/>
          <p:cNvSpPr/>
          <p:nvPr/>
        </p:nvSpPr>
        <p:spPr>
          <a:xfrm>
            <a:off x="5885635" y="3628221"/>
            <a:ext cx="442440" cy="44311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5" name="TextBox 24"/>
          <p:cNvSpPr txBox="1"/>
          <p:nvPr/>
        </p:nvSpPr>
        <p:spPr>
          <a:xfrm>
            <a:off x="6192011" y="1469298"/>
            <a:ext cx="5760640" cy="584775"/>
          </a:xfrm>
          <a:prstGeom prst="rect">
            <a:avLst/>
          </a:prstGeom>
          <a:noFill/>
        </p:spPr>
        <p:txBody>
          <a:bodyPr wrap="square">
            <a:spAutoFit/>
          </a:bodyPr>
          <a:lstStyle/>
          <a:p>
            <a:pPr>
              <a:defRPr sz="1600">
                <a:solidFill>
                  <a:schemeClr val="tx1">
                    <a:lumMod val="75000"/>
                    <a:lumOff val="25000"/>
                  </a:schemeClr>
                </a:solidFill>
                <a:cs typeface="Arial" pitchFamily="34" charset="0"/>
              </a:defRPr>
            </a:pPr>
            <a:r>
              <a:t>Tendrás que tomar decisiones sobre situaciones complicadas en las que utilizarás el conocimiento que has adquirido.</a:t>
            </a:r>
            <a:endParaRPr sz="1600">
              <a:solidFill>
                <a:schemeClr val="tx1">
                  <a:lumMod val="75000"/>
                  <a:lumOff val="25000"/>
                </a:schemeClr>
              </a:solidFill>
              <a:cs typeface="Arial" pitchFamily="34" charset="0"/>
            </a:endParaRPr>
          </a:p>
        </p:txBody>
      </p:sp>
      <p:sp>
        <p:nvSpPr>
          <p:cNvPr id="26" name="TextBox 25"/>
          <p:cNvSpPr txBox="1"/>
          <p:nvPr/>
        </p:nvSpPr>
        <p:spPr>
          <a:xfrm>
            <a:off x="509775" y="5309725"/>
            <a:ext cx="5375860" cy="584775"/>
          </a:xfrm>
          <a:prstGeom prst="rect">
            <a:avLst/>
          </a:prstGeom>
          <a:noFill/>
        </p:spPr>
        <p:txBody>
          <a:bodyPr wrap="square">
            <a:spAutoFit/>
          </a:bodyPr>
          <a:lstStyle/>
          <a:p>
            <a:pPr algn="r">
              <a:defRPr sz="1600">
                <a:solidFill>
                  <a:schemeClr val="tx1">
                    <a:lumMod val="75000"/>
                    <a:lumOff val="25000"/>
                  </a:schemeClr>
                </a:solidFill>
                <a:cs typeface="Arial" pitchFamily="34" charset="0"/>
              </a:defRPr>
            </a:pPr>
            <a:r>
              <a:t>Tendrás que abrir tu mente y pensar como si estuvieras realmente en esa situación, usando tu mejor herramienta: tu cerebro.</a:t>
            </a:r>
            <a:endParaRPr sz="1600">
              <a:solidFill>
                <a:schemeClr val="tx1">
                  <a:lumMod val="75000"/>
                  <a:lumOff val="25000"/>
                </a:schemeClr>
              </a:solidFill>
              <a:cs typeface="Arial" pitchFamily="34" charset="0"/>
            </a:endParaRPr>
          </a:p>
        </p:txBody>
      </p:sp>
      <p:sp>
        <p:nvSpPr>
          <p:cNvPr id="27" name="TextBox 26"/>
          <p:cNvSpPr txBox="1"/>
          <p:nvPr/>
        </p:nvSpPr>
        <p:spPr>
          <a:xfrm>
            <a:off x="2859791" y="4766492"/>
            <a:ext cx="3115955" cy="338554"/>
          </a:xfrm>
          <a:prstGeom prst="rect">
            <a:avLst/>
          </a:prstGeom>
          <a:noFill/>
        </p:spPr>
        <p:txBody>
          <a:bodyPr wrap="square">
            <a:spAutoFit/>
          </a:bodyPr>
          <a:lstStyle/>
          <a:p>
            <a:pPr algn="r">
              <a:defRPr sz="1600" b="1">
                <a:solidFill>
                  <a:schemeClr val="bg1"/>
                </a:solidFill>
                <a:cs typeface="Arial" pitchFamily="34" charset="0"/>
              </a:defRPr>
            </a:pPr>
            <a:r>
              <a:t>Expande tu pensamiento</a:t>
            </a:r>
            <a:endParaRPr sz="1600" b="1">
              <a:solidFill>
                <a:schemeClr val="bg1"/>
              </a:solidFill>
              <a:cs typeface="Arial" pitchFamily="34" charset="0"/>
            </a:endParaRPr>
          </a:p>
        </p:txBody>
      </p:sp>
      <p:sp>
        <p:nvSpPr>
          <p:cNvPr id="28" name="TextBox 27"/>
          <p:cNvSpPr txBox="1"/>
          <p:nvPr/>
        </p:nvSpPr>
        <p:spPr>
          <a:xfrm>
            <a:off x="6226593" y="2232214"/>
            <a:ext cx="3115955" cy="338554"/>
          </a:xfrm>
          <a:prstGeom prst="rect">
            <a:avLst/>
          </a:prstGeom>
          <a:noFill/>
        </p:spPr>
        <p:txBody>
          <a:bodyPr wrap="square">
            <a:spAutoFit/>
          </a:bodyPr>
          <a:lstStyle/>
          <a:p>
            <a:pPr>
              <a:defRPr sz="1600" b="1">
                <a:solidFill>
                  <a:schemeClr val="bg1"/>
                </a:solidFill>
                <a:cs typeface="Arial" pitchFamily="34" charset="0"/>
              </a:defRPr>
            </a:pPr>
            <a:r>
              <a:t>Tomar decisiones</a:t>
            </a:r>
            <a:endParaRPr sz="1600" b="1">
              <a:solidFill>
                <a:schemeClr val="bg1"/>
              </a:solidFill>
              <a:cs typeface="Arial" pitchFamily="34" charset="0"/>
            </a:endParaRPr>
          </a:p>
        </p:txBody>
      </p:sp>
      <p:graphicFrame>
        <p:nvGraphicFramePr>
          <p:cNvPr id="4" name="Objeto 33">
            <a:extLst>
              <a:ext uri="{FF2B5EF4-FFF2-40B4-BE49-F238E27FC236}">
                <a16:creationId xmlns:a16="http://schemas.microsoft.com/office/drawing/2014/main" id="{836DF619-9739-C528-AFD4-BD691E735A12}"/>
              </a:ext>
            </a:extLst>
          </p:cNvPr>
          <p:cNvGraphicFramePr>
            <a:graphicFrameLocks noChangeAspect="1"/>
          </p:cNvGraphicFramePr>
          <p:nvPr>
            <p:extLst>
              <p:ext uri="{D42A27DB-BD31-4B8C-83A1-F6EECF244321}">
                <p14:modId xmlns:p14="http://schemas.microsoft.com/office/powerpoint/2010/main" val="2577782537"/>
              </p:ext>
            </p:extLst>
          </p:nvPr>
        </p:nvGraphicFramePr>
        <p:xfrm>
          <a:off x="0" y="-35763"/>
          <a:ext cx="534286" cy="52934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3">
                        <a:extLst>
                          <a:ext uri="{FF2B5EF4-FFF2-40B4-BE49-F238E27FC236}">
                            <a16:creationId xmlns:a16="http://schemas.microsoft.com/office/drawing/2014/main" id="{8C102164-EAF5-E15A-E09C-1830E0CBD0A5}"/>
                          </a:ext>
                        </a:extLst>
                      </p:cNvPr>
                      <p:cNvPicPr/>
                      <p:nvPr/>
                    </p:nvPicPr>
                    <p:blipFill>
                      <a:blip r:embed="rId3"/>
                      <a:stretch>
                        <a:fillRect/>
                      </a:stretch>
                    </p:blipFill>
                    <p:spPr>
                      <a:xfrm>
                        <a:off x="0" y="-35763"/>
                        <a:ext cx="534286" cy="529345"/>
                      </a:xfrm>
                      <a:prstGeom prst="rect">
                        <a:avLst/>
                      </a:prstGeom>
                    </p:spPr>
                  </p:pic>
                </p:oleObj>
              </mc:Fallback>
            </mc:AlternateContent>
          </a:graphicData>
        </a:graphic>
      </p:graphicFrame>
      <p:pic>
        <p:nvPicPr>
          <p:cNvPr id="18" name="Picture 17" descr="Graphical user interface  Description automatically generated with medium confidence">
            <a:extLst>
              <a:ext uri="{FF2B5EF4-FFF2-40B4-BE49-F238E27FC236}">
                <a16:creationId xmlns:a16="http://schemas.microsoft.com/office/drawing/2014/main" id="{D2D71513-7447-9BA2-8C8E-912F7A0B043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52440" y="4766492"/>
            <a:ext cx="1800211" cy="1539180"/>
          </a:xfrm>
          <a:prstGeom prst="rect">
            <a:avLst/>
          </a:prstGeom>
        </p:spPr>
      </p:pic>
    </p:spTree>
    <p:extLst>
      <p:ext uri="{BB962C8B-B14F-4D97-AF65-F5344CB8AC3E}">
        <p14:creationId xmlns:p14="http://schemas.microsoft.com/office/powerpoint/2010/main" val="18847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a:t>
            </a:r>
            <a:r>
              <a:t> 1: Trata de ser tu propio </a:t>
            </a:r>
            <a:r>
              <a:rPr lang="es-ES"/>
              <a:t>coach</a:t>
            </a:r>
            <a:r>
              <a:t> mental</a:t>
            </a:r>
            <a:endParaRPr sz="3733"/>
          </a:p>
        </p:txBody>
      </p:sp>
      <p:sp>
        <p:nvSpPr>
          <p:cNvPr id="18" name="Rectangle 1">
            <a:extLst>
              <a:ext uri="{FF2B5EF4-FFF2-40B4-BE49-F238E27FC236}">
                <a16:creationId xmlns:a16="http://schemas.microsoft.com/office/drawing/2014/main" id="{A53FAEA7-C47A-B133-DF94-DC09E55CAB1F}"/>
              </a:ext>
            </a:extLst>
          </p:cNvPr>
          <p:cNvSpPr/>
          <p:nvPr/>
        </p:nvSpPr>
        <p:spPr>
          <a:xfrm>
            <a:off x="1149357" y="1916673"/>
            <a:ext cx="9893285" cy="44264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just">
              <a:lnSpc>
                <a:spcPct val="150000"/>
              </a:lnSpc>
              <a:spcAft>
                <a:spcPts val="1333"/>
              </a:spcAft>
              <a:defRPr sz="1600">
                <a:solidFill>
                  <a:schemeClr val="tx1">
                    <a:lumMod val="75000"/>
                    <a:lumOff val="25000"/>
                  </a:schemeClr>
                </a:solidFill>
              </a:defRPr>
            </a:pPr>
            <a:r>
              <a:rPr lang="es-ES"/>
              <a:t>¿A menudo sientes que no estás preparado para una situación familiar o laboral? ¿Siempre sientes que no estás a la altura de las circunstancias? ¿Estás siempre inseguro, no crees en tus habilidades humanas y profesionales y crees que no eres lo suficientemente bueno, a diferencia de los que te rodean? Todas estas manifestaciones psíquicas se remontan a un bajo sentido de autoeficacia que te lleva a tener baja autoestima y no creer en el potencial que posees</a:t>
            </a:r>
            <a:r>
              <a:t>.  </a:t>
            </a:r>
          </a:p>
          <a:p>
            <a:pPr algn="just">
              <a:lnSpc>
                <a:spcPct val="150000"/>
              </a:lnSpc>
              <a:spcAft>
                <a:spcPts val="1333"/>
              </a:spcAft>
              <a:defRPr sz="1600">
                <a:solidFill>
                  <a:schemeClr val="tx1">
                    <a:lumMod val="75000"/>
                    <a:lumOff val="25000"/>
                  </a:schemeClr>
                </a:solidFill>
              </a:defRPr>
            </a:pPr>
            <a:r>
              <a:rPr lang="es-ES"/>
              <a:t>Un nivel excesivamente bajo de autoeficacia puede tener consecuencias muy negativas en nuestra vida personal y laboral: convencerse, en cada situación, de que uno no puede hacer frente inevitablemente conducirá a un fracaso que ya se anunció al principio</a:t>
            </a:r>
            <a:r>
              <a:t>.</a:t>
            </a:r>
          </a:p>
          <a:p>
            <a:pPr algn="just">
              <a:lnSpc>
                <a:spcPct val="150000"/>
              </a:lnSpc>
              <a:spcAft>
                <a:spcPts val="1333"/>
              </a:spcAft>
              <a:defRPr sz="1600">
                <a:solidFill>
                  <a:schemeClr val="tx1">
                    <a:lumMod val="75000"/>
                    <a:lumOff val="25000"/>
                  </a:schemeClr>
                </a:solidFill>
              </a:defRPr>
            </a:pPr>
            <a:r>
              <a:rPr lang="es-ES"/>
              <a:t>Por estas razones, es esencial que tengamos un sentido equilibrado de autoeficacia a lo largo de nuestras vidas, lo que nos lleva a ser optimistas sobre nuestras capacidades y enfrentar desafíos con la convicción de que podemos hacerlo</a:t>
            </a:r>
            <a:r>
              <a:t>.</a:t>
            </a:r>
            <a:endParaRPr sz="160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871626" y="1129698"/>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343471" y="1364492"/>
            <a:ext cx="6288700" cy="377065"/>
          </a:xfrm>
        </p:spPr>
        <p:txBody>
          <a:bodyPr>
            <a:normAutofit fontScale="92500" lnSpcReduction="10000"/>
          </a:bodyPr>
          <a:lstStyle/>
          <a:p>
            <a:pPr lvl="0" algn="l">
              <a:defRPr sz="2400" b="1"/>
            </a:pPr>
            <a:r>
              <a:t>Introducción: ¿De qué </a:t>
            </a:r>
            <a:r>
              <a:rPr lang="es-ES"/>
              <a:t>va </a:t>
            </a:r>
            <a:r>
              <a:t>todo esto?</a:t>
            </a:r>
            <a:endParaRPr sz="2400" b="1"/>
          </a:p>
        </p:txBody>
      </p:sp>
      <p:pic>
        <p:nvPicPr>
          <p:cNvPr id="3" name="Picture 2" descr="A picture containing text, snow, outdoor, skiing  Description automatically generated">
            <a:extLst>
              <a:ext uri="{FF2B5EF4-FFF2-40B4-BE49-F238E27FC236}">
                <a16:creationId xmlns:a16="http://schemas.microsoft.com/office/drawing/2014/main" id="{E3E415E7-6086-0D7D-8D5D-22AB13A348D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7120" t="2379" r="9657" b="11080"/>
          <a:stretch/>
        </p:blipFill>
        <p:spPr>
          <a:xfrm>
            <a:off x="10693641" y="253525"/>
            <a:ext cx="1088135" cy="1358396"/>
          </a:xfrm>
          <a:prstGeom prst="rect">
            <a:avLst/>
          </a:prstGeom>
        </p:spPr>
      </p:pic>
    </p:spTree>
    <p:extLst>
      <p:ext uri="{BB962C8B-B14F-4D97-AF65-F5344CB8AC3E}">
        <p14:creationId xmlns:p14="http://schemas.microsoft.com/office/powerpoint/2010/main" val="287773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1: Trata de ser tu propio coach mental</a:t>
            </a:r>
            <a:endParaRPr lang="es-ES" sz="3733"/>
          </a:p>
        </p:txBody>
      </p:sp>
      <p:sp>
        <p:nvSpPr>
          <p:cNvPr id="20" name="Rectangle 1">
            <a:extLst>
              <a:ext uri="{FF2B5EF4-FFF2-40B4-BE49-F238E27FC236}">
                <a16:creationId xmlns:a16="http://schemas.microsoft.com/office/drawing/2014/main" id="{E2898E80-ABB0-ED4E-BAEF-CF41C6CF455C}"/>
              </a:ext>
            </a:extLst>
          </p:cNvPr>
          <p:cNvSpPr/>
          <p:nvPr/>
        </p:nvSpPr>
        <p:spPr>
          <a:xfrm>
            <a:off x="2386430" y="2089794"/>
            <a:ext cx="7419140" cy="30617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just">
              <a:lnSpc>
                <a:spcPct val="150000"/>
              </a:lnSpc>
              <a:spcAft>
                <a:spcPts val="1333"/>
              </a:spcAft>
              <a:defRPr>
                <a:solidFill>
                  <a:schemeClr val="tx1">
                    <a:lumMod val="75000"/>
                    <a:lumOff val="25000"/>
                  </a:schemeClr>
                </a:solidFill>
              </a:defRPr>
            </a:pPr>
            <a:r>
              <a:rPr lang="es-ES"/>
              <a:t>En las siguientes páginas, te mostraré un simple ejercicio para aumentar tu sentido de autoeficacia: es un entrenamiento mental que puedes hacer todos los días y en cualquier momento del día. Es una especie de entrenamiento que podemos convertir en nuestro mantra diario para aprender a creer más en nosotros mismos y en nuestras actitudes</a:t>
            </a:r>
            <a:r>
              <a:t>. </a:t>
            </a:r>
            <a:endParaRPr>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1007435" y="1325109"/>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469512" y="1366620"/>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defRPr sz="2400" b="1"/>
            </a:pPr>
            <a:r>
              <a:t>Tarea: ¿Cuál es la actividad?</a:t>
            </a:r>
            <a:endParaRPr sz="2400" b="1"/>
          </a:p>
        </p:txBody>
      </p:sp>
    </p:spTree>
    <p:extLst>
      <p:ext uri="{BB962C8B-B14F-4D97-AF65-F5344CB8AC3E}">
        <p14:creationId xmlns:p14="http://schemas.microsoft.com/office/powerpoint/2010/main" val="251456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1: Trata de ser tu propio coach mental</a:t>
            </a:r>
            <a:endParaRPr lang="es-ES" sz="3733"/>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005800"/>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8" name="Rectangle 1">
            <a:extLst>
              <a:ext uri="{FF2B5EF4-FFF2-40B4-BE49-F238E27FC236}">
                <a16:creationId xmlns:a16="http://schemas.microsoft.com/office/drawing/2014/main" id="{A53FAEA7-C47A-B133-DF94-DC09E55CAB1F}"/>
              </a:ext>
            </a:extLst>
          </p:cNvPr>
          <p:cNvSpPr/>
          <p:nvPr/>
        </p:nvSpPr>
        <p:spPr>
          <a:xfrm>
            <a:off x="635394" y="1760842"/>
            <a:ext cx="10921213" cy="409135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marL="285750" indent="-285750" algn="just">
              <a:lnSpc>
                <a:spcPct val="150000"/>
              </a:lnSpc>
              <a:spcAft>
                <a:spcPts val="1333"/>
              </a:spcAft>
              <a:buFont typeface="Arial" panose="020B0604020202020204" pitchFamily="34" charset="0"/>
              <a:buChar char="•"/>
              <a:defRPr>
                <a:solidFill>
                  <a:schemeClr val="tx1">
                    <a:lumMod val="75000"/>
                    <a:lumOff val="25000"/>
                  </a:schemeClr>
                </a:solidFill>
                <a:ea typeface="Calibri" panose="020F0502020204030204" pitchFamily="34" charset="0"/>
                <a:cs typeface="Times New Roman" panose="02020603050405020304" pitchFamily="18" charset="0"/>
              </a:defRPr>
            </a:pPr>
            <a:r>
              <a:t> Describir una situación (desagradable) que tuvimos que enfrentar en el último período de nuestras vidas,</a:t>
            </a:r>
          </a:p>
          <a:p>
            <a:pPr marL="285750" indent="-285750" algn="just">
              <a:lnSpc>
                <a:spcPct val="150000"/>
              </a:lnSpc>
              <a:spcAft>
                <a:spcPts val="1333"/>
              </a:spcAft>
              <a:buFont typeface="Arial" panose="020B0604020202020204" pitchFamily="34" charset="0"/>
              <a:buChar char="•"/>
              <a:defRPr>
                <a:solidFill>
                  <a:schemeClr val="tx1">
                    <a:lumMod val="75000"/>
                    <a:lumOff val="25000"/>
                  </a:schemeClr>
                </a:solidFill>
                <a:ea typeface="Calibri" panose="020F0502020204030204" pitchFamily="34" charset="0"/>
                <a:cs typeface="Times New Roman" panose="02020603050405020304" pitchFamily="18" charset="0"/>
              </a:defRPr>
            </a:pPr>
            <a:r>
              <a:t> Describir inicialmente cuál era el objetivo que nos propusimos alcanzar</a:t>
            </a:r>
          </a:p>
          <a:p>
            <a:pPr marL="285750" indent="-285750" algn="just">
              <a:lnSpc>
                <a:spcPct val="150000"/>
              </a:lnSpc>
              <a:spcAft>
                <a:spcPts val="1333"/>
              </a:spcAft>
              <a:buFont typeface="Arial" panose="020B0604020202020204" pitchFamily="34" charset="0"/>
              <a:buChar char="•"/>
              <a:defRPr>
                <a:solidFill>
                  <a:schemeClr val="tx1">
                    <a:lumMod val="75000"/>
                    <a:lumOff val="25000"/>
                  </a:schemeClr>
                </a:solidFill>
                <a:ea typeface="Calibri" panose="020F0502020204030204" pitchFamily="34" charset="0"/>
                <a:cs typeface="Times New Roman" panose="02020603050405020304" pitchFamily="18" charset="0"/>
              </a:defRPr>
            </a:pPr>
            <a:r>
              <a:t> Hablar del comportamiento que seguimos para salir de la situación inicial y centrarnos en nuestras acciones que nos llevaron a la solución del problema</a:t>
            </a:r>
          </a:p>
          <a:p>
            <a:pPr algn="just">
              <a:lnSpc>
                <a:spcPct val="150000"/>
              </a:lnSpc>
              <a:spcAft>
                <a:spcPts val="1333"/>
              </a:spcAft>
            </a:pPr>
            <a:endParaRPr>
              <a:solidFill>
                <a:schemeClr val="tx1">
                  <a:lumMod val="75000"/>
                  <a:lumOff val="25000"/>
                </a:schemeClr>
              </a:solidFill>
              <a:ea typeface="Calibri" panose="020F0502020204030204" pitchFamily="34" charset="0"/>
              <a:cs typeface="Times New Roman" panose="02020603050405020304" pitchFamily="18" charset="0"/>
            </a:endParaRPr>
          </a:p>
          <a:p>
            <a:pPr algn="just">
              <a:lnSpc>
                <a:spcPct val="150000"/>
              </a:lnSpc>
              <a:spcAft>
                <a:spcPts val="1333"/>
              </a:spcAft>
              <a:defRPr>
                <a:solidFill>
                  <a:schemeClr val="tx1">
                    <a:lumMod val="75000"/>
                    <a:lumOff val="25000"/>
                  </a:schemeClr>
                </a:solidFill>
                <a:ea typeface="Calibri" panose="020F0502020204030204" pitchFamily="34" charset="0"/>
                <a:cs typeface="Times New Roman" panose="02020603050405020304" pitchFamily="18" charset="0"/>
              </a:defRPr>
            </a:pPr>
            <a:r>
              <a:t>Al seguir estos simples puntos, enfocas la atención en tu capacidad de emerger de una situación desagradable mediante la implementación de acciones desencadenadas por nuestro sentido de control y gestión de las dificultades.</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074722"/>
            <a:ext cx="6048672" cy="377065"/>
          </a:xfrm>
        </p:spPr>
        <p:txBody>
          <a:bodyPr>
            <a:normAutofit fontScale="92500" lnSpcReduction="10000"/>
          </a:bodyPr>
          <a:lstStyle/>
          <a:p>
            <a:pPr lvl="0" algn="l">
              <a:defRPr sz="2400" b="1"/>
            </a:pPr>
            <a:r>
              <a:t>Proceso: ¿Qué voy a hacer?</a:t>
            </a:r>
            <a:endParaRPr sz="2400" b="1"/>
          </a:p>
        </p:txBody>
      </p:sp>
    </p:spTree>
    <p:extLst>
      <p:ext uri="{BB962C8B-B14F-4D97-AF65-F5344CB8AC3E}">
        <p14:creationId xmlns:p14="http://schemas.microsoft.com/office/powerpoint/2010/main" val="18446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1: Trata de ser tu propio coach mental</a:t>
            </a:r>
            <a:endParaRPr lang="es-ES" sz="3733"/>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808643" y="1131517"/>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919578" y="2058065"/>
            <a:ext cx="4712379" cy="439522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t" anchorCtr="0" forceAA="0" compatLnSpc="1">
            <a:prstTxWarp prst="textNoShape">
              <a:avLst/>
            </a:prstTxWarp>
            <a:noAutofit/>
          </a:bodyPr>
          <a:lstStyle/>
          <a:p>
            <a:pPr algn="ctr" latinLnBrk="0"/>
            <a:endParaRPr b="1">
              <a:solidFill>
                <a:schemeClr val="tx1">
                  <a:lumMod val="75000"/>
                  <a:lumOff val="25000"/>
                </a:schemeClr>
              </a:solidFill>
            </a:endParaRPr>
          </a:p>
          <a:p>
            <a:pPr algn="ctr" latinLnBrk="0">
              <a:defRPr b="1">
                <a:solidFill>
                  <a:schemeClr val="tx1">
                    <a:lumMod val="75000"/>
                    <a:lumOff val="25000"/>
                  </a:schemeClr>
                </a:solidFill>
              </a:defRPr>
            </a:pPr>
            <a:r>
              <a:t>Competencias </a:t>
            </a:r>
          </a:p>
          <a:p>
            <a:pPr algn="ctr" latinLnBrk="0">
              <a:defRPr b="1">
                <a:solidFill>
                  <a:schemeClr val="tx1">
                    <a:lumMod val="75000"/>
                    <a:lumOff val="25000"/>
                  </a:schemeClr>
                </a:solidFill>
              </a:defRPr>
            </a:pPr>
            <a:r>
              <a:t>LifeComp </a:t>
            </a:r>
          </a:p>
          <a:p>
            <a:pPr algn="ctr" latinLnBrk="0"/>
            <a:endParaRPr b="1">
              <a:solidFill>
                <a:schemeClr val="tx1">
                  <a:lumMod val="75000"/>
                  <a:lumOff val="25000"/>
                </a:schemeClr>
              </a:solidFill>
            </a:endParaRPr>
          </a:p>
          <a:p>
            <a:pPr marL="457189" indent="-457189">
              <a:spcAft>
                <a:spcPts val="1333"/>
              </a:spcAft>
              <a:buFont typeface="Symbol" panose="05050102010706020507" pitchFamily="18" charset="2"/>
              <a:buChar char=""/>
              <a:defRPr>
                <a:solidFill>
                  <a:schemeClr val="tx1">
                    <a:lumMod val="75000"/>
                    <a:lumOff val="25000"/>
                  </a:schemeClr>
                </a:solidFill>
              </a:defRPr>
            </a:pPr>
            <a:r>
              <a:rPr b="1"/>
              <a:t>Autorregulación</a:t>
            </a:r>
            <a:r>
              <a:t>: conciencia y manejo de emociones, pensamientos y comportamiento.</a:t>
            </a:r>
          </a:p>
          <a:p>
            <a:pPr marL="457189" indent="-457189">
              <a:spcAft>
                <a:spcPts val="1333"/>
              </a:spcAft>
              <a:buFont typeface="Symbol" panose="05050102010706020507" pitchFamily="18" charset="2"/>
              <a:buChar char=""/>
              <a:defRPr>
                <a:solidFill>
                  <a:schemeClr val="tx1">
                    <a:lumMod val="75000"/>
                    <a:lumOff val="25000"/>
                  </a:schemeClr>
                </a:solidFill>
              </a:defRPr>
            </a:pPr>
            <a:r>
              <a:rPr b="1"/>
              <a:t>Flexibilidad: </a:t>
            </a:r>
            <a:r>
              <a:t>capacidad para gestionar la transición y la incertidumbre, y para hacer frente a los desafíos</a:t>
            </a:r>
          </a:p>
          <a:p>
            <a:pPr marL="457189" indent="-457189">
              <a:spcAft>
                <a:spcPts val="1333"/>
              </a:spcAft>
              <a:buFont typeface="Symbol" panose="05050102010706020507" pitchFamily="18" charset="2"/>
              <a:buChar char=""/>
              <a:defRPr>
                <a:solidFill>
                  <a:schemeClr val="tx1">
                    <a:lumMod val="75000"/>
                    <a:lumOff val="25000"/>
                  </a:schemeClr>
                </a:solidFill>
              </a:defRPr>
            </a:pPr>
            <a:r>
              <a:rPr b="1"/>
              <a:t>Bienestar: </a:t>
            </a:r>
            <a:r>
              <a:t>búsqueda de la satisfacción con la vida, cuidado de la salud física, mental y social y adopción de un estilo de vida sostenible.</a:t>
            </a:r>
          </a:p>
          <a:p>
            <a:pPr marL="457189" indent="-457189">
              <a:spcAft>
                <a:spcPts val="1333"/>
              </a:spcAft>
              <a:buFont typeface="Symbol" panose="05050102010706020507" pitchFamily="18" charset="2"/>
              <a:buChar char=""/>
            </a:pPr>
            <a:endParaRPr>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295468" y="1307250"/>
            <a:ext cx="7058419"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defRPr sz="2400" b="1"/>
            </a:pPr>
            <a:r>
              <a:t>Resultados del aprendizaje: ¿Qué voy a aprender?</a:t>
            </a:r>
          </a:p>
        </p:txBody>
      </p:sp>
      <p:sp>
        <p:nvSpPr>
          <p:cNvPr id="7" name="Rectangle 1">
            <a:extLst>
              <a:ext uri="{FF2B5EF4-FFF2-40B4-BE49-F238E27FC236}">
                <a16:creationId xmlns:a16="http://schemas.microsoft.com/office/drawing/2014/main" id="{61AA50F5-7904-73A8-C93E-896A2D602320}"/>
              </a:ext>
            </a:extLst>
          </p:cNvPr>
          <p:cNvSpPr/>
          <p:nvPr/>
        </p:nvSpPr>
        <p:spPr>
          <a:xfrm>
            <a:off x="6096000" y="2058842"/>
            <a:ext cx="5073535" cy="38276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t" anchorCtr="0" forceAA="0" compatLnSpc="1">
            <a:prstTxWarp prst="textNoShape">
              <a:avLst/>
            </a:prstTxWarp>
            <a:noAutofit/>
          </a:bodyPr>
          <a:lstStyle/>
          <a:p>
            <a:pPr algn="ctr" latinLnBrk="0"/>
            <a:endParaRPr b="1">
              <a:solidFill>
                <a:schemeClr val="tx1">
                  <a:lumMod val="75000"/>
                  <a:lumOff val="25000"/>
                </a:schemeClr>
              </a:solidFill>
            </a:endParaRPr>
          </a:p>
          <a:p>
            <a:pPr algn="ctr" latinLnBrk="0">
              <a:defRPr b="1">
                <a:solidFill>
                  <a:schemeClr val="tx1">
                    <a:lumMod val="75000"/>
                    <a:lumOff val="25000"/>
                  </a:schemeClr>
                </a:solidFill>
              </a:defRPr>
            </a:pPr>
            <a:r>
              <a:t>Competencias</a:t>
            </a:r>
          </a:p>
          <a:p>
            <a:pPr algn="ctr" latinLnBrk="0">
              <a:defRPr b="1">
                <a:solidFill>
                  <a:schemeClr val="tx1">
                    <a:lumMod val="75000"/>
                    <a:lumOff val="25000"/>
                  </a:schemeClr>
                </a:solidFill>
              </a:defRPr>
            </a:pPr>
            <a:r>
              <a:t>EntreComp</a:t>
            </a:r>
          </a:p>
          <a:p>
            <a:pPr algn="ctr" latinLnBrk="0"/>
            <a:endParaRPr b="1">
              <a:solidFill>
                <a:schemeClr val="tx1">
                  <a:lumMod val="75000"/>
                  <a:lumOff val="25000"/>
                </a:schemeClr>
              </a:solidFill>
            </a:endParaRPr>
          </a:p>
          <a:p>
            <a:pPr algn="ctr" latinLnBrk="0"/>
            <a:endParaRPr b="1">
              <a:solidFill>
                <a:schemeClr val="tx1">
                  <a:lumMod val="75000"/>
                  <a:lumOff val="25000"/>
                </a:schemeClr>
              </a:solidFill>
            </a:endParaRPr>
          </a:p>
          <a:p>
            <a:pPr marL="457189" indent="-457189">
              <a:spcAft>
                <a:spcPts val="1333"/>
              </a:spcAft>
              <a:buFont typeface="Symbol" panose="05050102010706020507" pitchFamily="18" charset="2"/>
              <a:buChar char=""/>
              <a:defRPr>
                <a:solidFill>
                  <a:schemeClr val="tx1">
                    <a:lumMod val="75000"/>
                    <a:lumOff val="25000"/>
                  </a:schemeClr>
                </a:solidFill>
              </a:defRPr>
            </a:pPr>
            <a:r>
              <a:rPr b="1"/>
              <a:t>Autoconciencia y autoeficacia</a:t>
            </a:r>
            <a:r>
              <a:t>: cree en ti mismo y sigue desarrollándote</a:t>
            </a:r>
          </a:p>
          <a:p>
            <a:pPr marL="457189" indent="-457189">
              <a:spcAft>
                <a:spcPts val="1333"/>
              </a:spcAft>
              <a:buFont typeface="Symbol" panose="05050102010706020507" pitchFamily="18" charset="2"/>
              <a:buChar char=""/>
              <a:defRPr>
                <a:solidFill>
                  <a:schemeClr val="tx1">
                    <a:lumMod val="75000"/>
                    <a:lumOff val="25000"/>
                  </a:schemeClr>
                </a:solidFill>
              </a:defRPr>
            </a:pPr>
            <a:r>
              <a:rPr b="1"/>
              <a:t>Motivación y perseverancia: </a:t>
            </a:r>
            <a:r>
              <a:t>mantente concentrado y no te rindas.</a:t>
            </a:r>
          </a:p>
          <a:p>
            <a:pPr>
              <a:spcAft>
                <a:spcPts val="1333"/>
              </a:spcAft>
            </a:pPr>
            <a:endParaRPr>
              <a:solidFill>
                <a:schemeClr val="tx1">
                  <a:lumMod val="75000"/>
                  <a:lumOff val="25000"/>
                </a:schemeClr>
              </a:solidFill>
            </a:endParaRPr>
          </a:p>
        </p:txBody>
      </p:sp>
    </p:spTree>
    <p:extLst>
      <p:ext uri="{BB962C8B-B14F-4D97-AF65-F5344CB8AC3E}">
        <p14:creationId xmlns:p14="http://schemas.microsoft.com/office/powerpoint/2010/main" val="410198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1: Trata de ser tu propio coach mental</a:t>
            </a:r>
            <a:endParaRPr lang="es-ES" sz="3733"/>
          </a:p>
        </p:txBody>
      </p:sp>
      <p:sp>
        <p:nvSpPr>
          <p:cNvPr id="18" name="Rectangle 1">
            <a:extLst>
              <a:ext uri="{FF2B5EF4-FFF2-40B4-BE49-F238E27FC236}">
                <a16:creationId xmlns:a16="http://schemas.microsoft.com/office/drawing/2014/main" id="{A53FAEA7-C47A-B133-DF94-DC09E55CAB1F}"/>
              </a:ext>
            </a:extLst>
          </p:cNvPr>
          <p:cNvSpPr/>
          <p:nvPr/>
        </p:nvSpPr>
        <p:spPr>
          <a:xfrm>
            <a:off x="789328" y="1988840"/>
            <a:ext cx="10639208" cy="348868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just">
              <a:lnSpc>
                <a:spcPct val="150000"/>
              </a:lnSpc>
              <a:spcAft>
                <a:spcPts val="1333"/>
              </a:spcAft>
              <a:defRPr sz="1600">
                <a:solidFill>
                  <a:schemeClr val="tx1">
                    <a:lumMod val="75000"/>
                    <a:lumOff val="25000"/>
                  </a:schemeClr>
                </a:solidFill>
                <a:ea typeface="Calibri" panose="020F0502020204030204" pitchFamily="34" charset="0"/>
                <a:cs typeface="Times New Roman" panose="02020603050405020304" pitchFamily="18" charset="0"/>
              </a:defRPr>
            </a:pPr>
            <a:r>
              <a:rPr lang="es-ES"/>
              <a:t>¿Te resultó difícil realizar este ejercicio? ¡No te preocupes, esto es entrenamiento! </a:t>
            </a:r>
          </a:p>
          <a:p>
            <a:pPr algn="just">
              <a:lnSpc>
                <a:spcPct val="150000"/>
              </a:lnSpc>
              <a:spcAft>
                <a:spcPts val="1333"/>
              </a:spcAft>
              <a:defRPr sz="1600">
                <a:solidFill>
                  <a:schemeClr val="tx1">
                    <a:lumMod val="75000"/>
                    <a:lumOff val="25000"/>
                  </a:schemeClr>
                </a:solidFill>
                <a:ea typeface="Calibri" panose="020F0502020204030204" pitchFamily="34" charset="0"/>
                <a:cs typeface="Times New Roman" panose="02020603050405020304" pitchFamily="18" charset="0"/>
              </a:defRPr>
            </a:pPr>
            <a:r>
              <a:rPr lang="es-ES"/>
              <a:t>Cada experiencia de vida influye directamente en nuestro sentido de eficacia. Cuando nos enfrentamos a ellos logrando con éxito nuestros objetivos, aumentamos automáticamente nuestra confianza en nuestras capacidades. </a:t>
            </a:r>
          </a:p>
          <a:p>
            <a:pPr algn="just">
              <a:lnSpc>
                <a:spcPct val="150000"/>
              </a:lnSpc>
              <a:spcAft>
                <a:spcPts val="1333"/>
              </a:spcAft>
              <a:defRPr sz="1600">
                <a:solidFill>
                  <a:schemeClr val="tx1">
                    <a:lumMod val="75000"/>
                    <a:lumOff val="25000"/>
                  </a:schemeClr>
                </a:solidFill>
                <a:ea typeface="Calibri" panose="020F0502020204030204" pitchFamily="34" charset="0"/>
                <a:cs typeface="Times New Roman" panose="02020603050405020304" pitchFamily="18" charset="0"/>
              </a:defRPr>
            </a:pPr>
            <a:r>
              <a:rPr lang="es-ES"/>
              <a:t>Lo que es interesante es que incluso cuando fallamos, podemos mejorar nuestro sentido de autoeficacia. Lo que puede convertir el fracaso en una importante oportunidad de crecimiento es la capacidad de valorar el hecho de que intentamos de todos modos, identificar las cosas que no funcionaban y mejorar las cualidades personales que nos guiarían hacia el éxito. ¡Lo importante es detenerse y pensar!</a:t>
            </a:r>
            <a:endParaRPr sz="160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154085"/>
            <a:ext cx="6816757" cy="377065"/>
          </a:xfrm>
        </p:spPr>
        <p:txBody>
          <a:bodyPr>
            <a:normAutofit fontScale="92500" lnSpcReduction="10000"/>
          </a:bodyPr>
          <a:lstStyle/>
          <a:p>
            <a:pPr algn="l">
              <a:defRPr sz="2400" b="1"/>
            </a:pPr>
            <a:r>
              <a:t>Conclusión: ¿Qué me llevaré a casa?</a:t>
            </a:r>
            <a:endParaRPr sz="2400" b="1"/>
          </a:p>
        </p:txBody>
      </p:sp>
      <p:sp>
        <p:nvSpPr>
          <p:cNvPr id="9" name="Freeform 108">
            <a:extLst>
              <a:ext uri="{FF2B5EF4-FFF2-40B4-BE49-F238E27FC236}">
                <a16:creationId xmlns:a16="http://schemas.microsoft.com/office/drawing/2014/main" id="{54171F17-D833-62E6-E3A4-06CD8BBA48C7}"/>
              </a:ext>
            </a:extLst>
          </p:cNvPr>
          <p:cNvSpPr/>
          <p:nvPr/>
        </p:nvSpPr>
        <p:spPr>
          <a:xfrm>
            <a:off x="744784" y="1028733"/>
            <a:ext cx="454673" cy="5024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Tree>
    <p:extLst>
      <p:ext uri="{BB962C8B-B14F-4D97-AF65-F5344CB8AC3E}">
        <p14:creationId xmlns:p14="http://schemas.microsoft.com/office/powerpoint/2010/main" val="5053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a:t>
            </a:r>
            <a:r>
              <a:t> 2: Análisis </a:t>
            </a:r>
            <a:r>
              <a:rPr lang="es-ES"/>
              <a:t>DAFO personal</a:t>
            </a:r>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1110337" y="2173324"/>
            <a:ext cx="9893285" cy="379596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just">
              <a:lnSpc>
                <a:spcPct val="150000"/>
              </a:lnSpc>
              <a:spcAft>
                <a:spcPts val="1333"/>
              </a:spcAft>
              <a:defRPr sz="1600">
                <a:solidFill>
                  <a:schemeClr val="tx1">
                    <a:lumMod val="75000"/>
                    <a:lumOff val="25000"/>
                  </a:schemeClr>
                </a:solidFill>
              </a:defRPr>
            </a:pPr>
            <a:r>
              <a:rPr lang="es-ES"/>
              <a:t>El análisis DAFO es una técnica útil para identificar fortalezas y debilidades personales y para analizar las oportunidades y amenazas que surgen de ellas. Las personas que conocen su personalidad tienen más probabilidades de tener éxito en la vida si usan sus talentos en su mayor medida. Del mismo modo, sufrirán menos problemas si saben cuáles son sus debilidades y si manejan estas debilidades para que no importen en el trabajo que hacen</a:t>
            </a:r>
            <a:r>
              <a:t>. </a:t>
            </a:r>
            <a:endParaRPr sz="160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833391" y="1180721"/>
            <a:ext cx="462076" cy="5900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343471" y="1364492"/>
            <a:ext cx="6288700" cy="377065"/>
          </a:xfrm>
        </p:spPr>
        <p:txBody>
          <a:bodyPr>
            <a:normAutofit fontScale="92500" lnSpcReduction="10000"/>
          </a:bodyPr>
          <a:lstStyle/>
          <a:p>
            <a:pPr lvl="0" algn="l">
              <a:defRPr sz="2400" b="1"/>
            </a:pPr>
            <a:r>
              <a:t>Introducción: ¿De qué </a:t>
            </a:r>
            <a:r>
              <a:rPr lang="es-ES"/>
              <a:t>va </a:t>
            </a:r>
            <a:r>
              <a:t>todo esto?</a:t>
            </a:r>
            <a:endParaRPr sz="2400" b="1"/>
          </a:p>
        </p:txBody>
      </p:sp>
      <p:pic>
        <p:nvPicPr>
          <p:cNvPr id="3" name="Picture 2" descr="A picture containing text, snow, outdoor, skiing  Description automatically generated">
            <a:extLst>
              <a:ext uri="{FF2B5EF4-FFF2-40B4-BE49-F238E27FC236}">
                <a16:creationId xmlns:a16="http://schemas.microsoft.com/office/drawing/2014/main" id="{E3E415E7-6086-0D7D-8D5D-22AB13A348D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7120" t="2379" r="9657" b="11080"/>
          <a:stretch/>
        </p:blipFill>
        <p:spPr>
          <a:xfrm>
            <a:off x="10693641" y="253525"/>
            <a:ext cx="1088135" cy="1358396"/>
          </a:xfrm>
          <a:prstGeom prst="rect">
            <a:avLst/>
          </a:prstGeom>
        </p:spPr>
      </p:pic>
    </p:spTree>
    <p:extLst>
      <p:ext uri="{BB962C8B-B14F-4D97-AF65-F5344CB8AC3E}">
        <p14:creationId xmlns:p14="http://schemas.microsoft.com/office/powerpoint/2010/main" val="223932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255573" y="452670"/>
            <a:ext cx="8784299"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defRPr sz="4800">
                <a:cs typeface="Arial" pitchFamily="34" charset="0"/>
              </a:defRPr>
            </a:pPr>
            <a:r>
              <a:t>Índice</a:t>
            </a:r>
            <a:endParaRPr sz="4800">
              <a:cs typeface="Arial" pitchFamily="34" charset="0"/>
            </a:endParaRPr>
          </a:p>
        </p:txBody>
      </p:sp>
      <p:grpSp>
        <p:nvGrpSpPr>
          <p:cNvPr id="6" name="Group 5"/>
          <p:cNvGrpSpPr/>
          <p:nvPr/>
        </p:nvGrpSpPr>
        <p:grpSpPr>
          <a:xfrm>
            <a:off x="3023659" y="1700808"/>
            <a:ext cx="7008779" cy="96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grpSp>
      <p:grpSp>
        <p:nvGrpSpPr>
          <p:cNvPr id="17" name="Group 16"/>
          <p:cNvGrpSpPr/>
          <p:nvPr/>
        </p:nvGrpSpPr>
        <p:grpSpPr>
          <a:xfrm>
            <a:off x="3015985" y="2884940"/>
            <a:ext cx="7008779" cy="96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grpSp>
      <p:grpSp>
        <p:nvGrpSpPr>
          <p:cNvPr id="20" name="Group 19"/>
          <p:cNvGrpSpPr/>
          <p:nvPr/>
        </p:nvGrpSpPr>
        <p:grpSpPr>
          <a:xfrm>
            <a:off x="3002668" y="4068965"/>
            <a:ext cx="7008779" cy="96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22" name="Right Triangle 21"/>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grpSp>
      <p:sp>
        <p:nvSpPr>
          <p:cNvPr id="26" name="TextBox 25"/>
          <p:cNvSpPr txBox="1"/>
          <p:nvPr/>
        </p:nvSpPr>
        <p:spPr>
          <a:xfrm>
            <a:off x="3023659" y="1700808"/>
            <a:ext cx="710885" cy="502766"/>
          </a:xfrm>
          <a:prstGeom prst="rect">
            <a:avLst/>
          </a:prstGeom>
          <a:noFill/>
        </p:spPr>
        <p:txBody>
          <a:bodyPr wrap="square">
            <a:spAutoFit/>
          </a:bodyPr>
          <a:lstStyle/>
          <a:p>
            <a:pPr>
              <a:defRPr sz="2667" b="1">
                <a:solidFill>
                  <a:schemeClr val="bg1"/>
                </a:solidFill>
                <a:cs typeface="Arial" pitchFamily="34" charset="0"/>
              </a:defRPr>
            </a:pPr>
            <a:r>
              <a:t>01</a:t>
            </a:r>
            <a:endParaRPr sz="2667" b="1">
              <a:solidFill>
                <a:schemeClr val="bg1"/>
              </a:solidFill>
              <a:cs typeface="Arial" pitchFamily="34" charset="0"/>
            </a:endParaRPr>
          </a:p>
        </p:txBody>
      </p:sp>
      <p:sp>
        <p:nvSpPr>
          <p:cNvPr id="27" name="TextBox 26"/>
          <p:cNvSpPr txBox="1"/>
          <p:nvPr/>
        </p:nvSpPr>
        <p:spPr>
          <a:xfrm>
            <a:off x="3008312" y="2884940"/>
            <a:ext cx="710885" cy="502766"/>
          </a:xfrm>
          <a:prstGeom prst="rect">
            <a:avLst/>
          </a:prstGeom>
          <a:noFill/>
        </p:spPr>
        <p:txBody>
          <a:bodyPr wrap="square">
            <a:spAutoFit/>
          </a:bodyPr>
          <a:lstStyle/>
          <a:p>
            <a:pPr>
              <a:defRPr sz="2667" b="1">
                <a:solidFill>
                  <a:schemeClr val="bg1"/>
                </a:solidFill>
                <a:cs typeface="Arial" pitchFamily="34" charset="0"/>
              </a:defRPr>
            </a:pPr>
            <a:r>
              <a:t>02</a:t>
            </a:r>
            <a:endParaRPr sz="2667" b="1">
              <a:solidFill>
                <a:schemeClr val="bg1"/>
              </a:solidFill>
              <a:cs typeface="Arial" pitchFamily="34" charset="0"/>
            </a:endParaRPr>
          </a:p>
        </p:txBody>
      </p:sp>
      <p:sp>
        <p:nvSpPr>
          <p:cNvPr id="28" name="TextBox 27"/>
          <p:cNvSpPr txBox="1"/>
          <p:nvPr/>
        </p:nvSpPr>
        <p:spPr>
          <a:xfrm>
            <a:off x="2987322" y="4068965"/>
            <a:ext cx="710885" cy="502766"/>
          </a:xfrm>
          <a:prstGeom prst="rect">
            <a:avLst/>
          </a:prstGeom>
          <a:noFill/>
        </p:spPr>
        <p:txBody>
          <a:bodyPr wrap="square">
            <a:spAutoFit/>
          </a:bodyPr>
          <a:lstStyle/>
          <a:p>
            <a:pPr>
              <a:defRPr sz="2667" b="1">
                <a:solidFill>
                  <a:schemeClr val="bg1"/>
                </a:solidFill>
                <a:cs typeface="Arial" pitchFamily="34" charset="0"/>
              </a:defRPr>
            </a:pPr>
            <a:r>
              <a:t>03</a:t>
            </a:r>
            <a:endParaRPr sz="2667" b="1">
              <a:solidFill>
                <a:schemeClr val="bg1"/>
              </a:solidFill>
              <a:cs typeface="Arial" pitchFamily="34" charset="0"/>
            </a:endParaRPr>
          </a:p>
        </p:txBody>
      </p:sp>
      <p:grpSp>
        <p:nvGrpSpPr>
          <p:cNvPr id="7" name="Group 6"/>
          <p:cNvGrpSpPr/>
          <p:nvPr/>
        </p:nvGrpSpPr>
        <p:grpSpPr>
          <a:xfrm>
            <a:off x="3983659" y="1808330"/>
            <a:ext cx="5856757" cy="697521"/>
            <a:chOff x="3851840" y="1356248"/>
            <a:chExt cx="4392568" cy="523141"/>
          </a:xfrm>
        </p:grpSpPr>
        <p:sp>
          <p:nvSpPr>
            <p:cNvPr id="30" name="TextBox 29"/>
            <p:cNvSpPr txBox="1"/>
            <p:nvPr/>
          </p:nvSpPr>
          <p:spPr>
            <a:xfrm>
              <a:off x="3851840" y="1356248"/>
              <a:ext cx="4392567" cy="284742"/>
            </a:xfrm>
            <a:prstGeom prst="rect">
              <a:avLst/>
            </a:prstGeom>
            <a:noFill/>
          </p:spPr>
          <p:txBody>
            <a:bodyPr wrap="square">
              <a:spAutoFit/>
            </a:bodyPr>
            <a:lstStyle/>
            <a:p>
              <a:pPr>
                <a:defRPr sz="1867" b="1">
                  <a:solidFill>
                    <a:schemeClr val="tx1">
                      <a:lumMod val="75000"/>
                      <a:lumOff val="25000"/>
                    </a:schemeClr>
                  </a:solidFill>
                  <a:cs typeface="Arial" pitchFamily="34" charset="0"/>
                </a:defRPr>
              </a:pPr>
              <a:r>
                <a:t>¿</a:t>
              </a:r>
              <a:r>
                <a:rPr lang="es-ES"/>
                <a:t>Quién</a:t>
              </a:r>
              <a:r>
                <a:t> es un emprendedor?</a:t>
              </a:r>
              <a:endParaRPr sz="1867" b="1">
                <a:solidFill>
                  <a:schemeClr val="tx1">
                    <a:lumMod val="75000"/>
                    <a:lumOff val="25000"/>
                  </a:schemeClr>
                </a:solidFill>
                <a:cs typeface="Arial" pitchFamily="34" charset="0"/>
              </a:endParaRPr>
            </a:p>
          </p:txBody>
        </p:sp>
        <p:sp>
          <p:nvSpPr>
            <p:cNvPr id="31" name="TextBox 30"/>
            <p:cNvSpPr txBox="1"/>
            <p:nvPr/>
          </p:nvSpPr>
          <p:spPr>
            <a:xfrm>
              <a:off x="3851840" y="1625473"/>
              <a:ext cx="4392568" cy="253916"/>
            </a:xfrm>
            <a:prstGeom prst="rect">
              <a:avLst/>
            </a:prstGeom>
            <a:noFill/>
          </p:spPr>
          <p:txBody>
            <a:bodyPr wrap="square">
              <a:spAutoFit/>
            </a:bodyPr>
            <a:lstStyle/>
            <a:p>
              <a:pPr>
                <a:defRPr sz="1600">
                  <a:solidFill>
                    <a:schemeClr val="tx1">
                      <a:lumMod val="75000"/>
                      <a:lumOff val="25000"/>
                    </a:schemeClr>
                  </a:solidFill>
                  <a:cs typeface="Arial" pitchFamily="34" charset="0"/>
                </a:defRPr>
              </a:pPr>
              <a:r>
                <a:t>Definición, características, sentido de iniciativa y actitud emprendedora</a:t>
              </a:r>
              <a:endParaRPr sz="1600">
                <a:solidFill>
                  <a:schemeClr val="tx1">
                    <a:lumMod val="75000"/>
                    <a:lumOff val="25000"/>
                  </a:schemeClr>
                </a:solidFill>
                <a:cs typeface="Arial" pitchFamily="34" charset="0"/>
              </a:endParaRPr>
            </a:p>
          </p:txBody>
        </p:sp>
      </p:grpSp>
      <p:grpSp>
        <p:nvGrpSpPr>
          <p:cNvPr id="36" name="Group 35"/>
          <p:cNvGrpSpPr/>
          <p:nvPr/>
        </p:nvGrpSpPr>
        <p:grpSpPr>
          <a:xfrm>
            <a:off x="3962668" y="2993200"/>
            <a:ext cx="5856757" cy="697521"/>
            <a:chOff x="3851840" y="1356248"/>
            <a:chExt cx="4392568" cy="523142"/>
          </a:xfrm>
        </p:grpSpPr>
        <p:sp>
          <p:nvSpPr>
            <p:cNvPr id="37" name="TextBox 36"/>
            <p:cNvSpPr txBox="1"/>
            <p:nvPr/>
          </p:nvSpPr>
          <p:spPr>
            <a:xfrm>
              <a:off x="3851840" y="1356248"/>
              <a:ext cx="4392567" cy="284743"/>
            </a:xfrm>
            <a:prstGeom prst="rect">
              <a:avLst/>
            </a:prstGeom>
            <a:noFill/>
          </p:spPr>
          <p:txBody>
            <a:bodyPr wrap="square">
              <a:spAutoFit/>
            </a:bodyPr>
            <a:lstStyle/>
            <a:p>
              <a:pPr>
                <a:defRPr sz="1867" b="1">
                  <a:solidFill>
                    <a:schemeClr val="tx1">
                      <a:lumMod val="75000"/>
                      <a:lumOff val="25000"/>
                    </a:schemeClr>
                  </a:solidFill>
                  <a:cs typeface="Arial" pitchFamily="34" charset="0"/>
                </a:defRPr>
              </a:pPr>
              <a:r>
                <a:t>Autoeficacia</a:t>
              </a:r>
              <a:endParaRPr sz="1867" b="1">
                <a:solidFill>
                  <a:schemeClr val="tx1">
                    <a:lumMod val="75000"/>
                    <a:lumOff val="25000"/>
                  </a:schemeClr>
                </a:solidFill>
                <a:cs typeface="Arial" pitchFamily="34" charset="0"/>
              </a:endParaRPr>
            </a:p>
          </p:txBody>
        </p:sp>
        <p:sp>
          <p:nvSpPr>
            <p:cNvPr id="38" name="TextBox 37"/>
            <p:cNvSpPr txBox="1"/>
            <p:nvPr/>
          </p:nvSpPr>
          <p:spPr>
            <a:xfrm>
              <a:off x="3851840" y="1625474"/>
              <a:ext cx="4392568" cy="253916"/>
            </a:xfrm>
            <a:prstGeom prst="rect">
              <a:avLst/>
            </a:prstGeom>
            <a:noFill/>
          </p:spPr>
          <p:txBody>
            <a:bodyPr wrap="square">
              <a:spAutoFit/>
            </a:bodyPr>
            <a:lstStyle/>
            <a:p>
              <a:pPr>
                <a:defRPr sz="1600">
                  <a:solidFill>
                    <a:schemeClr val="tx1">
                      <a:lumMod val="75000"/>
                      <a:lumOff val="25000"/>
                    </a:schemeClr>
                  </a:solidFill>
                  <a:cs typeface="Arial" pitchFamily="34" charset="0"/>
                </a:defRPr>
              </a:pPr>
              <a:r>
                <a:t>Qué es y por qué es importante</a:t>
              </a:r>
              <a:endParaRPr sz="1600">
                <a:solidFill>
                  <a:schemeClr val="tx1">
                    <a:lumMod val="75000"/>
                    <a:lumOff val="25000"/>
                  </a:schemeClr>
                </a:solidFill>
                <a:cs typeface="Arial" pitchFamily="34" charset="0"/>
              </a:endParaRPr>
            </a:p>
          </p:txBody>
        </p:sp>
      </p:grpSp>
      <p:grpSp>
        <p:nvGrpSpPr>
          <p:cNvPr id="39" name="Group 38"/>
          <p:cNvGrpSpPr/>
          <p:nvPr/>
        </p:nvGrpSpPr>
        <p:grpSpPr>
          <a:xfrm>
            <a:off x="3978015" y="4193037"/>
            <a:ext cx="5856757" cy="697521"/>
            <a:chOff x="3851840" y="1356248"/>
            <a:chExt cx="4392568" cy="523141"/>
          </a:xfrm>
        </p:grpSpPr>
        <p:sp>
          <p:nvSpPr>
            <p:cNvPr id="40" name="TextBox 39"/>
            <p:cNvSpPr txBox="1"/>
            <p:nvPr/>
          </p:nvSpPr>
          <p:spPr>
            <a:xfrm>
              <a:off x="3851840" y="1356248"/>
              <a:ext cx="4392567" cy="284742"/>
            </a:xfrm>
            <a:prstGeom prst="rect">
              <a:avLst/>
            </a:prstGeom>
            <a:noFill/>
          </p:spPr>
          <p:txBody>
            <a:bodyPr wrap="square">
              <a:spAutoFit/>
            </a:bodyPr>
            <a:lstStyle/>
            <a:p>
              <a:pPr>
                <a:defRPr sz="1867" b="1">
                  <a:solidFill>
                    <a:schemeClr val="tx1">
                      <a:lumMod val="75000"/>
                      <a:lumOff val="25000"/>
                    </a:schemeClr>
                  </a:solidFill>
                  <a:cs typeface="Arial" pitchFamily="34" charset="0"/>
                </a:defRPr>
              </a:pPr>
              <a:r>
                <a:t>Autoconciencia</a:t>
              </a:r>
              <a:endParaRPr sz="1867" b="1">
                <a:solidFill>
                  <a:schemeClr val="tx1">
                    <a:lumMod val="75000"/>
                    <a:lumOff val="25000"/>
                  </a:schemeClr>
                </a:solidFill>
                <a:cs typeface="Arial" pitchFamily="34" charset="0"/>
              </a:endParaRPr>
            </a:p>
          </p:txBody>
        </p:sp>
        <p:sp>
          <p:nvSpPr>
            <p:cNvPr id="41" name="TextBox 40"/>
            <p:cNvSpPr txBox="1"/>
            <p:nvPr/>
          </p:nvSpPr>
          <p:spPr>
            <a:xfrm>
              <a:off x="3851840" y="1625473"/>
              <a:ext cx="4392568" cy="253916"/>
            </a:xfrm>
            <a:prstGeom prst="rect">
              <a:avLst/>
            </a:prstGeom>
            <a:noFill/>
          </p:spPr>
          <p:txBody>
            <a:bodyPr wrap="square">
              <a:spAutoFit/>
            </a:bodyPr>
            <a:lstStyle/>
            <a:p>
              <a:pPr>
                <a:defRPr sz="1600">
                  <a:solidFill>
                    <a:schemeClr val="tx1">
                      <a:lumMod val="75000"/>
                      <a:lumOff val="25000"/>
                    </a:schemeClr>
                  </a:solidFill>
                  <a:cs typeface="Arial" pitchFamily="34" charset="0"/>
                </a:defRPr>
              </a:pPr>
              <a:r>
                <a:t>Qué es y por qué es importante</a:t>
              </a:r>
              <a:endParaRPr sz="160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2: Análisis DAFO personal</a:t>
            </a:r>
          </a:p>
        </p:txBody>
      </p:sp>
      <p:sp>
        <p:nvSpPr>
          <p:cNvPr id="20" name="Rectangle 1">
            <a:extLst>
              <a:ext uri="{FF2B5EF4-FFF2-40B4-BE49-F238E27FC236}">
                <a16:creationId xmlns:a16="http://schemas.microsoft.com/office/drawing/2014/main" id="{E2898E80-ABB0-ED4E-BAEF-CF41C6CF455C}"/>
              </a:ext>
            </a:extLst>
          </p:cNvPr>
          <p:cNvSpPr/>
          <p:nvPr/>
        </p:nvSpPr>
        <p:spPr>
          <a:xfrm>
            <a:off x="2386430" y="2089794"/>
            <a:ext cx="7419140" cy="30617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just">
              <a:lnSpc>
                <a:spcPct val="150000"/>
              </a:lnSpc>
              <a:spcAft>
                <a:spcPts val="1333"/>
              </a:spcAft>
              <a:defRPr>
                <a:solidFill>
                  <a:schemeClr val="tx1">
                    <a:lumMod val="75000"/>
                    <a:lumOff val="25000"/>
                  </a:schemeClr>
                </a:solidFill>
              </a:defRPr>
            </a:pPr>
            <a:r>
              <a:rPr lang="es-ES"/>
              <a:t>El DAFO es particularmente eficaz ya que, con un poco de pensamiento, puede ayudarte a encontrar posibilidades de las que, de lo contrario, no te habrías percatado. Además, al ser consciente de tus deficiencias, puedes controlar y deshacerte de los riesgos que de otra manera obstaculizarían tu capacidad para avanzar</a:t>
            </a:r>
            <a:r>
              <a:t>.</a:t>
            </a:r>
            <a:endParaRPr>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1007435" y="1325109"/>
            <a:ext cx="462076" cy="45582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469512" y="1366620"/>
            <a:ext cx="4338457"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defRPr sz="2400" b="1"/>
            </a:pPr>
            <a:r>
              <a:t>Tarea: ¿Cuál es la actividad?</a:t>
            </a:r>
            <a:endParaRPr sz="2400" b="1"/>
          </a:p>
        </p:txBody>
      </p:sp>
    </p:spTree>
    <p:extLst>
      <p:ext uri="{BB962C8B-B14F-4D97-AF65-F5344CB8AC3E}">
        <p14:creationId xmlns:p14="http://schemas.microsoft.com/office/powerpoint/2010/main" val="323355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2: Análisis DAFO personal</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752933" y="1005800"/>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8" name="Rectangle 1">
            <a:extLst>
              <a:ext uri="{FF2B5EF4-FFF2-40B4-BE49-F238E27FC236}">
                <a16:creationId xmlns:a16="http://schemas.microsoft.com/office/drawing/2014/main" id="{A53FAEA7-C47A-B133-DF94-DC09E55CAB1F}"/>
              </a:ext>
            </a:extLst>
          </p:cNvPr>
          <p:cNvSpPr/>
          <p:nvPr/>
        </p:nvSpPr>
        <p:spPr>
          <a:xfrm>
            <a:off x="635394" y="1760842"/>
            <a:ext cx="10921213" cy="472215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just">
              <a:lnSpc>
                <a:spcPct val="150000"/>
              </a:lnSpc>
              <a:spcAft>
                <a:spcPts val="1333"/>
              </a:spcAft>
              <a:defRPr sz="1200">
                <a:solidFill>
                  <a:schemeClr val="tx1">
                    <a:lumMod val="75000"/>
                    <a:lumOff val="25000"/>
                  </a:schemeClr>
                </a:solidFill>
                <a:ea typeface="Calibri" panose="020F0502020204030204" pitchFamily="34" charset="0"/>
                <a:cs typeface="Times New Roman" panose="02020603050405020304" pitchFamily="18" charset="0"/>
              </a:defRPr>
            </a:pPr>
            <a:r>
              <a:rPr lang="es-ES"/>
              <a:t>En primer lugar, debe imprimir una hoja dividida en cuatro columnas: fortalezas, debilidades, oportunidades y amenazas. Después de tener que escribir las respuestas a las siguientes preguntas: </a:t>
            </a:r>
          </a:p>
          <a:p>
            <a:pPr marL="171450" indent="-171450" algn="just">
              <a:lnSpc>
                <a:spcPct val="150000"/>
              </a:lnSpc>
              <a:spcAft>
                <a:spcPts val="1333"/>
              </a:spcAft>
              <a:buFont typeface="Arial" panose="020B0604020202020204" pitchFamily="34" charset="0"/>
              <a:buChar char="•"/>
              <a:defRPr sz="1200">
                <a:solidFill>
                  <a:schemeClr val="tx1">
                    <a:lumMod val="75000"/>
                    <a:lumOff val="25000"/>
                  </a:schemeClr>
                </a:solidFill>
                <a:ea typeface="Calibri" panose="020F0502020204030204" pitchFamily="34" charset="0"/>
                <a:cs typeface="Times New Roman" panose="02020603050405020304" pitchFamily="18" charset="0"/>
              </a:defRPr>
            </a:pPr>
            <a:r>
              <a:rPr lang="es-ES"/>
              <a:t>Para los puntos fuertes: ¿qué ventajas tienes que otros no tienen (por ejemplo, habilidades, certificaciones, educación o conexiones)? ¿Qué haces mejor que nadie? ¿A qué recursos personales puedes acceder? ¿Qué ven los demás como tus fortalezas? ¿De cuál de tus logros estás más orgulloso? Estar consciente y usar tus fortalezas puede hacerte más feliz y más satisfecho en el trabajo.</a:t>
            </a:r>
          </a:p>
          <a:p>
            <a:pPr marL="171450" indent="-171450" algn="just">
              <a:lnSpc>
                <a:spcPct val="150000"/>
              </a:lnSpc>
              <a:spcAft>
                <a:spcPts val="1333"/>
              </a:spcAft>
              <a:buFont typeface="Arial" panose="020B0604020202020204" pitchFamily="34" charset="0"/>
              <a:buChar char="•"/>
              <a:defRPr sz="1200">
                <a:solidFill>
                  <a:schemeClr val="tx1">
                    <a:lumMod val="75000"/>
                    <a:lumOff val="25000"/>
                  </a:schemeClr>
                </a:solidFill>
                <a:ea typeface="Calibri" panose="020F0502020204030204" pitchFamily="34" charset="0"/>
                <a:cs typeface="Times New Roman" panose="02020603050405020304" pitchFamily="18" charset="0"/>
              </a:defRPr>
            </a:pPr>
            <a:r>
              <a:rPr lang="es-ES"/>
              <a:t>Por debilidades: ¿qué tareas sueles evitar porque no te sientes seguro al hacerlas? ¿Qué verán las personas a tu alrededor como tus debilidades? ¿Tiene fe completa en la educación y capacitación que ha recibido? ¿Dónde eres más vulnerable si no? ¿Cuáles son tus malos hábitos de trabajo, como llegar con frecuencia tarde, desorganizarse, irritarse fácilmente o tener problemas para manejar el estrés?</a:t>
            </a:r>
          </a:p>
          <a:p>
            <a:pPr marL="171450" indent="-171450" algn="just">
              <a:lnSpc>
                <a:spcPct val="150000"/>
              </a:lnSpc>
              <a:spcAft>
                <a:spcPts val="1333"/>
              </a:spcAft>
              <a:buFont typeface="Arial" panose="020B0604020202020204" pitchFamily="34" charset="0"/>
              <a:buChar char="•"/>
              <a:defRPr sz="1200">
                <a:solidFill>
                  <a:schemeClr val="tx1">
                    <a:lumMod val="75000"/>
                    <a:lumOff val="25000"/>
                  </a:schemeClr>
                </a:solidFill>
                <a:ea typeface="Calibri" panose="020F0502020204030204" pitchFamily="34" charset="0"/>
                <a:cs typeface="Times New Roman" panose="02020603050405020304" pitchFamily="18" charset="0"/>
              </a:defRPr>
            </a:pPr>
            <a:r>
              <a:rPr lang="es-ES"/>
              <a:t>Para oportunidades: ¿qué nueva tecnología puede ayudarte? ¿O puedes obtener ayuda de otros o de personas? ¿Tienes una red de contactos estratégicos para ayudarte u ofrecerte un buen consejo? ¿Qué tendencias ves en tu empresa y cómo puedes aprovecharlas?</a:t>
            </a:r>
          </a:p>
          <a:p>
            <a:pPr marL="171450" indent="-171450" algn="just">
              <a:lnSpc>
                <a:spcPct val="150000"/>
              </a:lnSpc>
              <a:spcAft>
                <a:spcPts val="1333"/>
              </a:spcAft>
              <a:buFont typeface="Arial" panose="020B0604020202020204" pitchFamily="34" charset="0"/>
              <a:buChar char="•"/>
              <a:defRPr sz="1200">
                <a:solidFill>
                  <a:schemeClr val="tx1">
                    <a:lumMod val="75000"/>
                    <a:lumOff val="25000"/>
                  </a:schemeClr>
                </a:solidFill>
                <a:ea typeface="Calibri" panose="020F0502020204030204" pitchFamily="34" charset="0"/>
                <a:cs typeface="Times New Roman" panose="02020603050405020304" pitchFamily="18" charset="0"/>
              </a:defRPr>
            </a:pPr>
            <a:r>
              <a:rPr lang="es-ES"/>
              <a:t>Para amenazas: ¿qué obstáculos enfrentas actualmente en el trabajo? ¿Tu trabajo está cambiando o la tecnología cambiante amenaza tu posición? ¿Podría alguna de tus debilidades conducir a amenazas?</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074722"/>
            <a:ext cx="6048672" cy="377065"/>
          </a:xfrm>
        </p:spPr>
        <p:txBody>
          <a:bodyPr>
            <a:normAutofit fontScale="92500" lnSpcReduction="10000"/>
          </a:bodyPr>
          <a:lstStyle/>
          <a:p>
            <a:pPr lvl="0" algn="l">
              <a:defRPr sz="2400" b="1"/>
            </a:pPr>
            <a:r>
              <a:t>Proceso: ¿Qué voy a hacer?</a:t>
            </a:r>
            <a:endParaRPr sz="2400" b="1"/>
          </a:p>
        </p:txBody>
      </p:sp>
    </p:spTree>
    <p:extLst>
      <p:ext uri="{BB962C8B-B14F-4D97-AF65-F5344CB8AC3E}">
        <p14:creationId xmlns:p14="http://schemas.microsoft.com/office/powerpoint/2010/main" val="3154659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2: Análisis DAFO personal</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808643" y="1131517"/>
            <a:ext cx="559571" cy="5460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564471" y="2058841"/>
            <a:ext cx="4712379" cy="436859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t" anchorCtr="0" forceAA="0" compatLnSpc="1">
            <a:prstTxWarp prst="textNoShape">
              <a:avLst/>
            </a:prstTxWarp>
            <a:noAutofit/>
          </a:bodyPr>
          <a:lstStyle/>
          <a:p>
            <a:pPr algn="ctr" latinLnBrk="0"/>
            <a:endParaRPr b="1">
              <a:solidFill>
                <a:schemeClr val="tx1">
                  <a:lumMod val="75000"/>
                  <a:lumOff val="25000"/>
                </a:schemeClr>
              </a:solidFill>
            </a:endParaRPr>
          </a:p>
          <a:p>
            <a:pPr algn="ctr" latinLnBrk="0">
              <a:defRPr b="1">
                <a:solidFill>
                  <a:schemeClr val="tx1">
                    <a:lumMod val="75000"/>
                    <a:lumOff val="25000"/>
                  </a:schemeClr>
                </a:solidFill>
              </a:defRPr>
            </a:pPr>
            <a:r>
              <a:t>Competencias </a:t>
            </a:r>
          </a:p>
          <a:p>
            <a:pPr algn="ctr" latinLnBrk="0">
              <a:defRPr b="1">
                <a:solidFill>
                  <a:schemeClr val="tx1">
                    <a:lumMod val="75000"/>
                    <a:lumOff val="25000"/>
                  </a:schemeClr>
                </a:solidFill>
              </a:defRPr>
            </a:pPr>
            <a:r>
              <a:t>LifeComp </a:t>
            </a:r>
          </a:p>
          <a:p>
            <a:pPr algn="ctr" latinLnBrk="0"/>
            <a:endParaRPr b="1">
              <a:solidFill>
                <a:schemeClr val="tx1">
                  <a:lumMod val="75000"/>
                  <a:lumOff val="25000"/>
                </a:schemeClr>
              </a:solidFill>
            </a:endParaRPr>
          </a:p>
          <a:p>
            <a:pPr marL="457189" indent="-457189">
              <a:spcAft>
                <a:spcPts val="1333"/>
              </a:spcAft>
              <a:buFont typeface="Symbol" panose="05050102010706020507" pitchFamily="18" charset="2"/>
              <a:buChar char=""/>
              <a:defRPr>
                <a:solidFill>
                  <a:schemeClr val="tx1">
                    <a:lumMod val="75000"/>
                    <a:lumOff val="25000"/>
                  </a:schemeClr>
                </a:solidFill>
              </a:defRPr>
            </a:pPr>
            <a:r>
              <a:rPr b="1"/>
              <a:t>Autorregulación</a:t>
            </a:r>
            <a:r>
              <a:t>: conciencia y manejo de emociones, pensamientos y comportamiento.</a:t>
            </a:r>
          </a:p>
          <a:p>
            <a:pPr marL="457189" indent="-457189">
              <a:spcAft>
                <a:spcPts val="1333"/>
              </a:spcAft>
              <a:buFont typeface="Symbol" panose="05050102010706020507" pitchFamily="18" charset="2"/>
              <a:buChar char=""/>
              <a:defRPr>
                <a:solidFill>
                  <a:schemeClr val="tx1">
                    <a:lumMod val="75000"/>
                    <a:lumOff val="25000"/>
                  </a:schemeClr>
                </a:solidFill>
              </a:defRPr>
            </a:pPr>
            <a:r>
              <a:rPr b="1"/>
              <a:t>Flexibilidad: </a:t>
            </a:r>
            <a:r>
              <a:t>capacidad para gestionar la transición y la incertidumbre, y para hacer frente a los desafíos</a:t>
            </a:r>
          </a:p>
          <a:p>
            <a:pPr marL="457189" indent="-457189">
              <a:spcAft>
                <a:spcPts val="1333"/>
              </a:spcAft>
              <a:buFont typeface="Symbol" panose="05050102010706020507" pitchFamily="18" charset="2"/>
              <a:buChar char=""/>
              <a:defRPr>
                <a:solidFill>
                  <a:schemeClr val="tx1">
                    <a:lumMod val="75000"/>
                    <a:lumOff val="25000"/>
                  </a:schemeClr>
                </a:solidFill>
              </a:defRPr>
            </a:pPr>
            <a:r>
              <a:rPr b="1"/>
              <a:t>Bienestar: </a:t>
            </a:r>
            <a:r>
              <a:t>búsqueda de la satisfacción con la vida, cuidado de la salud física, mental y social y adopción de un estilo de vida sostenible.</a:t>
            </a:r>
          </a:p>
          <a:p>
            <a:pPr marL="457189" indent="-457189">
              <a:spcAft>
                <a:spcPts val="1333"/>
              </a:spcAft>
              <a:buFont typeface="Symbol" panose="05050102010706020507" pitchFamily="18" charset="2"/>
              <a:buChar char=""/>
            </a:pPr>
            <a:endParaRPr>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295468" y="1307250"/>
            <a:ext cx="7120563" cy="37706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defRPr sz="2400" b="1"/>
            </a:pPr>
            <a:r>
              <a:t>Resultados del aprendizaje: ¿Qué voy a aprender?</a:t>
            </a:r>
          </a:p>
        </p:txBody>
      </p:sp>
      <p:sp>
        <p:nvSpPr>
          <p:cNvPr id="7" name="Rectangle 1">
            <a:extLst>
              <a:ext uri="{FF2B5EF4-FFF2-40B4-BE49-F238E27FC236}">
                <a16:creationId xmlns:a16="http://schemas.microsoft.com/office/drawing/2014/main" id="{61AA50F5-7904-73A8-C93E-896A2D602320}"/>
              </a:ext>
            </a:extLst>
          </p:cNvPr>
          <p:cNvSpPr/>
          <p:nvPr/>
        </p:nvSpPr>
        <p:spPr>
          <a:xfrm>
            <a:off x="6096000" y="2058842"/>
            <a:ext cx="5073535" cy="38276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t" anchorCtr="0" forceAA="0" compatLnSpc="1">
            <a:prstTxWarp prst="textNoShape">
              <a:avLst/>
            </a:prstTxWarp>
            <a:noAutofit/>
          </a:bodyPr>
          <a:lstStyle/>
          <a:p>
            <a:pPr algn="ctr" latinLnBrk="0"/>
            <a:endParaRPr b="1">
              <a:solidFill>
                <a:schemeClr val="tx1">
                  <a:lumMod val="75000"/>
                  <a:lumOff val="25000"/>
                </a:schemeClr>
              </a:solidFill>
            </a:endParaRPr>
          </a:p>
          <a:p>
            <a:pPr algn="ctr" latinLnBrk="0">
              <a:defRPr b="1">
                <a:solidFill>
                  <a:schemeClr val="tx1">
                    <a:lumMod val="75000"/>
                    <a:lumOff val="25000"/>
                  </a:schemeClr>
                </a:solidFill>
              </a:defRPr>
            </a:pPr>
            <a:r>
              <a:t>Competencias</a:t>
            </a:r>
          </a:p>
          <a:p>
            <a:pPr algn="ctr" latinLnBrk="0">
              <a:defRPr b="1">
                <a:solidFill>
                  <a:schemeClr val="tx1">
                    <a:lumMod val="75000"/>
                    <a:lumOff val="25000"/>
                  </a:schemeClr>
                </a:solidFill>
              </a:defRPr>
            </a:pPr>
            <a:r>
              <a:t>EntreComp</a:t>
            </a:r>
          </a:p>
          <a:p>
            <a:pPr algn="ctr" latinLnBrk="0"/>
            <a:endParaRPr b="1">
              <a:solidFill>
                <a:schemeClr val="tx1">
                  <a:lumMod val="75000"/>
                  <a:lumOff val="25000"/>
                </a:schemeClr>
              </a:solidFill>
            </a:endParaRPr>
          </a:p>
          <a:p>
            <a:pPr algn="ctr" latinLnBrk="0"/>
            <a:endParaRPr b="1">
              <a:solidFill>
                <a:schemeClr val="tx1">
                  <a:lumMod val="75000"/>
                  <a:lumOff val="25000"/>
                </a:schemeClr>
              </a:solidFill>
            </a:endParaRPr>
          </a:p>
          <a:p>
            <a:pPr marL="457189" indent="-457189">
              <a:spcAft>
                <a:spcPts val="1333"/>
              </a:spcAft>
              <a:buFont typeface="Symbol" panose="05050102010706020507" pitchFamily="18" charset="2"/>
              <a:buChar char=""/>
              <a:defRPr>
                <a:solidFill>
                  <a:schemeClr val="tx1">
                    <a:lumMod val="75000"/>
                    <a:lumOff val="25000"/>
                  </a:schemeClr>
                </a:solidFill>
              </a:defRPr>
            </a:pPr>
            <a:r>
              <a:rPr b="1"/>
              <a:t>Autoconciencia y autoeficacia</a:t>
            </a:r>
            <a:r>
              <a:t>: cree en ti mismo y sigue desarrollándote</a:t>
            </a:r>
          </a:p>
          <a:p>
            <a:pPr marL="457189" indent="-457189">
              <a:spcAft>
                <a:spcPts val="1333"/>
              </a:spcAft>
              <a:buFont typeface="Symbol" panose="05050102010706020507" pitchFamily="18" charset="2"/>
              <a:buChar char=""/>
              <a:defRPr>
                <a:solidFill>
                  <a:schemeClr val="tx1">
                    <a:lumMod val="75000"/>
                    <a:lumOff val="25000"/>
                  </a:schemeClr>
                </a:solidFill>
              </a:defRPr>
            </a:pPr>
            <a:r>
              <a:rPr b="1"/>
              <a:t>Motivación y perseverancia: </a:t>
            </a:r>
            <a:r>
              <a:t>mantente concentrado y no te rindas.</a:t>
            </a:r>
          </a:p>
          <a:p>
            <a:pPr>
              <a:spcAft>
                <a:spcPts val="1333"/>
              </a:spcAft>
            </a:pPr>
            <a:endParaRPr>
              <a:solidFill>
                <a:schemeClr val="tx1">
                  <a:lumMod val="75000"/>
                  <a:lumOff val="25000"/>
                </a:schemeClr>
              </a:solidFill>
            </a:endParaRPr>
          </a:p>
        </p:txBody>
      </p:sp>
    </p:spTree>
    <p:extLst>
      <p:ext uri="{BB962C8B-B14F-4D97-AF65-F5344CB8AC3E}">
        <p14:creationId xmlns:p14="http://schemas.microsoft.com/office/powerpoint/2010/main" val="43096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rPr lang="es-ES"/>
              <a:t>Tarea 2: Análisis DAFO personal</a:t>
            </a:r>
          </a:p>
        </p:txBody>
      </p:sp>
      <p:sp>
        <p:nvSpPr>
          <p:cNvPr id="18" name="Rectangle 1">
            <a:extLst>
              <a:ext uri="{FF2B5EF4-FFF2-40B4-BE49-F238E27FC236}">
                <a16:creationId xmlns:a16="http://schemas.microsoft.com/office/drawing/2014/main" id="{A53FAEA7-C47A-B133-DF94-DC09E55CAB1F}"/>
              </a:ext>
            </a:extLst>
          </p:cNvPr>
          <p:cNvSpPr/>
          <p:nvPr/>
        </p:nvSpPr>
        <p:spPr>
          <a:xfrm>
            <a:off x="789328" y="1988840"/>
            <a:ext cx="10639208" cy="3247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just">
              <a:lnSpc>
                <a:spcPct val="150000"/>
              </a:lnSpc>
              <a:spcAft>
                <a:spcPts val="1333"/>
              </a:spcAft>
              <a:defRPr sz="1600">
                <a:solidFill>
                  <a:schemeClr val="tx1">
                    <a:lumMod val="75000"/>
                    <a:lumOff val="25000"/>
                  </a:schemeClr>
                </a:solidFill>
                <a:ea typeface="Calibri" panose="020F0502020204030204" pitchFamily="34" charset="0"/>
                <a:cs typeface="Times New Roman" panose="02020603050405020304" pitchFamily="18" charset="0"/>
              </a:defRPr>
            </a:pPr>
            <a:r>
              <a:rPr lang="es-ES"/>
              <a:t>Un marco para analizar fortalezas y debilidades, así como oportunidades y amenazas es la matriz DAFO. Te permite maximizar las oportunidades a tu disposición, concentrarte en sus puntos fuertes y minimizar tus limitaciones. Además, es bastante beneficioso para crecer y mejorar la autoconciencia</a:t>
            </a:r>
            <a:r>
              <a:t>.</a:t>
            </a:r>
            <a:endParaRPr sz="160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154085"/>
            <a:ext cx="6816757" cy="377065"/>
          </a:xfrm>
        </p:spPr>
        <p:txBody>
          <a:bodyPr>
            <a:normAutofit fontScale="92500" lnSpcReduction="10000"/>
          </a:bodyPr>
          <a:lstStyle/>
          <a:p>
            <a:pPr algn="l">
              <a:defRPr sz="2400" b="1"/>
            </a:pPr>
            <a:r>
              <a:t>Conclusión: ¿Qué me llevaré a casa?</a:t>
            </a:r>
            <a:endParaRPr sz="2400" b="1"/>
          </a:p>
        </p:txBody>
      </p:sp>
      <p:sp>
        <p:nvSpPr>
          <p:cNvPr id="9" name="Freeform 108">
            <a:extLst>
              <a:ext uri="{FF2B5EF4-FFF2-40B4-BE49-F238E27FC236}">
                <a16:creationId xmlns:a16="http://schemas.microsoft.com/office/drawing/2014/main" id="{54171F17-D833-62E6-E3A4-06CD8BBA48C7}"/>
              </a:ext>
            </a:extLst>
          </p:cNvPr>
          <p:cNvSpPr/>
          <p:nvPr/>
        </p:nvSpPr>
        <p:spPr>
          <a:xfrm>
            <a:off x="744784" y="1028733"/>
            <a:ext cx="454673" cy="5024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Tree>
    <p:extLst>
      <p:ext uri="{BB962C8B-B14F-4D97-AF65-F5344CB8AC3E}">
        <p14:creationId xmlns:p14="http://schemas.microsoft.com/office/powerpoint/2010/main" val="238945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defRPr sz="2400"/>
            </a:pPr>
            <a:r>
              <a:rPr b="1"/>
              <a:t>Preguntas de opción múltiple: </a:t>
            </a:r>
            <a:r>
              <a:t>consolida tu aprendizaje</a:t>
            </a:r>
            <a:endParaRPr sz="24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latinLnBrk="0">
              <a:defRPr sz="1867"/>
            </a:pPr>
            <a:r>
              <a:rPr b="1"/>
              <a:t>Pregunta 1: </a:t>
            </a:r>
            <a:r>
              <a:t>¿Cuál de estas palabras no asociaría con la palabra emprendedor?</a:t>
            </a:r>
          </a:p>
          <a:p>
            <a:pPr marL="457200" indent="-457200" algn="l">
              <a:buFont typeface="+mj-lt"/>
              <a:buAutoNum type="alphaLcPeriod"/>
              <a:defRPr sz="1867"/>
            </a:pPr>
            <a:r>
              <a:t>Curiosidad</a:t>
            </a:r>
          </a:p>
          <a:p>
            <a:pPr marL="457200" indent="-457200" algn="l">
              <a:buFont typeface="+mj-lt"/>
              <a:buAutoNum type="alphaLcPeriod"/>
              <a:defRPr sz="1867"/>
            </a:pPr>
            <a:r>
              <a:t>Comodidad </a:t>
            </a:r>
          </a:p>
          <a:p>
            <a:pPr marL="457200" indent="-457200" algn="l">
              <a:buFont typeface="+mj-lt"/>
              <a:buAutoNum type="alphaLcPeriod"/>
              <a:defRPr sz="1867"/>
            </a:pPr>
            <a:r>
              <a:t>Riesgo</a:t>
            </a:r>
          </a:p>
          <a:p>
            <a:pPr marL="457200" indent="-457200" algn="l">
              <a:buFont typeface="+mj-lt"/>
              <a:buAutoNum type="alphaLcPeriod"/>
              <a:defRPr sz="1867"/>
            </a:pPr>
            <a:r>
              <a:t>Motivación</a:t>
            </a:r>
            <a:endParaRPr sz="1867"/>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a:pPr>
            <a:r>
              <a:rPr b="1"/>
              <a:t>Pregunta 2: </a:t>
            </a:r>
            <a:r>
              <a:t>¿Quién inventó el término emprendedor? </a:t>
            </a:r>
          </a:p>
          <a:p>
            <a:pPr marL="457200" indent="-457200" algn="l">
              <a:buFont typeface="+mj-lt"/>
              <a:buAutoNum type="alphaLcPeriod"/>
              <a:defRPr sz="1867"/>
            </a:pPr>
            <a:r>
              <a:t>Bundera</a:t>
            </a:r>
            <a:endParaRPr sz="1867"/>
          </a:p>
          <a:p>
            <a:pPr marL="457200" indent="-457200" algn="l">
              <a:buFont typeface="+mj-lt"/>
              <a:buAutoNum type="alphaLcPeriod"/>
              <a:defRPr sz="1867"/>
            </a:pPr>
            <a:r>
              <a:t>Ducker</a:t>
            </a:r>
          </a:p>
          <a:p>
            <a:pPr marL="457200" indent="-457200" algn="l">
              <a:buFont typeface="+mj-lt"/>
              <a:buAutoNum type="alphaLcPeriod"/>
              <a:defRPr sz="1867"/>
            </a:pPr>
            <a:r>
              <a:rPr lang="es-ES"/>
              <a:t>Say</a:t>
            </a:r>
            <a:endParaRPr/>
          </a:p>
          <a:p>
            <a:pPr marL="457200" indent="-457200" algn="l">
              <a:buFont typeface="+mj-lt"/>
              <a:buAutoNum type="alphaLcPeriod"/>
              <a:defRPr sz="1867"/>
            </a:pPr>
            <a:r>
              <a:t>Eurich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a:pPr>
            <a:r>
              <a:rPr b="1"/>
              <a:t>Pregunta 3: </a:t>
            </a:r>
            <a:r>
              <a:t>¿Existen diferencias en el rendimiento y el bienestar entre las personas con baja autoconciencia y aquellas con alta autoconciencia?</a:t>
            </a:r>
          </a:p>
          <a:p>
            <a:pPr marL="457200" indent="-457200" algn="l">
              <a:buFont typeface="+mj-lt"/>
              <a:buAutoNum type="alphaLcPeriod"/>
              <a:defRPr sz="1867"/>
            </a:pPr>
            <a:r>
              <a:t>Sí </a:t>
            </a:r>
          </a:p>
          <a:p>
            <a:pPr marL="457200" indent="-457200" algn="l">
              <a:buFont typeface="+mj-lt"/>
              <a:buAutoNum type="alphaLcPeriod"/>
              <a:defRPr sz="1867"/>
            </a:pPr>
            <a:r>
              <a:t>No </a:t>
            </a:r>
          </a:p>
          <a:p>
            <a:pPr algn="l"/>
            <a:endParaRPr sz="1867"/>
          </a:p>
          <a:p>
            <a:pPr algn="l"/>
            <a:endParaRPr sz="1867"/>
          </a:p>
        </p:txBody>
      </p:sp>
    </p:spTree>
    <p:extLst>
      <p:ext uri="{BB962C8B-B14F-4D97-AF65-F5344CB8AC3E}">
        <p14:creationId xmlns:p14="http://schemas.microsoft.com/office/powerpoint/2010/main" val="252294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defRPr sz="2400"/>
            </a:pPr>
            <a:r>
              <a:rPr b="1"/>
              <a:t>Preguntas de opción múltiple: </a:t>
            </a:r>
            <a:r>
              <a:t>consolida tu aprendizaje</a:t>
            </a:r>
            <a:endParaRPr sz="24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a:pPr>
            <a:r>
              <a:rPr b="1"/>
              <a:t>Pregunta 4: </a:t>
            </a:r>
            <a:r>
              <a:t>¿Cómo se distingue la autoeficacia?</a:t>
            </a:r>
          </a:p>
          <a:p>
            <a:pPr marL="457200" indent="-457200" algn="l">
              <a:buFont typeface="+mj-lt"/>
              <a:buAutoNum type="alphaLcPeriod"/>
              <a:defRPr sz="1867"/>
            </a:pPr>
            <a:r>
              <a:t>Alt</a:t>
            </a:r>
            <a:r>
              <a:rPr lang="es-ES"/>
              <a:t>a</a:t>
            </a:r>
            <a:r>
              <a:t>/baj</a:t>
            </a:r>
            <a:r>
              <a:rPr lang="es-ES"/>
              <a:t>a</a:t>
            </a:r>
            <a:endParaRPr/>
          </a:p>
          <a:p>
            <a:pPr marL="457200" indent="-457200" algn="l">
              <a:buFont typeface="+mj-lt"/>
              <a:buAutoNum type="alphaLcPeriod"/>
              <a:defRPr sz="1867"/>
            </a:pPr>
            <a:r>
              <a:t>Fuerte/débil</a:t>
            </a:r>
          </a:p>
          <a:p>
            <a:pPr marL="457200" indent="-457200" algn="l">
              <a:buFont typeface="+mj-lt"/>
              <a:buAutoNum type="alphaLcPeriod"/>
              <a:defRPr sz="1867"/>
            </a:pPr>
            <a:r>
              <a:t>Extern</a:t>
            </a:r>
            <a:r>
              <a:rPr lang="es-ES"/>
              <a:t>a</a:t>
            </a:r>
            <a:r>
              <a:t>/intern</a:t>
            </a:r>
            <a:r>
              <a:rPr lang="es-ES"/>
              <a:t>a</a:t>
            </a:r>
            <a:endParaRPr/>
          </a:p>
          <a:p>
            <a:pPr marL="457200" indent="-457200" algn="l">
              <a:buFont typeface="+mj-lt"/>
              <a:buAutoNum type="alphaLcPeriod"/>
              <a:defRPr sz="1867"/>
            </a:pPr>
            <a:r>
              <a:t>Correct</a:t>
            </a:r>
            <a:r>
              <a:rPr lang="es-ES"/>
              <a:t>a</a:t>
            </a:r>
            <a:r>
              <a:t>/equivocad</a:t>
            </a:r>
            <a:r>
              <a:rPr lang="es-ES"/>
              <a:t>a</a:t>
            </a:r>
            <a:endParaRPr/>
          </a:p>
          <a:p>
            <a:pPr algn="l">
              <a:defRPr sz="1867"/>
            </a:pPr>
            <a: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a:pPr>
            <a:r>
              <a:rPr b="1"/>
              <a:t>Pregunta 5: </a:t>
            </a:r>
            <a:r>
              <a:t>Según </a:t>
            </a:r>
            <a:r>
              <a:rPr lang="es-ES"/>
              <a:t>tú</a:t>
            </a:r>
            <a:r>
              <a:t>, ¿cuál es la característica más importante de un emprendedor?</a:t>
            </a:r>
          </a:p>
          <a:p>
            <a:pPr marL="457200" indent="-457200" algn="l">
              <a:buFont typeface="+mj-lt"/>
              <a:buAutoNum type="alphaLcPeriod"/>
              <a:defRPr sz="1867"/>
            </a:pPr>
            <a:r>
              <a:t>pereza</a:t>
            </a:r>
          </a:p>
          <a:p>
            <a:pPr marL="457200" indent="-457200" algn="l">
              <a:buFont typeface="+mj-lt"/>
              <a:buAutoNum type="alphaLcPeriod"/>
              <a:defRPr sz="1867"/>
            </a:pPr>
            <a:r>
              <a:t>talento</a:t>
            </a:r>
          </a:p>
          <a:p>
            <a:pPr marL="457200" indent="-457200" algn="l">
              <a:buFont typeface="+mj-lt"/>
              <a:buAutoNum type="alphaLcPeriod"/>
              <a:defRPr sz="1867"/>
            </a:pPr>
            <a:r>
              <a:t>sensación de riesgo</a:t>
            </a:r>
          </a:p>
          <a:p>
            <a:pPr marL="457200" indent="-457200" algn="l" latinLnBrk="0">
              <a:buFont typeface="+mj-lt"/>
              <a:buAutoNum type="alphaLcPeriod"/>
              <a:defRPr sz="1867"/>
            </a:pPr>
            <a:r>
              <a:t>ninguna de las respuestas anteriores es correcta </a:t>
            </a:r>
          </a:p>
        </p:txBody>
      </p:sp>
    </p:spTree>
    <p:extLst>
      <p:ext uri="{BB962C8B-B14F-4D97-AF65-F5344CB8AC3E}">
        <p14:creationId xmlns:p14="http://schemas.microsoft.com/office/powerpoint/2010/main" val="258637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defRPr sz="2400"/>
            </a:pPr>
            <a:r>
              <a:rPr b="1"/>
              <a:t>Preguntas de opción múltiple: </a:t>
            </a:r>
            <a:r>
              <a:rPr lang="es-ES"/>
              <a:t>soluciones</a:t>
            </a:r>
            <a:endParaRPr sz="24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335360"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latinLnBrk="0">
              <a:defRPr sz="1867"/>
            </a:pPr>
            <a:r>
              <a:rPr b="1"/>
              <a:t>Pregunta 1: </a:t>
            </a:r>
            <a:r>
              <a:t>¿Cuál de estas palabras no asociaría con la palabra emprendedor?</a:t>
            </a:r>
          </a:p>
          <a:p>
            <a:pPr marL="457200" indent="-457200" algn="l">
              <a:buFont typeface="+mj-lt"/>
              <a:buAutoNum type="alphaLcPeriod"/>
              <a:defRPr sz="1867"/>
            </a:pPr>
            <a:r>
              <a:t>Curiosidad</a:t>
            </a:r>
          </a:p>
          <a:p>
            <a:pPr marL="457200" indent="-457200" algn="l">
              <a:buFont typeface="+mj-lt"/>
              <a:buAutoNum type="alphaLcPeriod"/>
              <a:defRPr sz="1867"/>
            </a:pPr>
            <a:r>
              <a:rPr b="1"/>
              <a:t>Comodidad </a:t>
            </a:r>
          </a:p>
          <a:p>
            <a:pPr marL="457200" indent="-457200" algn="l">
              <a:buFont typeface="+mj-lt"/>
              <a:buAutoNum type="alphaLcPeriod"/>
              <a:defRPr sz="1867"/>
            </a:pPr>
            <a:r>
              <a:t>Riesgo</a:t>
            </a:r>
          </a:p>
          <a:p>
            <a:pPr marL="457200" indent="-457200" algn="l">
              <a:buFont typeface="+mj-lt"/>
              <a:buAutoNum type="alphaLcPeriod"/>
              <a:defRPr sz="1867"/>
            </a:pPr>
            <a:r>
              <a:t>Motivación</a:t>
            </a:r>
            <a:endParaRPr sz="1867"/>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223792"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a:pPr>
            <a:r>
              <a:rPr b="1"/>
              <a:t>Pregunta 2: </a:t>
            </a:r>
            <a:r>
              <a:t>¿Quién inventó el término emprendedor? </a:t>
            </a:r>
          </a:p>
          <a:p>
            <a:pPr marL="457200" indent="-457200" algn="l">
              <a:buFont typeface="+mj-lt"/>
              <a:buAutoNum type="alphaLcPeriod"/>
              <a:defRPr sz="1867"/>
            </a:pPr>
            <a:r>
              <a:t>Bundera</a:t>
            </a:r>
            <a:endParaRPr sz="1867"/>
          </a:p>
          <a:p>
            <a:pPr marL="457200" indent="-457200" algn="l">
              <a:buFont typeface="+mj-lt"/>
              <a:buAutoNum type="alphaLcPeriod"/>
              <a:defRPr sz="1867"/>
            </a:pPr>
            <a:r>
              <a:t>Ducker</a:t>
            </a:r>
          </a:p>
          <a:p>
            <a:pPr marL="457200" indent="-457200" algn="l">
              <a:buFont typeface="+mj-lt"/>
              <a:buAutoNum type="alphaLcPeriod"/>
              <a:defRPr sz="1867"/>
            </a:pPr>
            <a:r>
              <a:rPr lang="es-ES" b="1"/>
              <a:t>Say</a:t>
            </a:r>
            <a:endParaRPr b="1"/>
          </a:p>
          <a:p>
            <a:pPr marL="457200" indent="-457200" algn="l">
              <a:buFont typeface="+mj-lt"/>
              <a:buAutoNum type="alphaLcPeriod"/>
              <a:defRPr sz="1867"/>
            </a:pPr>
            <a:r>
              <a:t>Eurich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8112224"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a:pPr>
            <a:r>
              <a:rPr b="1"/>
              <a:t>Pregunta 3: </a:t>
            </a:r>
            <a:r>
              <a:t>¿Existen diferencias en el rendimiento y el bienestar entre las personas con baja autoconciencia y aquellas con alta autoconciencia?</a:t>
            </a:r>
          </a:p>
          <a:p>
            <a:pPr marL="457200" indent="-457200" algn="l">
              <a:buFont typeface="+mj-lt"/>
              <a:buAutoNum type="alphaLcPeriod"/>
              <a:defRPr sz="1867"/>
            </a:pPr>
            <a:r>
              <a:rPr b="1"/>
              <a:t>Sí </a:t>
            </a:r>
          </a:p>
          <a:p>
            <a:pPr marL="457200" indent="-457200" algn="l">
              <a:buFont typeface="+mj-lt"/>
              <a:buAutoNum type="alphaLcPeriod"/>
              <a:defRPr sz="1867"/>
            </a:pPr>
            <a:r>
              <a:t>No </a:t>
            </a:r>
          </a:p>
          <a:p>
            <a:pPr algn="l"/>
            <a:endParaRPr sz="1867"/>
          </a:p>
          <a:p>
            <a:pPr algn="l"/>
            <a:endParaRPr sz="1867"/>
          </a:p>
        </p:txBody>
      </p:sp>
    </p:spTree>
    <p:extLst>
      <p:ext uri="{BB962C8B-B14F-4D97-AF65-F5344CB8AC3E}">
        <p14:creationId xmlns:p14="http://schemas.microsoft.com/office/powerpoint/2010/main" val="1522896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pPr>
              <a:defRPr sz="3733"/>
            </a:pPr>
            <a:r>
              <a:t>Autoevaluación</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99456" y="1561217"/>
            <a:ext cx="8160907" cy="377065"/>
          </a:xfrm>
        </p:spPr>
        <p:txBody>
          <a:bodyPr>
            <a:normAutofit fontScale="92500" lnSpcReduction="10000"/>
          </a:bodyPr>
          <a:lstStyle/>
          <a:p>
            <a:pPr lvl="0" algn="l">
              <a:defRPr sz="2400"/>
            </a:pPr>
            <a:r>
              <a:rPr b="1"/>
              <a:t>Preguntas de opción múltiple: </a:t>
            </a:r>
            <a:r>
              <a:rPr lang="es-ES"/>
              <a:t>soluciones</a:t>
            </a:r>
            <a:endParaRPr sz="24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744784" y="1349117"/>
            <a:ext cx="454673" cy="58916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159564" y="2361859"/>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a:pPr>
            <a:r>
              <a:rPr b="1"/>
              <a:t>Pregunta 4: </a:t>
            </a:r>
            <a:r>
              <a:t>¿Cómo se distingue la autoeficacia?</a:t>
            </a:r>
          </a:p>
          <a:p>
            <a:pPr marL="457200" indent="-457200" algn="l">
              <a:buFont typeface="+mj-lt"/>
              <a:buAutoNum type="alphaLcPeriod"/>
              <a:defRPr sz="1867"/>
            </a:pPr>
            <a:r>
              <a:t>Alt</a:t>
            </a:r>
            <a:r>
              <a:rPr lang="es-ES"/>
              <a:t>a</a:t>
            </a:r>
            <a:r>
              <a:t>/baj</a:t>
            </a:r>
            <a:r>
              <a:rPr lang="es-ES"/>
              <a:t>a</a:t>
            </a:r>
            <a:endParaRPr/>
          </a:p>
          <a:p>
            <a:pPr marL="457200" indent="-457200" algn="l">
              <a:buFont typeface="+mj-lt"/>
              <a:buAutoNum type="alphaLcPeriod"/>
              <a:defRPr sz="1867"/>
            </a:pPr>
            <a:r>
              <a:rPr b="1"/>
              <a:t>Fuerte/débil</a:t>
            </a:r>
          </a:p>
          <a:p>
            <a:pPr marL="457200" indent="-457200" algn="l">
              <a:buFont typeface="+mj-lt"/>
              <a:buAutoNum type="alphaLcPeriod"/>
              <a:defRPr sz="1867"/>
            </a:pPr>
            <a:r>
              <a:t>Extern</a:t>
            </a:r>
            <a:r>
              <a:rPr lang="es-ES"/>
              <a:t>a</a:t>
            </a:r>
            <a:r>
              <a:t>/intern</a:t>
            </a:r>
            <a:r>
              <a:rPr lang="es-ES"/>
              <a:t>a</a:t>
            </a:r>
            <a:endParaRPr/>
          </a:p>
          <a:p>
            <a:pPr marL="457200" indent="-457200" algn="l">
              <a:buFont typeface="+mj-lt"/>
              <a:buAutoNum type="alphaLcPeriod"/>
              <a:defRPr sz="1867"/>
            </a:pPr>
            <a:r>
              <a:t>Correct</a:t>
            </a:r>
            <a:r>
              <a:rPr lang="es-ES"/>
              <a:t>a</a:t>
            </a:r>
            <a:r>
              <a:t>/equivocad</a:t>
            </a:r>
            <a:r>
              <a:rPr lang="es-ES"/>
              <a:t>a</a:t>
            </a:r>
            <a:endParaRPr/>
          </a:p>
          <a:p>
            <a:pPr algn="l">
              <a:defRPr sz="1867"/>
            </a:pPr>
            <a: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6288021" y="2354673"/>
            <a:ext cx="3744416" cy="3154211"/>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a:defRPr sz="1867"/>
            </a:pPr>
            <a:r>
              <a:rPr b="1"/>
              <a:t>Pregunta 5: </a:t>
            </a:r>
            <a:r>
              <a:t>Según </a:t>
            </a:r>
            <a:r>
              <a:rPr lang="es-ES"/>
              <a:t>tú</a:t>
            </a:r>
            <a:r>
              <a:t>, ¿cuál es la característica más importante de un emprendedor?</a:t>
            </a:r>
          </a:p>
          <a:p>
            <a:pPr marL="457200" indent="-457200" algn="l">
              <a:buFont typeface="+mj-lt"/>
              <a:buAutoNum type="alphaLcPeriod"/>
              <a:defRPr sz="1867"/>
            </a:pPr>
            <a:r>
              <a:t>pereza</a:t>
            </a:r>
          </a:p>
          <a:p>
            <a:pPr marL="457200" indent="-457200" algn="l">
              <a:buFont typeface="+mj-lt"/>
              <a:buAutoNum type="alphaLcPeriod"/>
              <a:defRPr sz="1867"/>
            </a:pPr>
            <a:r>
              <a:t>talento</a:t>
            </a:r>
          </a:p>
          <a:p>
            <a:pPr marL="457200" indent="-457200" algn="l">
              <a:buFont typeface="+mj-lt"/>
              <a:buAutoNum type="alphaLcPeriod"/>
              <a:defRPr sz="1867"/>
            </a:pPr>
            <a:r>
              <a:t>sensación de riesgo</a:t>
            </a:r>
          </a:p>
          <a:p>
            <a:pPr marL="457200" indent="-457200" algn="l" latinLnBrk="0">
              <a:buFont typeface="+mj-lt"/>
              <a:buAutoNum type="alphaLcPeriod"/>
              <a:defRPr sz="1867"/>
            </a:pPr>
            <a:r>
              <a:rPr b="1"/>
              <a:t>ninguna de las respuestas anteriores es correcta </a:t>
            </a:r>
          </a:p>
        </p:txBody>
      </p:sp>
    </p:spTree>
    <p:extLst>
      <p:ext uri="{BB962C8B-B14F-4D97-AF65-F5344CB8AC3E}">
        <p14:creationId xmlns:p14="http://schemas.microsoft.com/office/powerpoint/2010/main" val="1266460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242" y="220444"/>
            <a:ext cx="12192000" cy="768085"/>
          </a:xfrm>
        </p:spPr>
        <p:txBody>
          <a:bodyPr/>
          <a:lstStyle/>
          <a:p>
            <a:pPr>
              <a:defRPr sz="4267"/>
            </a:pPr>
            <a:r>
              <a:rPr lang="es-ES"/>
              <a:t>Resumen</a:t>
            </a:r>
            <a:endParaRPr sz="4267"/>
          </a:p>
        </p:txBody>
      </p:sp>
      <p:grpSp>
        <p:nvGrpSpPr>
          <p:cNvPr id="7" name="Group 6"/>
          <p:cNvGrpSpPr/>
          <p:nvPr/>
        </p:nvGrpSpPr>
        <p:grpSpPr>
          <a:xfrm>
            <a:off x="4778523" y="1982029"/>
            <a:ext cx="1200000" cy="12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endParaRPr>
            </a:p>
          </p:txBody>
        </p:sp>
      </p:grpSp>
      <p:grpSp>
        <p:nvGrpSpPr>
          <p:cNvPr id="8" name="Group 7"/>
          <p:cNvGrpSpPr/>
          <p:nvPr/>
        </p:nvGrpSpPr>
        <p:grpSpPr>
          <a:xfrm rot="5400000">
            <a:off x="6126243" y="1646029"/>
            <a:ext cx="1536000" cy="1536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endParaRPr>
            </a:p>
          </p:txBody>
        </p:sp>
      </p:grpSp>
      <p:grpSp>
        <p:nvGrpSpPr>
          <p:cNvPr id="11" name="Group 10"/>
          <p:cNvGrpSpPr/>
          <p:nvPr/>
        </p:nvGrpSpPr>
        <p:grpSpPr>
          <a:xfrm rot="10800000">
            <a:off x="6126243" y="3331747"/>
            <a:ext cx="960000" cy="96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endParaRPr>
            </a:p>
          </p:txBody>
        </p:sp>
      </p:grpSp>
      <p:grpSp>
        <p:nvGrpSpPr>
          <p:cNvPr id="14" name="Group 13"/>
          <p:cNvGrpSpPr/>
          <p:nvPr/>
        </p:nvGrpSpPr>
        <p:grpSpPr>
          <a:xfrm rot="16200000">
            <a:off x="4634479" y="3331749"/>
            <a:ext cx="1344044" cy="1344044"/>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endParaRPr>
            </a:p>
          </p:txBody>
        </p:sp>
      </p:grpSp>
      <p:sp>
        <p:nvSpPr>
          <p:cNvPr id="17" name="TextBox 16"/>
          <p:cNvSpPr txBox="1"/>
          <p:nvPr/>
        </p:nvSpPr>
        <p:spPr>
          <a:xfrm>
            <a:off x="5324127" y="2540049"/>
            <a:ext cx="537183" cy="502766"/>
          </a:xfrm>
          <a:prstGeom prst="rect">
            <a:avLst/>
          </a:prstGeom>
          <a:noFill/>
        </p:spPr>
        <p:txBody>
          <a:bodyPr wrap="square">
            <a:spAutoFit/>
          </a:bodyPr>
          <a:lstStyle/>
          <a:p>
            <a:pPr algn="ctr">
              <a:defRPr sz="2667" b="1">
                <a:solidFill>
                  <a:srgbClr val="87B5BA"/>
                </a:solidFill>
                <a:cs typeface="Arial" pitchFamily="34" charset="0"/>
              </a:defRPr>
            </a:pPr>
            <a:r>
              <a:t>A</a:t>
            </a:r>
            <a:endParaRPr sz="2667" b="1">
              <a:solidFill>
                <a:srgbClr val="87B5BA"/>
              </a:solidFill>
              <a:cs typeface="Arial" pitchFamily="34" charset="0"/>
            </a:endParaRPr>
          </a:p>
        </p:txBody>
      </p:sp>
      <p:sp>
        <p:nvSpPr>
          <p:cNvPr id="18" name="TextBox 17"/>
          <p:cNvSpPr txBox="1"/>
          <p:nvPr/>
        </p:nvSpPr>
        <p:spPr>
          <a:xfrm>
            <a:off x="6268397" y="2487110"/>
            <a:ext cx="537183" cy="502766"/>
          </a:xfrm>
          <a:prstGeom prst="rect">
            <a:avLst/>
          </a:prstGeom>
          <a:noFill/>
        </p:spPr>
        <p:txBody>
          <a:bodyPr wrap="square">
            <a:spAutoFit/>
          </a:bodyPr>
          <a:lstStyle/>
          <a:p>
            <a:pPr algn="ctr">
              <a:defRPr sz="2667" b="1">
                <a:solidFill>
                  <a:srgbClr val="86BD70"/>
                </a:solidFill>
                <a:cs typeface="Arial" pitchFamily="34" charset="0"/>
              </a:defRPr>
            </a:pPr>
            <a:r>
              <a:t>B</a:t>
            </a:r>
            <a:endParaRPr sz="2667" b="1">
              <a:solidFill>
                <a:srgbClr val="86BD70"/>
              </a:solidFill>
              <a:cs typeface="Arial" pitchFamily="34" charset="0"/>
            </a:endParaRPr>
          </a:p>
        </p:txBody>
      </p:sp>
      <p:sp>
        <p:nvSpPr>
          <p:cNvPr id="19" name="TextBox 18"/>
          <p:cNvSpPr txBox="1"/>
          <p:nvPr/>
        </p:nvSpPr>
        <p:spPr>
          <a:xfrm>
            <a:off x="5324127" y="3457389"/>
            <a:ext cx="537183" cy="502766"/>
          </a:xfrm>
          <a:prstGeom prst="rect">
            <a:avLst/>
          </a:prstGeom>
          <a:noFill/>
        </p:spPr>
        <p:txBody>
          <a:bodyPr wrap="square">
            <a:spAutoFit/>
          </a:bodyPr>
          <a:lstStyle/>
          <a:p>
            <a:pPr algn="ctr">
              <a:defRPr sz="2667" b="1">
                <a:solidFill>
                  <a:srgbClr val="87B5BA"/>
                </a:solidFill>
                <a:cs typeface="Arial" pitchFamily="34" charset="0"/>
              </a:defRPr>
            </a:pPr>
            <a:r>
              <a:t>C</a:t>
            </a:r>
            <a:endParaRPr sz="2667" b="1">
              <a:solidFill>
                <a:srgbClr val="87B5BA"/>
              </a:solidFill>
              <a:cs typeface="Arial" pitchFamily="34" charset="0"/>
            </a:endParaRPr>
          </a:p>
        </p:txBody>
      </p:sp>
      <p:sp>
        <p:nvSpPr>
          <p:cNvPr id="20" name="TextBox 19"/>
          <p:cNvSpPr txBox="1"/>
          <p:nvPr/>
        </p:nvSpPr>
        <p:spPr>
          <a:xfrm>
            <a:off x="6141774" y="3353026"/>
            <a:ext cx="537183" cy="502766"/>
          </a:xfrm>
          <a:prstGeom prst="rect">
            <a:avLst/>
          </a:prstGeom>
          <a:noFill/>
        </p:spPr>
        <p:txBody>
          <a:bodyPr wrap="square">
            <a:spAutoFit/>
          </a:bodyPr>
          <a:lstStyle/>
          <a:p>
            <a:pPr algn="ctr">
              <a:defRPr sz="2667" b="1">
                <a:solidFill>
                  <a:srgbClr val="F39E5A"/>
                </a:solidFill>
                <a:cs typeface="Arial" pitchFamily="34" charset="0"/>
              </a:defRPr>
            </a:pPr>
            <a:r>
              <a:t>D</a:t>
            </a:r>
            <a:endParaRPr sz="2667" b="1">
              <a:solidFill>
                <a:srgbClr val="F39E5A"/>
              </a:solidFill>
              <a:cs typeface="Arial" pitchFamily="34" charset="0"/>
            </a:endParaRPr>
          </a:p>
        </p:txBody>
      </p:sp>
      <p:sp>
        <p:nvSpPr>
          <p:cNvPr id="21" name="Rectangle 9"/>
          <p:cNvSpPr/>
          <p:nvPr/>
        </p:nvSpPr>
        <p:spPr>
          <a:xfrm>
            <a:off x="4931619" y="2129691"/>
            <a:ext cx="430207" cy="40271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2" name="Rectangle 16"/>
          <p:cNvSpPr/>
          <p:nvPr/>
        </p:nvSpPr>
        <p:spPr>
          <a:xfrm rot="2700000">
            <a:off x="4899737" y="3970904"/>
            <a:ext cx="325931" cy="58433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3" name="Oval 21"/>
          <p:cNvSpPr>
            <a:spLocks noChangeAspect="1"/>
          </p:cNvSpPr>
          <p:nvPr/>
        </p:nvSpPr>
        <p:spPr>
          <a:xfrm>
            <a:off x="6935319" y="1887716"/>
            <a:ext cx="521955" cy="52631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24" name="Rounded Rectangle 27"/>
          <p:cNvSpPr/>
          <p:nvPr/>
        </p:nvSpPr>
        <p:spPr>
          <a:xfrm>
            <a:off x="6553213" y="3852612"/>
            <a:ext cx="393571" cy="30231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27" name="TextBox 26"/>
          <p:cNvSpPr txBox="1"/>
          <p:nvPr/>
        </p:nvSpPr>
        <p:spPr>
          <a:xfrm>
            <a:off x="286871" y="1168049"/>
            <a:ext cx="4347608" cy="338553"/>
          </a:xfrm>
          <a:prstGeom prst="rect">
            <a:avLst/>
          </a:prstGeom>
          <a:noFill/>
        </p:spPr>
        <p:txBody>
          <a:bodyPr wrap="square">
            <a:spAutoFit/>
          </a:bodyPr>
          <a:lstStyle/>
          <a:p>
            <a:pPr algn="r">
              <a:defRPr sz="1600" b="1">
                <a:solidFill>
                  <a:schemeClr val="tx1">
                    <a:lumMod val="75000"/>
                    <a:lumOff val="25000"/>
                  </a:schemeClr>
                </a:solidFill>
                <a:cs typeface="Arial" pitchFamily="34" charset="0"/>
              </a:defRPr>
            </a:pPr>
            <a:r>
              <a:t>Sentido de iniciativa y emprendimiento</a:t>
            </a:r>
            <a:endParaRPr sz="1600" b="1">
              <a:solidFill>
                <a:schemeClr val="tx1">
                  <a:lumMod val="75000"/>
                  <a:lumOff val="25000"/>
                </a:schemeClr>
              </a:solidFill>
              <a:cs typeface="Arial" pitchFamily="34" charset="0"/>
            </a:endParaRPr>
          </a:p>
        </p:txBody>
      </p:sp>
      <p:grpSp>
        <p:nvGrpSpPr>
          <p:cNvPr id="28" name="Group 27"/>
          <p:cNvGrpSpPr/>
          <p:nvPr/>
        </p:nvGrpSpPr>
        <p:grpSpPr>
          <a:xfrm>
            <a:off x="771863" y="3945667"/>
            <a:ext cx="3860778" cy="820134"/>
            <a:chOff x="803640" y="3218677"/>
            <a:chExt cx="2348474" cy="615100"/>
          </a:xfrm>
        </p:grpSpPr>
        <p:sp>
          <p:nvSpPr>
            <p:cNvPr id="29" name="TextBox 28"/>
            <p:cNvSpPr txBox="1"/>
            <p:nvPr/>
          </p:nvSpPr>
          <p:spPr>
            <a:xfrm>
              <a:off x="803640" y="3579862"/>
              <a:ext cx="2059657" cy="253915"/>
            </a:xfrm>
            <a:prstGeom prst="rect">
              <a:avLst/>
            </a:prstGeom>
            <a:noFill/>
          </p:spPr>
          <p:txBody>
            <a:bodyPr wrap="square">
              <a:spAutoFit/>
            </a:bodyPr>
            <a:lstStyle/>
            <a:p>
              <a:pPr algn="r"/>
              <a:endParaRPr sz="1600">
                <a:solidFill>
                  <a:schemeClr val="tx1">
                    <a:lumMod val="75000"/>
                    <a:lumOff val="25000"/>
                  </a:schemeClr>
                </a:solidFill>
                <a:cs typeface="Arial" pitchFamily="34" charset="0"/>
              </a:endParaRPr>
            </a:p>
          </p:txBody>
        </p:sp>
        <p:sp>
          <p:nvSpPr>
            <p:cNvPr id="30" name="TextBox 29"/>
            <p:cNvSpPr txBox="1"/>
            <p:nvPr/>
          </p:nvSpPr>
          <p:spPr>
            <a:xfrm>
              <a:off x="1092457" y="3218677"/>
              <a:ext cx="2059657" cy="253915"/>
            </a:xfrm>
            <a:prstGeom prst="rect">
              <a:avLst/>
            </a:prstGeom>
            <a:noFill/>
          </p:spPr>
          <p:txBody>
            <a:bodyPr wrap="square">
              <a:spAutoFit/>
            </a:bodyPr>
            <a:lstStyle/>
            <a:p>
              <a:pPr algn="r">
                <a:defRPr sz="1600" b="1">
                  <a:solidFill>
                    <a:schemeClr val="tx1">
                      <a:lumMod val="75000"/>
                      <a:lumOff val="25000"/>
                    </a:schemeClr>
                  </a:solidFill>
                  <a:cs typeface="Arial" pitchFamily="34" charset="0"/>
                </a:defRPr>
              </a:pPr>
              <a:r>
                <a:t>Motivación</a:t>
              </a:r>
              <a:endParaRPr sz="1600" b="1">
                <a:solidFill>
                  <a:schemeClr val="tx1">
                    <a:lumMod val="75000"/>
                    <a:lumOff val="25000"/>
                  </a:schemeClr>
                </a:solidFill>
                <a:cs typeface="Arial" pitchFamily="34" charset="0"/>
              </a:endParaRPr>
            </a:p>
          </p:txBody>
        </p:sp>
      </p:grpSp>
      <p:grpSp>
        <p:nvGrpSpPr>
          <p:cNvPr id="31" name="Group 30"/>
          <p:cNvGrpSpPr/>
          <p:nvPr/>
        </p:nvGrpSpPr>
        <p:grpSpPr>
          <a:xfrm>
            <a:off x="7947330" y="1359180"/>
            <a:ext cx="3385977" cy="627923"/>
            <a:chOff x="803640" y="3362835"/>
            <a:chExt cx="2059657" cy="470942"/>
          </a:xfrm>
        </p:grpSpPr>
        <p:sp>
          <p:nvSpPr>
            <p:cNvPr id="32" name="TextBox 31"/>
            <p:cNvSpPr txBox="1"/>
            <p:nvPr/>
          </p:nvSpPr>
          <p:spPr>
            <a:xfrm>
              <a:off x="803640" y="3579862"/>
              <a:ext cx="2059657" cy="253915"/>
            </a:xfrm>
            <a:prstGeom prst="rect">
              <a:avLst/>
            </a:prstGeom>
            <a:noFill/>
          </p:spPr>
          <p:txBody>
            <a:bodyPr wrap="square">
              <a:spAutoFit/>
            </a:bodyPr>
            <a:lstStyle/>
            <a:p>
              <a:endParaRPr sz="1600">
                <a:solidFill>
                  <a:schemeClr val="tx1">
                    <a:lumMod val="75000"/>
                    <a:lumOff val="25000"/>
                  </a:schemeClr>
                </a:solidFill>
                <a:cs typeface="Arial" pitchFamily="34" charset="0"/>
              </a:endParaRPr>
            </a:p>
          </p:txBody>
        </p:sp>
        <p:sp>
          <p:nvSpPr>
            <p:cNvPr id="33" name="TextBox 32"/>
            <p:cNvSpPr txBox="1"/>
            <p:nvPr/>
          </p:nvSpPr>
          <p:spPr>
            <a:xfrm>
              <a:off x="803640" y="3362835"/>
              <a:ext cx="2059657" cy="253915"/>
            </a:xfrm>
            <a:prstGeom prst="rect">
              <a:avLst/>
            </a:prstGeom>
            <a:noFill/>
          </p:spPr>
          <p:txBody>
            <a:bodyPr wrap="square">
              <a:spAutoFit/>
            </a:bodyPr>
            <a:lstStyle/>
            <a:p>
              <a:pPr>
                <a:defRPr sz="1600" b="1">
                  <a:solidFill>
                    <a:schemeClr val="tx1">
                      <a:lumMod val="75000"/>
                      <a:lumOff val="25000"/>
                    </a:schemeClr>
                  </a:solidFill>
                  <a:cs typeface="Arial" pitchFamily="34" charset="0"/>
                </a:defRPr>
              </a:pPr>
              <a:r>
                <a:t>Autoeficacia</a:t>
              </a:r>
              <a:endParaRPr sz="1600" b="1">
                <a:solidFill>
                  <a:schemeClr val="tx1">
                    <a:lumMod val="75000"/>
                    <a:lumOff val="25000"/>
                  </a:schemeClr>
                </a:solidFill>
                <a:cs typeface="Arial" pitchFamily="34" charset="0"/>
              </a:endParaRPr>
            </a:p>
          </p:txBody>
        </p:sp>
      </p:grpSp>
      <p:grpSp>
        <p:nvGrpSpPr>
          <p:cNvPr id="34" name="Group 33"/>
          <p:cNvGrpSpPr/>
          <p:nvPr/>
        </p:nvGrpSpPr>
        <p:grpSpPr>
          <a:xfrm>
            <a:off x="7937790" y="3473196"/>
            <a:ext cx="3395515" cy="946021"/>
            <a:chOff x="803640" y="3124262"/>
            <a:chExt cx="2065459" cy="709515"/>
          </a:xfrm>
        </p:grpSpPr>
        <p:sp>
          <p:nvSpPr>
            <p:cNvPr id="35" name="TextBox 34"/>
            <p:cNvSpPr txBox="1"/>
            <p:nvPr/>
          </p:nvSpPr>
          <p:spPr>
            <a:xfrm>
              <a:off x="803640" y="3579862"/>
              <a:ext cx="2059657" cy="253915"/>
            </a:xfrm>
            <a:prstGeom prst="rect">
              <a:avLst/>
            </a:prstGeom>
            <a:noFill/>
          </p:spPr>
          <p:txBody>
            <a:bodyPr wrap="square">
              <a:spAutoFit/>
            </a:bodyPr>
            <a:lstStyle/>
            <a:p>
              <a:pPr>
                <a:defRPr sz="1600">
                  <a:solidFill>
                    <a:schemeClr val="tx1">
                      <a:lumMod val="75000"/>
                      <a:lumOff val="25000"/>
                    </a:schemeClr>
                  </a:solidFill>
                  <a:cs typeface="Arial" pitchFamily="34" charset="0"/>
                </a:defRPr>
              </a:pPr>
              <a:r>
                <a:t>   </a:t>
              </a:r>
              <a:endParaRPr sz="1600">
                <a:solidFill>
                  <a:schemeClr val="tx1">
                    <a:lumMod val="75000"/>
                    <a:lumOff val="25000"/>
                  </a:schemeClr>
                </a:solidFill>
                <a:cs typeface="Arial" pitchFamily="34" charset="0"/>
              </a:endParaRPr>
            </a:p>
          </p:txBody>
        </p:sp>
        <p:sp>
          <p:nvSpPr>
            <p:cNvPr id="36" name="TextBox 35"/>
            <p:cNvSpPr txBox="1"/>
            <p:nvPr/>
          </p:nvSpPr>
          <p:spPr>
            <a:xfrm>
              <a:off x="809442" y="3124262"/>
              <a:ext cx="2059657" cy="253915"/>
            </a:xfrm>
            <a:prstGeom prst="rect">
              <a:avLst/>
            </a:prstGeom>
            <a:noFill/>
          </p:spPr>
          <p:txBody>
            <a:bodyPr wrap="square">
              <a:spAutoFit/>
            </a:bodyPr>
            <a:lstStyle/>
            <a:p>
              <a:pPr>
                <a:defRPr sz="1600" b="1">
                  <a:solidFill>
                    <a:schemeClr val="tx1">
                      <a:lumMod val="75000"/>
                      <a:lumOff val="25000"/>
                    </a:schemeClr>
                  </a:solidFill>
                  <a:cs typeface="Arial" pitchFamily="34" charset="0"/>
                </a:defRPr>
              </a:pPr>
              <a:r>
                <a:t>Autoconciencia</a:t>
              </a:r>
              <a:endParaRPr sz="1600" b="1">
                <a:solidFill>
                  <a:schemeClr val="tx1">
                    <a:lumMod val="75000"/>
                    <a:lumOff val="25000"/>
                  </a:schemeClr>
                </a:solidFill>
                <a:cs typeface="Arial" pitchFamily="34" charset="0"/>
              </a:endParaRPr>
            </a:p>
          </p:txBody>
        </p:sp>
      </p:grpSp>
      <p:sp>
        <p:nvSpPr>
          <p:cNvPr id="37" name="TextBox 36">
            <a:extLst>
              <a:ext uri="{FF2B5EF4-FFF2-40B4-BE49-F238E27FC236}">
                <a16:creationId xmlns:a16="http://schemas.microsoft.com/office/drawing/2014/main" id="{B6B3D07C-84D6-8B05-6F1D-855FF1E87209}"/>
              </a:ext>
            </a:extLst>
          </p:cNvPr>
          <p:cNvSpPr txBox="1"/>
          <p:nvPr/>
        </p:nvSpPr>
        <p:spPr>
          <a:xfrm>
            <a:off x="1060140" y="1454433"/>
            <a:ext cx="3569301" cy="2062103"/>
          </a:xfrm>
          <a:prstGeom prst="rect">
            <a:avLst/>
          </a:prstGeom>
          <a:noFill/>
        </p:spPr>
        <p:txBody>
          <a:bodyPr wrap="square">
            <a:spAutoFit/>
          </a:bodyPr>
          <a:lstStyle/>
          <a:p>
            <a:pPr algn="r">
              <a:defRPr sz="1600"/>
            </a:pPr>
            <a:r>
              <a:t>El sentido de iniciativa y emprendimiento se refiere a la capacidad de un individuo para convertir las ideas en acción. Incluye la creatividad, la innovación y la asunción de riesgos, así como la capacidad de planificar y gestionar proyectos con el fin de alcanzar los objetivos.</a:t>
            </a:r>
          </a:p>
        </p:txBody>
      </p:sp>
      <p:sp>
        <p:nvSpPr>
          <p:cNvPr id="39" name="TextBox 38">
            <a:extLst>
              <a:ext uri="{FF2B5EF4-FFF2-40B4-BE49-F238E27FC236}">
                <a16:creationId xmlns:a16="http://schemas.microsoft.com/office/drawing/2014/main" id="{E03401EE-C684-5BDD-38EB-820B8272F017}"/>
              </a:ext>
            </a:extLst>
          </p:cNvPr>
          <p:cNvSpPr txBox="1"/>
          <p:nvPr/>
        </p:nvSpPr>
        <p:spPr>
          <a:xfrm>
            <a:off x="7947330" y="1609507"/>
            <a:ext cx="3611396" cy="1323439"/>
          </a:xfrm>
          <a:prstGeom prst="rect">
            <a:avLst/>
          </a:prstGeom>
          <a:noFill/>
        </p:spPr>
        <p:txBody>
          <a:bodyPr wrap="square">
            <a:spAutoFit/>
          </a:bodyPr>
          <a:lstStyle/>
          <a:p>
            <a:pPr>
              <a:defRPr sz="1600"/>
            </a:pPr>
            <a:r>
              <a:t>La autoeficacia se refiere a la creencia de un individuo en su capacidad de ejecutar comportamientos necesarios para producir logros de rendimiento específicos.</a:t>
            </a:r>
          </a:p>
        </p:txBody>
      </p:sp>
      <p:sp>
        <p:nvSpPr>
          <p:cNvPr id="41" name="TextBox 40">
            <a:extLst>
              <a:ext uri="{FF2B5EF4-FFF2-40B4-BE49-F238E27FC236}">
                <a16:creationId xmlns:a16="http://schemas.microsoft.com/office/drawing/2014/main" id="{11C202E1-8155-3F50-7644-88833DF51AFF}"/>
              </a:ext>
            </a:extLst>
          </p:cNvPr>
          <p:cNvSpPr txBox="1"/>
          <p:nvPr/>
        </p:nvSpPr>
        <p:spPr>
          <a:xfrm>
            <a:off x="7947328" y="3734749"/>
            <a:ext cx="3482347" cy="2062103"/>
          </a:xfrm>
          <a:prstGeom prst="rect">
            <a:avLst/>
          </a:prstGeom>
          <a:noFill/>
        </p:spPr>
        <p:txBody>
          <a:bodyPr wrap="square">
            <a:spAutoFit/>
          </a:bodyPr>
          <a:lstStyle/>
          <a:p>
            <a:pPr>
              <a:defRPr sz="1600"/>
            </a:pPr>
            <a:r>
              <a:t>La autoconciencia es tu capacidad para percibir y entender las cosas que te hacen ser quien eres como individuo, incluyendo tu personalidad, acciones, valores, creencias, emociones y pensamientos. Esencialmente, es un estado psicológico en el que el yo se convierte en el foco de atención.</a:t>
            </a:r>
          </a:p>
        </p:txBody>
      </p:sp>
      <p:sp>
        <p:nvSpPr>
          <p:cNvPr id="43" name="TextBox 42">
            <a:extLst>
              <a:ext uri="{FF2B5EF4-FFF2-40B4-BE49-F238E27FC236}">
                <a16:creationId xmlns:a16="http://schemas.microsoft.com/office/drawing/2014/main" id="{97DE4A56-8146-2781-497A-A3FEB8511776}"/>
              </a:ext>
            </a:extLst>
          </p:cNvPr>
          <p:cNvSpPr txBox="1"/>
          <p:nvPr/>
        </p:nvSpPr>
        <p:spPr>
          <a:xfrm>
            <a:off x="426127" y="4270082"/>
            <a:ext cx="4207141" cy="2062103"/>
          </a:xfrm>
          <a:prstGeom prst="rect">
            <a:avLst/>
          </a:prstGeom>
          <a:noFill/>
        </p:spPr>
        <p:txBody>
          <a:bodyPr wrap="square">
            <a:spAutoFit/>
          </a:bodyPr>
          <a:lstStyle/>
          <a:p>
            <a:pPr algn="r">
              <a:defRPr sz="1600"/>
            </a:pPr>
            <a:r>
              <a:t>La «motivación» es el proceso de inspirar a las personas con el fin de intensificar su deseo y voluntad de desempeñar sus funciones de manera efectiva y de cooperar para lograr los objetivos comunes de una empresa. En otras palabras, significa inducir, instigar, </a:t>
            </a:r>
            <a:r>
              <a:rPr lang="es-ES"/>
              <a:t>o incitar </a:t>
            </a:r>
            <a:r>
              <a:t>a alguien a un curso de acción particular para obtener los resultados esperados de él. </a:t>
            </a:r>
          </a:p>
        </p:txBody>
      </p:sp>
    </p:spTree>
    <p:extLst>
      <p:ext uri="{BB962C8B-B14F-4D97-AF65-F5344CB8AC3E}">
        <p14:creationId xmlns:p14="http://schemas.microsoft.com/office/powerpoint/2010/main" val="1837894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14" name="Rectangle 13"/>
          <p:cNvSpPr/>
          <p:nvPr/>
        </p:nvSpPr>
        <p:spPr>
          <a:xfrm>
            <a:off x="8961910" y="0"/>
            <a:ext cx="2688299" cy="6858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Text Placeholder 1"/>
          <p:cNvSpPr txBox="1">
            <a:spLocks/>
          </p:cNvSpPr>
          <p:nvPr/>
        </p:nvSpPr>
        <p:spPr>
          <a:xfrm>
            <a:off x="9101476" y="2776901"/>
            <a:ext cx="2409165" cy="72396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3733" b="1">
                <a:solidFill>
                  <a:schemeClr val="bg1"/>
                </a:solidFill>
                <a:latin typeface="+mj-lt"/>
                <a:cs typeface="Arial" pitchFamily="34" charset="0"/>
              </a:defRPr>
            </a:pPr>
            <a:r>
              <a:t>Recursos</a:t>
            </a:r>
            <a:endParaRPr sz="2400">
              <a:solidFill>
                <a:schemeClr val="bg1"/>
              </a:solidFill>
              <a:latin typeface="+mj-lt"/>
              <a:cs typeface="Arial" pitchFamily="34" charset="0"/>
            </a:endParaRPr>
          </a:p>
        </p:txBody>
      </p:sp>
      <p:pic>
        <p:nvPicPr>
          <p:cNvPr id="6" name="Picture 5">
            <a:extLst>
              <a:ext uri="{FF2B5EF4-FFF2-40B4-BE49-F238E27FC236}">
                <a16:creationId xmlns:a16="http://schemas.microsoft.com/office/drawing/2014/main" id="{FC0132CA-F709-5A30-8BBE-3D40B5AE7882}"/>
              </a:ext>
            </a:extLst>
          </p:cNvPr>
          <p:cNvPicPr>
            <a:picLocks noChangeAspect="1"/>
          </p:cNvPicPr>
          <p:nvPr/>
        </p:nvPicPr>
        <p:blipFill>
          <a:blip r:embed="rId2"/>
          <a:stretch>
            <a:fillRect/>
          </a:stretch>
        </p:blipFill>
        <p:spPr>
          <a:xfrm>
            <a:off x="7023277" y="501251"/>
            <a:ext cx="1684196" cy="890427"/>
          </a:xfrm>
          <a:prstGeom prst="rect">
            <a:avLst/>
          </a:prstGeom>
        </p:spPr>
      </p:pic>
      <p:pic>
        <p:nvPicPr>
          <p:cNvPr id="8" name="Picture 7" descr="A person sitting at a desk with a computer and a computer  Description automatically generated with low confidence">
            <a:extLst>
              <a:ext uri="{FF2B5EF4-FFF2-40B4-BE49-F238E27FC236}">
                <a16:creationId xmlns:a16="http://schemas.microsoft.com/office/drawing/2014/main" id="{E8C3D0CF-82D8-112E-EC9D-6F3EBED1BD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5588" y="5075287"/>
            <a:ext cx="1474342" cy="1474342"/>
          </a:xfrm>
          <a:prstGeom prst="rect">
            <a:avLst/>
          </a:prstGeom>
        </p:spPr>
      </p:pic>
      <p:sp>
        <p:nvSpPr>
          <p:cNvPr id="13" name="TextBox 12">
            <a:extLst>
              <a:ext uri="{FF2B5EF4-FFF2-40B4-BE49-F238E27FC236}">
                <a16:creationId xmlns:a16="http://schemas.microsoft.com/office/drawing/2014/main" id="{8AE4FBE2-C102-7FC2-B10F-99F95CD9CDAE}"/>
              </a:ext>
            </a:extLst>
          </p:cNvPr>
          <p:cNvSpPr txBox="1"/>
          <p:nvPr/>
        </p:nvSpPr>
        <p:spPr>
          <a:xfrm>
            <a:off x="634668" y="841999"/>
            <a:ext cx="6986427" cy="4185761"/>
          </a:xfrm>
          <a:prstGeom prst="rect">
            <a:avLst/>
          </a:prstGeom>
          <a:noFill/>
        </p:spPr>
        <p:txBody>
          <a:bodyPr wrap="square">
            <a:spAutoFit/>
          </a:bodyPr>
          <a:lstStyle/>
          <a:p>
            <a:pPr marL="285750" indent="-285750">
              <a:lnSpc>
                <a:spcPct val="150000"/>
              </a:lnSpc>
              <a:buFont typeface="Arial" panose="020B0604020202020204" pitchFamily="34" charset="0"/>
              <a:buChar char="•"/>
              <a:defRPr sz="1400">
                <a:hlinkClick r:id="rId4"/>
              </a:defRPr>
            </a:pPr>
            <a:r>
              <a:t>https://esignals.fi/research/en/2021/02/24/the-impact-of-self-efficacy-on-entrepreneurship-performance</a:t>
            </a:r>
            <a:endParaRPr sz="1400"/>
          </a:p>
          <a:p>
            <a:pPr marL="285750" indent="-285750">
              <a:lnSpc>
                <a:spcPct val="150000"/>
              </a:lnSpc>
              <a:buFont typeface="Arial" panose="020B0604020202020204" pitchFamily="34" charset="0"/>
              <a:buChar char="•"/>
              <a:defRPr sz="1400">
                <a:hlinkClick r:id="rId5"/>
              </a:defRPr>
            </a:pPr>
            <a:r>
              <a:t>http://keyconet.eun.org/initiative-and-entrepreneurship</a:t>
            </a:r>
            <a:endParaRPr sz="1400"/>
          </a:p>
          <a:p>
            <a:pPr marL="285750" indent="-285750">
              <a:lnSpc>
                <a:spcPct val="150000"/>
              </a:lnSpc>
              <a:buFont typeface="Arial" panose="020B0604020202020204" pitchFamily="34" charset="0"/>
              <a:buChar char="•"/>
              <a:defRPr sz="1400">
                <a:hlinkClick r:id="rId6"/>
              </a:defRPr>
            </a:pPr>
            <a:r>
              <a:t>https://www.apa.org/pi/aids/resources/education/self-efficacy</a:t>
            </a:r>
            <a:endParaRPr sz="1400"/>
          </a:p>
          <a:p>
            <a:pPr marL="285750" indent="-285750">
              <a:lnSpc>
                <a:spcPct val="150000"/>
              </a:lnSpc>
              <a:buFont typeface="Arial" panose="020B0604020202020204" pitchFamily="34" charset="0"/>
              <a:buChar char="•"/>
              <a:defRPr sz="1400">
                <a:hlinkClick r:id="rId7"/>
              </a:defRPr>
            </a:pPr>
            <a:r>
              <a:t>https://www.schooleducationgateway.eu/en/pub/resources/tutorials/entrepreneurship-empowering-y.htm</a:t>
            </a:r>
            <a:endParaRPr sz="1400"/>
          </a:p>
          <a:p>
            <a:pPr marL="285750" indent="-285750">
              <a:lnSpc>
                <a:spcPct val="150000"/>
              </a:lnSpc>
              <a:buFont typeface="Arial" panose="020B0604020202020204" pitchFamily="34" charset="0"/>
              <a:buChar char="•"/>
              <a:defRPr sz="1400">
                <a:hlinkClick r:id="rId8"/>
              </a:defRPr>
            </a:pPr>
            <a:r>
              <a:t>https://online.hbs.edu/blog/post/characteristics-of-successful-entrepreneurs</a:t>
            </a:r>
            <a:endParaRPr sz="1400"/>
          </a:p>
          <a:p>
            <a:pPr marL="285750" indent="-285750">
              <a:lnSpc>
                <a:spcPct val="150000"/>
              </a:lnSpc>
              <a:buFont typeface="Arial" panose="020B0604020202020204" pitchFamily="34" charset="0"/>
              <a:buChar char="•"/>
              <a:defRPr sz="1400">
                <a:hlinkClick r:id="rId9"/>
              </a:defRPr>
            </a:pPr>
            <a:r>
              <a:t>https://publications.jrc.ec.europa.eu/repository/handle/JRC120911</a:t>
            </a:r>
            <a:endParaRPr sz="1400"/>
          </a:p>
          <a:p>
            <a:pPr marL="285750" indent="-285750">
              <a:lnSpc>
                <a:spcPct val="150000"/>
              </a:lnSpc>
              <a:buFont typeface="Arial" panose="020B0604020202020204" pitchFamily="34" charset="0"/>
              <a:buChar char="•"/>
              <a:defRPr sz="1400">
                <a:hlinkClick r:id="rId10"/>
              </a:defRPr>
            </a:pPr>
            <a:r>
              <a:t>https://www.fi.uu.nl/publicaties/literatuur/2018_eu_key_competences.pdf</a:t>
            </a:r>
            <a:endParaRPr sz="1400"/>
          </a:p>
          <a:p>
            <a:pPr marL="285750" indent="-285750">
              <a:lnSpc>
                <a:spcPct val="150000"/>
              </a:lnSpc>
              <a:buFont typeface="Arial" panose="020B0604020202020204" pitchFamily="34" charset="0"/>
              <a:buChar char="•"/>
              <a:defRPr sz="1400">
                <a:hlinkClick r:id="rId11"/>
              </a:defRPr>
            </a:pPr>
            <a:r>
              <a:t>https://hbr.org/2018/01/what-self-awareness-really-is-and-how-to-cultivate-it</a:t>
            </a:r>
            <a:endParaRPr sz="1400"/>
          </a:p>
          <a:p>
            <a:pPr marL="285750" indent="-285750">
              <a:buFont typeface="Arial" panose="020B0604020202020204" pitchFamily="34" charset="0"/>
              <a:buChar char="•"/>
              <a:defRPr sz="1400"/>
            </a:pPr>
            <a:r>
              <a:t>Veronika Agustini Srimulyani y Yustinus Budi Hermanto, </a:t>
            </a:r>
            <a:r>
              <a:rPr i="1"/>
              <a:t>Impacto de la Autoeficacia Empresarial y la Motivación Empresarial en Micro y Pequeñas Empresas Éxito para el Sector de Alimentos y Bebidas en Java Oriental, Indonesia, </a:t>
            </a:r>
            <a:r>
              <a:t>Economías, 2022</a:t>
            </a:r>
          </a:p>
          <a:p>
            <a:pPr marL="285750" indent="-285750">
              <a:buFont typeface="Arial" panose="020B0604020202020204" pitchFamily="34" charset="0"/>
              <a:buChar char="•"/>
              <a:defRPr sz="1400"/>
            </a:pPr>
            <a:r>
              <a:t>Bundera A., Mecanismo de autoeficacia en la agencia humana”, Psicóloga Americana, 1982</a:t>
            </a:r>
          </a:p>
        </p:txBody>
      </p:sp>
      <p:sp>
        <p:nvSpPr>
          <p:cNvPr id="15" name="TextBox 14">
            <a:extLst>
              <a:ext uri="{FF2B5EF4-FFF2-40B4-BE49-F238E27FC236}">
                <a16:creationId xmlns:a16="http://schemas.microsoft.com/office/drawing/2014/main" id="{707EE55D-5485-59AC-F385-0EEC0F2BD2C6}"/>
              </a:ext>
            </a:extLst>
          </p:cNvPr>
          <p:cNvSpPr txBox="1"/>
          <p:nvPr/>
        </p:nvSpPr>
        <p:spPr>
          <a:xfrm>
            <a:off x="2147300" y="5415836"/>
            <a:ext cx="5845995" cy="1200329"/>
          </a:xfrm>
          <a:prstGeom prst="rect">
            <a:avLst/>
          </a:prstGeom>
          <a:noFill/>
        </p:spPr>
        <p:txBody>
          <a:bodyPr wrap="square">
            <a:spAutoFit/>
          </a:bodyPr>
          <a:lstStyle/>
          <a:p>
            <a:pPr marL="285750" indent="-285750">
              <a:buFont typeface="Arial" panose="020B0604020202020204" pitchFamily="34" charset="0"/>
              <a:buChar char="•"/>
              <a:defRPr>
                <a:hlinkClick r:id="rId12"/>
              </a:defRPr>
            </a:pPr>
            <a:r>
              <a:t>https://www.youtube.com/watch?v=tGdsOXZpyWE</a:t>
            </a:r>
          </a:p>
          <a:p>
            <a:pPr marL="285750" indent="-285750">
              <a:buFont typeface="Arial" panose="020B0604020202020204" pitchFamily="34" charset="0"/>
              <a:buChar char="•"/>
              <a:defRPr>
                <a:hlinkClick r:id="rId13"/>
              </a:defRPr>
            </a:pPr>
            <a:r>
              <a:t>https://www.youtube.com/watch?v=agwsjYg9hJ8</a:t>
            </a:r>
          </a:p>
          <a:p>
            <a:pPr marL="285750" indent="-285750">
              <a:buFont typeface="Arial" panose="020B0604020202020204" pitchFamily="34" charset="0"/>
              <a:buChar char="•"/>
              <a:defRPr>
                <a:hlinkClick r:id="rId14"/>
              </a:defRPr>
            </a:pPr>
            <a:r>
              <a:t>https://www.youtube.com/watch?v=4lTbWQ8zD3w</a:t>
            </a:r>
          </a:p>
          <a:p>
            <a:endParaRPr/>
          </a:p>
        </p:txBody>
      </p:sp>
    </p:spTree>
    <p:extLst>
      <p:ext uri="{BB962C8B-B14F-4D97-AF65-F5344CB8AC3E}">
        <p14:creationId xmlns:p14="http://schemas.microsoft.com/office/powerpoint/2010/main" val="410472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14" name="Rectangle 13"/>
          <p:cNvSpPr/>
          <p:nvPr/>
        </p:nvSpPr>
        <p:spPr>
          <a:xfrm>
            <a:off x="9018521" y="0"/>
            <a:ext cx="2688299" cy="6858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Text Placeholder 1"/>
          <p:cNvSpPr txBox="1">
            <a:spLocks/>
          </p:cNvSpPr>
          <p:nvPr/>
        </p:nvSpPr>
        <p:spPr>
          <a:xfrm>
            <a:off x="8919609" y="2237406"/>
            <a:ext cx="2886122"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latinLnBrk="0">
              <a:buNone/>
              <a:defRPr sz="3400" b="1">
                <a:solidFill>
                  <a:schemeClr val="bg1"/>
                </a:solidFill>
                <a:latin typeface="+mj-lt"/>
                <a:cs typeface="Arial" pitchFamily="34" charset="0"/>
              </a:defRPr>
            </a:pPr>
            <a:r>
              <a:t>¿Quién es un emprendedor?</a:t>
            </a:r>
            <a:endParaRPr sz="3400">
              <a:solidFill>
                <a:schemeClr val="bg1"/>
              </a:solidFill>
              <a:latin typeface="+mj-lt"/>
              <a:cs typeface="Arial" pitchFamily="34" charset="0"/>
            </a:endParaRPr>
          </a:p>
        </p:txBody>
      </p:sp>
      <p:sp>
        <p:nvSpPr>
          <p:cNvPr id="5" name="TextBox 4">
            <a:extLst>
              <a:ext uri="{FF2B5EF4-FFF2-40B4-BE49-F238E27FC236}">
                <a16:creationId xmlns:a16="http://schemas.microsoft.com/office/drawing/2014/main" id="{B4625DE8-93A8-A18F-A2FD-9F0784D9BE2A}"/>
              </a:ext>
            </a:extLst>
          </p:cNvPr>
          <p:cNvSpPr txBox="1"/>
          <p:nvPr/>
        </p:nvSpPr>
        <p:spPr>
          <a:xfrm>
            <a:off x="1500526" y="562503"/>
            <a:ext cx="5110911"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sz="1800">
                <a:solidFill>
                  <a:schemeClr val="tx1">
                    <a:lumMod val="75000"/>
                    <a:lumOff val="25000"/>
                  </a:schemeClr>
                </a:solidFill>
                <a:cs typeface="Arial" pitchFamily="34" charset="0"/>
              </a:defRPr>
            </a:pPr>
            <a:r>
              <a:t>La palabra emprendedor proviene originalmente de la combinación de dos palabras </a:t>
            </a:r>
            <a:r>
              <a:rPr b="1" i="1"/>
              <a:t>latinas entre</a:t>
            </a:r>
            <a:r>
              <a:t>, para nadar, y </a:t>
            </a:r>
            <a:r>
              <a:rPr b="1" i="1"/>
              <a:t>prendes</a:t>
            </a:r>
            <a:r>
              <a:t>, para captar, entender o capturar. </a:t>
            </a:r>
          </a:p>
        </p:txBody>
      </p:sp>
      <p:pic>
        <p:nvPicPr>
          <p:cNvPr id="7" name="Picture 6" descr="Graphical user interface  Description automatically generated with medium confidence">
            <a:extLst>
              <a:ext uri="{FF2B5EF4-FFF2-40B4-BE49-F238E27FC236}">
                <a16:creationId xmlns:a16="http://schemas.microsoft.com/office/drawing/2014/main" id="{7AA57493-AEF9-5BE3-19EE-A4F5DD1FE8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11437" y="375219"/>
            <a:ext cx="1800211" cy="1539180"/>
          </a:xfrm>
          <a:prstGeom prst="rect">
            <a:avLst/>
          </a:prstGeom>
        </p:spPr>
      </p:pic>
      <p:sp>
        <p:nvSpPr>
          <p:cNvPr id="12" name="TextBox 11">
            <a:extLst>
              <a:ext uri="{FF2B5EF4-FFF2-40B4-BE49-F238E27FC236}">
                <a16:creationId xmlns:a16="http://schemas.microsoft.com/office/drawing/2014/main" id="{E039ECB2-19F8-6FA1-7DC3-C212FE82B42D}"/>
              </a:ext>
            </a:extLst>
          </p:cNvPr>
          <p:cNvSpPr txBox="1"/>
          <p:nvPr/>
        </p:nvSpPr>
        <p:spPr>
          <a:xfrm>
            <a:off x="634317" y="1953318"/>
            <a:ext cx="8235067" cy="1477328"/>
          </a:xfrm>
          <a:prstGeom prst="rect">
            <a:avLst/>
          </a:prstGeom>
          <a:noFill/>
        </p:spPr>
        <p:txBody>
          <a:bodyPr wrap="square">
            <a:spAutoFit/>
          </a:bodyPr>
          <a:lstStyle/>
          <a:p>
            <a:pPr algn="just">
              <a:defRPr>
                <a:solidFill>
                  <a:schemeClr val="tx1">
                    <a:lumMod val="75000"/>
                    <a:lumOff val="25000"/>
                  </a:schemeClr>
                </a:solidFill>
                <a:cs typeface="Arial" pitchFamily="34" charset="0"/>
              </a:defRPr>
            </a:pPr>
            <a:r>
              <a:rPr sz="1800"/>
              <a:t>Alrededor de 1800, </a:t>
            </a:r>
            <a:r>
              <a:rPr lang="es-ES" sz="1800"/>
              <a:t>el</a:t>
            </a:r>
            <a:r>
              <a:rPr sz="1800"/>
              <a:t> economista francés </a:t>
            </a:r>
            <a:r>
              <a:rPr sz="1800" b="1"/>
              <a:t>Jean-Baptiste Say </a:t>
            </a:r>
            <a:r>
              <a:rPr sz="1800"/>
              <a:t>combinó las dos palabras para popularizar el término, empresario y dijo: </a:t>
            </a:r>
            <a:r>
              <a:rPr b="1"/>
              <a:t>«El empresario cambia los recursos económicos de un área de menor y hacia un área de mayor productividad y mayor rendimiento.» </a:t>
            </a:r>
            <a:r>
              <a:rPr sz="1800"/>
              <a:t>En la mente de Say, el empresario era algo así como un hacker de recursos, capaz de utilizar escasos recursos para crear productos innovadores. </a:t>
            </a:r>
          </a:p>
        </p:txBody>
      </p:sp>
      <p:sp>
        <p:nvSpPr>
          <p:cNvPr id="24" name="TextBox 23">
            <a:extLst>
              <a:ext uri="{FF2B5EF4-FFF2-40B4-BE49-F238E27FC236}">
                <a16:creationId xmlns:a16="http://schemas.microsoft.com/office/drawing/2014/main" id="{7180ADA5-DF14-167A-1041-1436C5F4E11E}"/>
              </a:ext>
            </a:extLst>
          </p:cNvPr>
          <p:cNvSpPr txBox="1"/>
          <p:nvPr/>
        </p:nvSpPr>
        <p:spPr>
          <a:xfrm>
            <a:off x="635853" y="3630834"/>
            <a:ext cx="8085930" cy="2862322"/>
          </a:xfrm>
          <a:prstGeom prst="rect">
            <a:avLst/>
          </a:prstGeom>
          <a:noFill/>
        </p:spPr>
        <p:txBody>
          <a:bodyPr wrap="square">
            <a:spAutoFit/>
          </a:bodyPr>
          <a:lstStyle/>
          <a:p>
            <a:pPr algn="just">
              <a:defRPr sz="1800">
                <a:solidFill>
                  <a:schemeClr val="tx1">
                    <a:lumMod val="75000"/>
                    <a:lumOff val="25000"/>
                  </a:schemeClr>
                </a:solidFill>
                <a:cs typeface="Arial" pitchFamily="34" charset="0"/>
              </a:defRPr>
            </a:pPr>
            <a:r>
              <a:t>Según Richard Callington, </a:t>
            </a:r>
            <a:r>
              <a:rPr b="1"/>
              <a:t>un empresario es alguien que practica el juicio empresarial frente a la incertidumbre del futuro</a:t>
            </a:r>
            <a:r>
              <a:t>. Peter Drucker describe a los empresarios </a:t>
            </a:r>
            <a:r>
              <a:rPr b="1"/>
              <a:t>como un innovador, que está dispuesto a asumir un riesgo mesurado para iniciar una nueva empresa persiguiendo mayores ganancias de lo habitual.</a:t>
            </a:r>
          </a:p>
          <a:p>
            <a:pPr algn="just"/>
            <a:endParaRPr sz="1800">
              <a:solidFill>
                <a:schemeClr val="tx1">
                  <a:lumMod val="75000"/>
                  <a:lumOff val="25000"/>
                </a:schemeClr>
              </a:solidFill>
              <a:cs typeface="Arial" pitchFamily="34" charset="0"/>
            </a:endParaRPr>
          </a:p>
          <a:p>
            <a:pPr algn="just">
              <a:defRPr sz="1800">
                <a:solidFill>
                  <a:schemeClr val="tx1">
                    <a:lumMod val="75000"/>
                    <a:lumOff val="25000"/>
                  </a:schemeClr>
                </a:solidFill>
                <a:cs typeface="Arial" pitchFamily="34" charset="0"/>
              </a:defRPr>
            </a:pPr>
            <a:r>
              <a:t>En estas definiciones, podemos reconocer claramente algunas de las características del emprendedor como el </a:t>
            </a:r>
            <a:r>
              <a:rPr b="1"/>
              <a:t>sentido de riesgo, la innovación, la creatividad, la curiosidad</a:t>
            </a:r>
            <a:r>
              <a:t>. </a:t>
            </a:r>
            <a:endParaRPr lang="es-ES"/>
          </a:p>
          <a:p>
            <a:pPr algn="just">
              <a:defRPr sz="1800">
                <a:solidFill>
                  <a:schemeClr val="tx1">
                    <a:lumMod val="75000"/>
                    <a:lumOff val="25000"/>
                  </a:schemeClr>
                </a:solidFill>
                <a:cs typeface="Arial" pitchFamily="34" charset="0"/>
              </a:defRPr>
            </a:pPr>
            <a:endParaRPr/>
          </a:p>
          <a:p>
            <a:pPr>
              <a:defRPr sz="1800">
                <a:solidFill>
                  <a:schemeClr val="tx1">
                    <a:lumMod val="75000"/>
                    <a:lumOff val="25000"/>
                  </a:schemeClr>
                </a:solidFill>
                <a:cs typeface="Arial" pitchFamily="34" charset="0"/>
              </a:defRPr>
            </a:pPr>
            <a:r>
              <a:t>¡Echemos un vistazo más de cerca!</a:t>
            </a:r>
          </a:p>
        </p:txBody>
      </p:sp>
      <p:graphicFrame>
        <p:nvGraphicFramePr>
          <p:cNvPr id="25" name="Objeto 33">
            <a:extLst>
              <a:ext uri="{FF2B5EF4-FFF2-40B4-BE49-F238E27FC236}">
                <a16:creationId xmlns:a16="http://schemas.microsoft.com/office/drawing/2014/main" id="{069986EB-7B00-B6FC-3AEB-C89CBFA7F383}"/>
              </a:ext>
            </a:extLst>
          </p:cNvPr>
          <p:cNvGraphicFramePr>
            <a:graphicFrameLocks noChangeAspect="1"/>
          </p:cNvGraphicFramePr>
          <p:nvPr>
            <p:extLst>
              <p:ext uri="{D42A27DB-BD31-4B8C-83A1-F6EECF244321}">
                <p14:modId xmlns:p14="http://schemas.microsoft.com/office/powerpoint/2010/main" val="1807982169"/>
              </p:ext>
            </p:extLst>
          </p:nvPr>
        </p:nvGraphicFramePr>
        <p:xfrm>
          <a:off x="0" y="0"/>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34" name="Objeto 33"/>
                      <p:cNvPicPr/>
                      <p:nvPr/>
                    </p:nvPicPr>
                    <p:blipFill>
                      <a:blip r:embed="rId4"/>
                      <a:stretch>
                        <a:fillRect/>
                      </a:stretch>
                    </p:blipFill>
                    <p:spPr>
                      <a:xfrm>
                        <a:off x="0" y="0"/>
                        <a:ext cx="481611" cy="476867"/>
                      </a:xfrm>
                      <a:prstGeom prst="rect">
                        <a:avLst/>
                      </a:prstGeom>
                    </p:spPr>
                  </p:pic>
                </p:oleObj>
              </mc:Fallback>
            </mc:AlternateContent>
          </a:graphicData>
        </a:graphic>
      </p:graphicFrame>
    </p:spTree>
    <p:extLst>
      <p:ext uri="{BB962C8B-B14F-4D97-AF65-F5344CB8AC3E}">
        <p14:creationId xmlns:p14="http://schemas.microsoft.com/office/powerpoint/2010/main" val="194572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7" y="4005065"/>
            <a:ext cx="12192000" cy="768084"/>
          </a:xfrm>
        </p:spPr>
        <p:txBody>
          <a:bodyPr/>
          <a:lstStyle/>
          <a:p>
            <a:r>
              <a:t>¡Muchas gracias!</a:t>
            </a:r>
          </a:p>
        </p:txBody>
      </p:sp>
      <p:sp>
        <p:nvSpPr>
          <p:cNvPr id="3" name="Text Placeholder 2"/>
          <p:cNvSpPr>
            <a:spLocks noGrp="1"/>
          </p:cNvSpPr>
          <p:nvPr>
            <p:ph type="body" sz="quarter" idx="11"/>
          </p:nvPr>
        </p:nvSpPr>
        <p:spPr>
          <a:xfrm>
            <a:off x="-197" y="5157192"/>
            <a:ext cx="12192000" cy="384043"/>
          </a:xfrm>
        </p:spPr>
        <p:txBody>
          <a:bodyPr>
            <a:normAutofit fontScale="92500" lnSpcReduction="10000"/>
          </a:bodyPr>
          <a:lstStyle/>
          <a:p>
            <a:pPr lvl="0">
              <a:defRPr sz="2400"/>
            </a:pPr>
            <a:r>
              <a:t>Continú</a:t>
            </a:r>
            <a:r>
              <a:rPr lang="es-ES"/>
              <a:t>a</a:t>
            </a:r>
            <a:r>
              <a:t> </a:t>
            </a:r>
            <a:r>
              <a:rPr lang="es-ES"/>
              <a:t>tu formación</a:t>
            </a:r>
            <a:r>
              <a:t> en </a:t>
            </a:r>
            <a:r>
              <a:rPr>
                <a:hlinkClick r:id="rId2"/>
              </a:rPr>
              <a:t>www.projectspecial.eu</a:t>
            </a:r>
            <a:r>
              <a:t>! </a:t>
            </a:r>
            <a:endParaRPr sz="2400"/>
          </a:p>
        </p:txBody>
      </p:sp>
    </p:spTree>
    <p:extLst>
      <p:ext uri="{BB962C8B-B14F-4D97-AF65-F5344CB8AC3E}">
        <p14:creationId xmlns:p14="http://schemas.microsoft.com/office/powerpoint/2010/main" val="6145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Graphical user interface  Description automatically generated with medium confidence">
            <a:extLst>
              <a:ext uri="{FF2B5EF4-FFF2-40B4-BE49-F238E27FC236}">
                <a16:creationId xmlns:a16="http://schemas.microsoft.com/office/drawing/2014/main" id="{BEED7865-EDC9-AA49-A1C0-5C9A4016A89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9025" r="2956" b="13260"/>
          <a:stretch/>
        </p:blipFill>
        <p:spPr>
          <a:xfrm>
            <a:off x="4234344" y="2023001"/>
            <a:ext cx="2890625" cy="1730791"/>
          </a:xfrm>
          <a:prstGeom prst="rect">
            <a:avLst/>
          </a:prstGeom>
        </p:spPr>
      </p:pic>
      <p:sp>
        <p:nvSpPr>
          <p:cNvPr id="7" name="Oval 6"/>
          <p:cNvSpPr/>
          <p:nvPr/>
        </p:nvSpPr>
        <p:spPr>
          <a:xfrm>
            <a:off x="11236774" y="4110800"/>
            <a:ext cx="268500" cy="226857"/>
          </a:xfrm>
          <a:prstGeom prst="ellips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8" name="Oval 7"/>
          <p:cNvSpPr/>
          <p:nvPr/>
        </p:nvSpPr>
        <p:spPr>
          <a:xfrm>
            <a:off x="10042013" y="382999"/>
            <a:ext cx="357542" cy="338556"/>
          </a:xfrm>
          <a:prstGeom prst="ellipse">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9" name="Oval 8"/>
          <p:cNvSpPr/>
          <p:nvPr/>
        </p:nvSpPr>
        <p:spPr>
          <a:xfrm>
            <a:off x="7013150" y="5861297"/>
            <a:ext cx="363731" cy="338553"/>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4" name="Round Same Side Corner Rectangle 6"/>
          <p:cNvSpPr>
            <a:spLocks noChangeAspect="1"/>
          </p:cNvSpPr>
          <p:nvPr/>
        </p:nvSpPr>
        <p:spPr>
          <a:xfrm rot="2700000">
            <a:off x="7562352" y="5537270"/>
            <a:ext cx="145925" cy="585033"/>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5" name="Oval 14"/>
          <p:cNvSpPr/>
          <p:nvPr/>
        </p:nvSpPr>
        <p:spPr>
          <a:xfrm flipH="1">
            <a:off x="1522588" y="2803717"/>
            <a:ext cx="221275" cy="212078"/>
          </a:xfrm>
          <a:prstGeom prst="ellips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7" name="Oval 16"/>
          <p:cNvSpPr/>
          <p:nvPr/>
        </p:nvSpPr>
        <p:spPr>
          <a:xfrm flipH="1">
            <a:off x="334779" y="6084302"/>
            <a:ext cx="231096" cy="231096"/>
          </a:xfrm>
          <a:prstGeom prst="ellipse">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22" name="Round Same Side Corner Rectangle 6"/>
          <p:cNvSpPr>
            <a:spLocks noChangeAspect="1"/>
          </p:cNvSpPr>
          <p:nvPr/>
        </p:nvSpPr>
        <p:spPr>
          <a:xfrm rot="18900000" flipH="1">
            <a:off x="5076637" y="5568781"/>
            <a:ext cx="145925" cy="585033"/>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26" name="TextBox 25"/>
          <p:cNvSpPr txBox="1"/>
          <p:nvPr/>
        </p:nvSpPr>
        <p:spPr>
          <a:xfrm>
            <a:off x="1217479" y="1656786"/>
            <a:ext cx="2568979" cy="338553"/>
          </a:xfrm>
          <a:prstGeom prst="rect">
            <a:avLst/>
          </a:prstGeom>
          <a:noFill/>
        </p:spPr>
        <p:txBody>
          <a:bodyPr wrap="square">
            <a:spAutoFit/>
          </a:bodyPr>
          <a:lstStyle/>
          <a:p>
            <a:pPr algn="r"/>
            <a:endParaRPr sz="1600">
              <a:solidFill>
                <a:schemeClr val="tx1">
                  <a:lumMod val="75000"/>
                  <a:lumOff val="25000"/>
                </a:schemeClr>
              </a:solidFill>
              <a:cs typeface="Arial" pitchFamily="34" charset="0"/>
            </a:endParaRPr>
          </a:p>
        </p:txBody>
      </p:sp>
      <p:grpSp>
        <p:nvGrpSpPr>
          <p:cNvPr id="28" name="Group 27"/>
          <p:cNvGrpSpPr/>
          <p:nvPr/>
        </p:nvGrpSpPr>
        <p:grpSpPr>
          <a:xfrm>
            <a:off x="565875" y="2510232"/>
            <a:ext cx="2830423" cy="642701"/>
            <a:chOff x="803640" y="3362835"/>
            <a:chExt cx="2269267" cy="482026"/>
          </a:xfrm>
        </p:grpSpPr>
        <p:sp>
          <p:nvSpPr>
            <p:cNvPr id="29" name="TextBox 28"/>
            <p:cNvSpPr txBox="1"/>
            <p:nvPr/>
          </p:nvSpPr>
          <p:spPr>
            <a:xfrm>
              <a:off x="803640" y="3590945"/>
              <a:ext cx="2269267" cy="253916"/>
            </a:xfrm>
            <a:prstGeom prst="rect">
              <a:avLst/>
            </a:prstGeom>
            <a:noFill/>
          </p:spPr>
          <p:txBody>
            <a:bodyPr wrap="square">
              <a:spAutoFit/>
            </a:bodyPr>
            <a:lstStyle/>
            <a:p>
              <a:pPr algn="r">
                <a:defRPr sz="1600">
                  <a:solidFill>
                    <a:schemeClr val="tx1">
                      <a:lumMod val="75000"/>
                      <a:lumOff val="25000"/>
                    </a:schemeClr>
                  </a:solidFill>
                  <a:cs typeface="Arial" pitchFamily="34" charset="0"/>
                </a:defRPr>
              </a:pPr>
              <a:r>
                <a:t>. </a:t>
              </a:r>
              <a:endParaRPr sz="1600">
                <a:solidFill>
                  <a:schemeClr val="tx1">
                    <a:lumMod val="75000"/>
                    <a:lumOff val="25000"/>
                  </a:schemeClr>
                </a:solidFill>
                <a:cs typeface="Arial" pitchFamily="34" charset="0"/>
              </a:endParaRPr>
            </a:p>
          </p:txBody>
        </p:sp>
        <p:sp>
          <p:nvSpPr>
            <p:cNvPr id="30" name="TextBox 29"/>
            <p:cNvSpPr txBox="1"/>
            <p:nvPr/>
          </p:nvSpPr>
          <p:spPr>
            <a:xfrm>
              <a:off x="803640" y="3362835"/>
              <a:ext cx="2059657" cy="253915"/>
            </a:xfrm>
            <a:prstGeom prst="rect">
              <a:avLst/>
            </a:prstGeom>
            <a:noFill/>
          </p:spPr>
          <p:txBody>
            <a:bodyPr wrap="square">
              <a:spAutoFit/>
            </a:bodyPr>
            <a:lstStyle/>
            <a:p>
              <a:pPr algn="r"/>
              <a:endParaRPr sz="1600" b="1">
                <a:solidFill>
                  <a:schemeClr val="tx1">
                    <a:lumMod val="75000"/>
                    <a:lumOff val="25000"/>
                  </a:schemeClr>
                </a:solidFill>
                <a:cs typeface="Arial" pitchFamily="34" charset="0"/>
              </a:endParaRPr>
            </a:p>
          </p:txBody>
        </p:sp>
      </p:grpSp>
      <p:grpSp>
        <p:nvGrpSpPr>
          <p:cNvPr id="43" name="Group 42"/>
          <p:cNvGrpSpPr/>
          <p:nvPr/>
        </p:nvGrpSpPr>
        <p:grpSpPr>
          <a:xfrm>
            <a:off x="8547870" y="4034966"/>
            <a:ext cx="5057708" cy="788524"/>
            <a:chOff x="803640" y="3242385"/>
            <a:chExt cx="4054973" cy="591393"/>
          </a:xfrm>
        </p:grpSpPr>
        <p:sp>
          <p:nvSpPr>
            <p:cNvPr id="44" name="TextBox 43"/>
            <p:cNvSpPr txBox="1"/>
            <p:nvPr/>
          </p:nvSpPr>
          <p:spPr>
            <a:xfrm>
              <a:off x="803640" y="3579862"/>
              <a:ext cx="2059657" cy="253916"/>
            </a:xfrm>
            <a:prstGeom prst="rect">
              <a:avLst/>
            </a:prstGeom>
            <a:noFill/>
          </p:spPr>
          <p:txBody>
            <a:bodyPr wrap="square">
              <a:spAutoFit/>
            </a:bodyPr>
            <a:lstStyle/>
            <a:p>
              <a:endParaRPr sz="1600">
                <a:solidFill>
                  <a:schemeClr val="tx1">
                    <a:lumMod val="75000"/>
                    <a:lumOff val="25000"/>
                  </a:schemeClr>
                </a:solidFill>
                <a:cs typeface="Arial" pitchFamily="34" charset="0"/>
              </a:endParaRPr>
            </a:p>
          </p:txBody>
        </p:sp>
        <p:sp>
          <p:nvSpPr>
            <p:cNvPr id="45" name="TextBox 44"/>
            <p:cNvSpPr txBox="1"/>
            <p:nvPr/>
          </p:nvSpPr>
          <p:spPr>
            <a:xfrm>
              <a:off x="2798956" y="3242385"/>
              <a:ext cx="2059657" cy="253915"/>
            </a:xfrm>
            <a:prstGeom prst="rect">
              <a:avLst/>
            </a:prstGeom>
            <a:noFill/>
          </p:spPr>
          <p:txBody>
            <a:bodyPr wrap="square">
              <a:spAutoFit/>
            </a:bodyPr>
            <a:lstStyle/>
            <a:p>
              <a:endParaRPr sz="1600" b="1">
                <a:solidFill>
                  <a:schemeClr val="tx1">
                    <a:lumMod val="75000"/>
                    <a:lumOff val="25000"/>
                  </a:schemeClr>
                </a:solidFill>
                <a:cs typeface="Arial" pitchFamily="34" charset="0"/>
              </a:endParaRPr>
            </a:p>
          </p:txBody>
        </p:sp>
      </p:grpSp>
      <p:grpSp>
        <p:nvGrpSpPr>
          <p:cNvPr id="46" name="Group 45"/>
          <p:cNvGrpSpPr/>
          <p:nvPr/>
        </p:nvGrpSpPr>
        <p:grpSpPr>
          <a:xfrm>
            <a:off x="10220784" y="5151180"/>
            <a:ext cx="2568980" cy="627924"/>
            <a:chOff x="803640" y="3362835"/>
            <a:chExt cx="2059657" cy="470943"/>
          </a:xfrm>
        </p:grpSpPr>
        <p:sp>
          <p:nvSpPr>
            <p:cNvPr id="47" name="TextBox 46"/>
            <p:cNvSpPr txBox="1"/>
            <p:nvPr/>
          </p:nvSpPr>
          <p:spPr>
            <a:xfrm>
              <a:off x="803640" y="3579862"/>
              <a:ext cx="2059657" cy="253916"/>
            </a:xfrm>
            <a:prstGeom prst="rect">
              <a:avLst/>
            </a:prstGeom>
            <a:noFill/>
          </p:spPr>
          <p:txBody>
            <a:bodyPr wrap="square">
              <a:spAutoFit/>
            </a:bodyPr>
            <a:lstStyle/>
            <a:p>
              <a:endParaRPr sz="1600">
                <a:solidFill>
                  <a:schemeClr val="tx1">
                    <a:lumMod val="75000"/>
                    <a:lumOff val="25000"/>
                  </a:schemeClr>
                </a:solidFill>
                <a:cs typeface="Arial" pitchFamily="34" charset="0"/>
              </a:endParaRPr>
            </a:p>
          </p:txBody>
        </p:sp>
        <p:sp>
          <p:nvSpPr>
            <p:cNvPr id="48" name="TextBox 47"/>
            <p:cNvSpPr txBox="1"/>
            <p:nvPr/>
          </p:nvSpPr>
          <p:spPr>
            <a:xfrm>
              <a:off x="803640" y="3362835"/>
              <a:ext cx="2059657" cy="253915"/>
            </a:xfrm>
            <a:prstGeom prst="rect">
              <a:avLst/>
            </a:prstGeom>
            <a:noFill/>
          </p:spPr>
          <p:txBody>
            <a:bodyPr wrap="square">
              <a:spAutoFit/>
            </a:bodyPr>
            <a:lstStyle/>
            <a:p>
              <a:pPr>
                <a:defRPr sz="1600" b="1">
                  <a:solidFill>
                    <a:schemeClr val="tx1">
                      <a:lumMod val="75000"/>
                      <a:lumOff val="25000"/>
                    </a:schemeClr>
                  </a:solidFill>
                  <a:cs typeface="Arial" pitchFamily="34" charset="0"/>
                </a:defRPr>
              </a:pPr>
              <a:r>
                <a:t> </a:t>
              </a:r>
              <a:endParaRPr sz="1600" b="1">
                <a:solidFill>
                  <a:schemeClr val="tx1">
                    <a:lumMod val="75000"/>
                    <a:lumOff val="25000"/>
                  </a:schemeClr>
                </a:solidFill>
                <a:cs typeface="Arial" pitchFamily="34" charset="0"/>
              </a:endParaRPr>
            </a:p>
          </p:txBody>
        </p:sp>
      </p:grpSp>
      <p:graphicFrame>
        <p:nvGraphicFramePr>
          <p:cNvPr id="66" name="Table 66">
            <a:extLst>
              <a:ext uri="{FF2B5EF4-FFF2-40B4-BE49-F238E27FC236}">
                <a16:creationId xmlns:a16="http://schemas.microsoft.com/office/drawing/2014/main" id="{4ED4CB40-C7C6-9775-ADA1-6BB845600186}"/>
              </a:ext>
            </a:extLst>
          </p:cNvPr>
          <p:cNvGraphicFramePr>
            <a:graphicFrameLocks noGrp="1"/>
          </p:cNvGraphicFramePr>
          <p:nvPr>
            <p:extLst>
              <p:ext uri="{D42A27DB-BD31-4B8C-83A1-F6EECF244321}">
                <p14:modId xmlns:p14="http://schemas.microsoft.com/office/powerpoint/2010/main" val="3568832717"/>
              </p:ext>
            </p:extLst>
          </p:nvPr>
        </p:nvGraphicFramePr>
        <p:xfrm>
          <a:off x="538938" y="769780"/>
          <a:ext cx="11202229" cy="5737371"/>
        </p:xfrm>
        <a:graphic>
          <a:graphicData uri="http://schemas.openxmlformats.org/drawingml/2006/table">
            <a:tbl>
              <a:tblPr firstRow="1" bandRow="1">
                <a:tableStyleId>{5940675A-B579-460E-94D1-54222C63F5DA}</a:tableStyleId>
              </a:tblPr>
              <a:tblGrid>
                <a:gridCol w="1436222">
                  <a:extLst>
                    <a:ext uri="{9D8B030D-6E8A-4147-A177-3AD203B41FA5}">
                      <a16:colId xmlns:a16="http://schemas.microsoft.com/office/drawing/2014/main" val="395973138"/>
                    </a:ext>
                  </a:extLst>
                </a:gridCol>
                <a:gridCol w="2141803">
                  <a:extLst>
                    <a:ext uri="{9D8B030D-6E8A-4147-A177-3AD203B41FA5}">
                      <a16:colId xmlns:a16="http://schemas.microsoft.com/office/drawing/2014/main" val="1387533863"/>
                    </a:ext>
                  </a:extLst>
                </a:gridCol>
                <a:gridCol w="4281904">
                  <a:extLst>
                    <a:ext uri="{9D8B030D-6E8A-4147-A177-3AD203B41FA5}">
                      <a16:colId xmlns:a16="http://schemas.microsoft.com/office/drawing/2014/main" val="2774138884"/>
                    </a:ext>
                  </a:extLst>
                </a:gridCol>
                <a:gridCol w="3342300">
                  <a:extLst>
                    <a:ext uri="{9D8B030D-6E8A-4147-A177-3AD203B41FA5}">
                      <a16:colId xmlns:a16="http://schemas.microsoft.com/office/drawing/2014/main" val="951694394"/>
                    </a:ext>
                  </a:extLst>
                </a:gridCol>
              </a:tblGrid>
              <a:tr h="838876">
                <a:tc>
                  <a:txBody>
                    <a:bodyPr/>
                    <a:lstStyle/>
                    <a:p>
                      <a:pPr algn="just">
                        <a:defRPr sz="1300" b="1"/>
                      </a:pPr>
                      <a:r>
                        <a:t>Curiosidad</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100"/>
                      </a:pPr>
                      <a:r>
                        <a:t>La capacidad de un emprendedor para permanecer curioso le permite buscar continuamente nuevas oportunidades.</a:t>
                      </a:r>
                    </a:p>
                    <a:p>
                      <a:pPr algn="just"/>
                      <a:endParaRPr sz="110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defRPr sz="1300" b="1"/>
                      </a:pPr>
                      <a:r>
                        <a:t>   Creación </a:t>
                      </a:r>
                      <a:br>
                        <a:rPr lang="es-ES"/>
                      </a:br>
                      <a:r>
                        <a:t>de </a:t>
                      </a:r>
                      <a:r>
                        <a:rPr lang="es-ES"/>
                        <a:t>e</a:t>
                      </a:r>
                      <a:r>
                        <a:t>quipos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100"/>
                      </a:pPr>
                      <a:r>
                        <a:t>Un gran emprendedor es consciente de sus fortalezas y debilidades. En lugar de dejar que las deficiencias los detengan, construyen equipos completos que complementan sus habilidades.</a:t>
                      </a:r>
                    </a:p>
                    <a:p>
                      <a:pPr algn="just"/>
                      <a:endParaRPr sz="110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72704"/>
                  </a:ext>
                </a:extLst>
              </a:tr>
              <a:tr h="1213269">
                <a:tc>
                  <a:txBody>
                    <a:bodyPr/>
                    <a:lstStyle/>
                    <a:p>
                      <a:pPr algn="just">
                        <a:defRPr sz="1300" b="1"/>
                      </a:pPr>
                      <a:r>
                        <a:t>Experimentación estructurada</a:t>
                      </a:r>
                    </a:p>
                    <a:p>
                      <a:pPr algn="just"/>
                      <a:endParaRPr sz="1300" b="1"/>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100"/>
                      </a:pPr>
                      <a:r>
                        <a:t>Una conciencia de la experimentación controlada es necesaria para los empresarios.</a:t>
                      </a:r>
                    </a:p>
                    <a:p>
                      <a:pPr algn="just">
                        <a:defRPr sz="1100"/>
                      </a:pPr>
                      <a:r>
                        <a:t>Un emprendedor debe realizar pruebas sobre cada nueva oportunidad para decidir si vale la pena perseguirlo.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defRPr sz="1300" b="1"/>
                      </a:pPr>
                      <a:r>
                        <a:t>Tolerancia </a:t>
                      </a:r>
                      <a:br>
                        <a:rPr lang="es-ES"/>
                      </a:br>
                      <a:r>
                        <a:t>al riesgo</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100"/>
                      </a:pPr>
                      <a:r>
                        <a:t>El riesgo y el espíritu empresarial están frecuentemente vinculados.</a:t>
                      </a:r>
                    </a:p>
                    <a:p>
                      <a:pPr algn="just">
                        <a:defRPr sz="1100"/>
                      </a:pPr>
                      <a:r>
                        <a:t>Un empresario debe incurrir en riesgos al iniciar un negocio, pero también debe tomar precauciones para reducir esos riesgos. Para aprovechar los beneficios de su trabajo, los empresarios exitosos están dispuestos a aceptar una cierta cantidad de riesgo; sin embargo, sus esfuerzos para reducir el riesgo tienen una fuerte correlación con su tolerancia al riesgo.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2308650"/>
                  </a:ext>
                </a:extLst>
              </a:tr>
              <a:tr h="1205595">
                <a:tc>
                  <a:txBody>
                    <a:bodyPr/>
                    <a:lstStyle/>
                    <a:p>
                      <a:pPr algn="just">
                        <a:defRPr sz="1300" b="1"/>
                      </a:pPr>
                      <a:r>
                        <a:t>Adaptabilidad</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100"/>
                      </a:pPr>
                      <a:r>
                        <a:t>Los ejecutivos exitosos de la empresa deben ser flexibles y capaces de adaptarse a los nuevos eventos para mantener su organización avanzando frente a desarrollos imprevistos.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defRPr sz="1300" b="1"/>
                      </a:pPr>
                      <a:r>
                        <a:t>Cómodo </a:t>
                      </a:r>
                    </a:p>
                    <a:p>
                      <a:pPr algn="r">
                        <a:defRPr sz="1300" b="1"/>
                      </a:pPr>
                      <a:r>
                        <a:t>con el fracaso</a:t>
                      </a:r>
                    </a:p>
                    <a:p>
                      <a:pPr algn="r"/>
                      <a:endParaRPr sz="1300" b="1"/>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100"/>
                      </a:pPr>
                      <a:r>
                        <a:t>Los empresarios exitosos deben prepararse para el fracaso y sentirse cómodos con ellos. En lugar de dejar que el miedo los detenga, permiten que la posibilidad de éxito los impulse hacia adelante.</a:t>
                      </a:r>
                    </a:p>
                    <a:p>
                      <a:pPr algn="just"/>
                      <a:endParaRPr sz="110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5816710"/>
                  </a:ext>
                </a:extLst>
              </a:tr>
              <a:tr h="880032">
                <a:tc>
                  <a:txBody>
                    <a:bodyPr/>
                    <a:lstStyle/>
                    <a:p>
                      <a:pPr algn="just">
                        <a:defRPr sz="1300" b="1"/>
                      </a:pPr>
                      <a:r>
                        <a:rPr lang="es-ES"/>
                        <a:t>Determinación</a:t>
                      </a:r>
                      <a:endParaRP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100"/>
                      </a:pPr>
                      <a:r>
                        <a:t>Para tener éxito, un emprendedor tiene que tomar decisiones difíciles y mantenerse </a:t>
                      </a:r>
                      <a:r>
                        <a:rPr lang="es-ES"/>
                        <a:t>fiel a sí mismo</a:t>
                      </a:r>
                      <a:r>
                        <a:t>.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defRPr sz="1300" b="1"/>
                      </a:pPr>
                      <a:r>
                        <a:t>Persistencia</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100"/>
                      </a:pPr>
                      <a:r>
                        <a:t>Si bien muchos empresarios exitosos se sienten cómodos con la posibilidad de fallar, no significa que se rindan fácilmente. Más bien, ven el fracaso como una oportunidad para aprender y crecer.</a:t>
                      </a:r>
                    </a:p>
                    <a:p>
                      <a:pPr algn="just"/>
                      <a:endParaRPr sz="1100"/>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7060476"/>
                  </a:ext>
                </a:extLst>
              </a:tr>
              <a:tr h="955880">
                <a:tc>
                  <a:txBody>
                    <a:bodyPr/>
                    <a:lstStyle/>
                    <a:p>
                      <a:pPr algn="just">
                        <a:defRPr sz="1300" b="1"/>
                      </a:pPr>
                      <a:r>
                        <a:t>Enfoque a largo plazo</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100"/>
                      </a:pPr>
                      <a:r>
                        <a:t>Incluso si el éxito de una empresa depende de sus primeras etapas, el proceso no termina una vez que la empresa está en funcionamiento.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defRPr sz="1300" b="1"/>
                      </a:pPr>
                      <a:r>
                        <a:t>Innovación</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defRPr sz="1100"/>
                      </a:pPr>
                      <a:r>
                        <a:t>Algunos emprendedores son innovadores, pero no todos lo son. Afortunadamente, este tipo de actitud estratégica se puede desarrollar. Al perfeccionar sus habilidades de pensamiento estratégico, puede posicionar su esfuerzo por el éxito al estar bien equipado para reconocer oportunidades novedosas. </a:t>
                      </a:r>
                    </a:p>
                  </a:txBody>
                  <a:tcPr marL="85194" marR="85194" marT="42597" marB="4259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8527788"/>
                  </a:ext>
                </a:extLst>
              </a:tr>
            </a:tbl>
          </a:graphicData>
        </a:graphic>
      </p:graphicFrame>
      <p:graphicFrame>
        <p:nvGraphicFramePr>
          <p:cNvPr id="73" name="Objeto 33">
            <a:extLst>
              <a:ext uri="{FF2B5EF4-FFF2-40B4-BE49-F238E27FC236}">
                <a16:creationId xmlns:a16="http://schemas.microsoft.com/office/drawing/2014/main" id="{D0726102-D4B8-84DF-5BAA-BFE570DADF23}"/>
              </a:ext>
            </a:extLst>
          </p:cNvPr>
          <p:cNvGraphicFramePr>
            <a:graphicFrameLocks noChangeAspect="1"/>
          </p:cNvGraphicFramePr>
          <p:nvPr>
            <p:extLst>
              <p:ext uri="{D42A27DB-BD31-4B8C-83A1-F6EECF244321}">
                <p14:modId xmlns:p14="http://schemas.microsoft.com/office/powerpoint/2010/main" val="1684843171"/>
              </p:ext>
            </p:extLst>
          </p:nvPr>
        </p:nvGraphicFramePr>
        <p:xfrm>
          <a:off x="11741167" y="6381133"/>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25" name="Objeto 33">
                        <a:extLst>
                          <a:ext uri="{FF2B5EF4-FFF2-40B4-BE49-F238E27FC236}">
                            <a16:creationId xmlns:a16="http://schemas.microsoft.com/office/drawing/2014/main" id="{069986EB-7B00-B6FC-3AEB-C89CBFA7F383}"/>
                          </a:ext>
                        </a:extLst>
                      </p:cNvPr>
                      <p:cNvPicPr/>
                      <p:nvPr/>
                    </p:nvPicPr>
                    <p:blipFill>
                      <a:blip r:embed="rId4"/>
                      <a:stretch>
                        <a:fillRect/>
                      </a:stretch>
                    </p:blipFill>
                    <p:spPr>
                      <a:xfrm>
                        <a:off x="11741167" y="6381133"/>
                        <a:ext cx="481611" cy="476867"/>
                      </a:xfrm>
                      <a:prstGeom prst="rect">
                        <a:avLst/>
                      </a:prstGeom>
                    </p:spPr>
                  </p:pic>
                </p:oleObj>
              </mc:Fallback>
            </mc:AlternateContent>
          </a:graphicData>
        </a:graphic>
      </p:graphicFrame>
      <p:sp>
        <p:nvSpPr>
          <p:cNvPr id="78" name="TextBox 77">
            <a:extLst>
              <a:ext uri="{FF2B5EF4-FFF2-40B4-BE49-F238E27FC236}">
                <a16:creationId xmlns:a16="http://schemas.microsoft.com/office/drawing/2014/main" id="{045A2AF1-7D6C-875F-DD41-08B38A66880E}"/>
              </a:ext>
            </a:extLst>
          </p:cNvPr>
          <p:cNvSpPr txBox="1"/>
          <p:nvPr/>
        </p:nvSpPr>
        <p:spPr>
          <a:xfrm>
            <a:off x="1034053" y="193002"/>
            <a:ext cx="9876385" cy="369332"/>
          </a:xfrm>
          <a:prstGeom prst="rect">
            <a:avLst/>
          </a:prstGeom>
          <a:noFill/>
        </p:spPr>
        <p:txBody>
          <a:bodyPr wrap="square">
            <a:spAutoFit/>
          </a:bodyPr>
          <a:lstStyle/>
          <a:p>
            <a:pPr algn="ctr">
              <a:defRPr b="1"/>
            </a:pPr>
            <a:r>
              <a:t>Diez</a:t>
            </a:r>
            <a:r>
              <a:rPr>
                <a:effectLst/>
              </a:rPr>
              <a:t> características de los </a:t>
            </a:r>
            <a:r>
              <a:rPr lang="es-ES">
                <a:effectLst/>
              </a:rPr>
              <a:t>emprendedores </a:t>
            </a:r>
            <a:r>
              <a:rPr>
                <a:effectLst/>
              </a:rPr>
              <a:t>exitosos </a:t>
            </a:r>
          </a:p>
        </p:txBody>
      </p:sp>
    </p:spTree>
    <p:extLst>
      <p:ext uri="{BB962C8B-B14F-4D97-AF65-F5344CB8AC3E}">
        <p14:creationId xmlns:p14="http://schemas.microsoft.com/office/powerpoint/2010/main" val="227677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308371"/>
            <a:ext cx="11617291" cy="6384992"/>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pic>
        <p:nvPicPr>
          <p:cNvPr id="8" name="Picture 7">
            <a:extLst>
              <a:ext uri="{FF2B5EF4-FFF2-40B4-BE49-F238E27FC236}">
                <a16:creationId xmlns:a16="http://schemas.microsoft.com/office/drawing/2014/main" id="{18B75DD6-43A9-68BF-2C80-EF48A52EACE0}"/>
              </a:ext>
            </a:extLst>
          </p:cNvPr>
          <p:cNvPicPr>
            <a:picLocks noChangeAspect="1"/>
          </p:cNvPicPr>
          <p:nvPr/>
        </p:nvPicPr>
        <p:blipFill>
          <a:blip r:embed="rId2"/>
          <a:stretch>
            <a:fillRect/>
          </a:stretch>
        </p:blipFill>
        <p:spPr>
          <a:xfrm>
            <a:off x="10715543" y="4561072"/>
            <a:ext cx="1069128" cy="1992938"/>
          </a:xfrm>
          <a:prstGeom prst="rect">
            <a:avLst/>
          </a:prstGeom>
        </p:spPr>
      </p:pic>
      <p:sp>
        <p:nvSpPr>
          <p:cNvPr id="15" name="TextBox 14">
            <a:extLst>
              <a:ext uri="{FF2B5EF4-FFF2-40B4-BE49-F238E27FC236}">
                <a16:creationId xmlns:a16="http://schemas.microsoft.com/office/drawing/2014/main" id="{B7EE9B20-D307-85C1-51CE-92584BC324B7}"/>
              </a:ext>
            </a:extLst>
          </p:cNvPr>
          <p:cNvSpPr txBox="1"/>
          <p:nvPr/>
        </p:nvSpPr>
        <p:spPr>
          <a:xfrm>
            <a:off x="616988" y="1300459"/>
            <a:ext cx="10958023" cy="3970318"/>
          </a:xfrm>
          <a:prstGeom prst="rect">
            <a:avLst/>
          </a:prstGeom>
          <a:noFill/>
        </p:spPr>
        <p:txBody>
          <a:bodyPr wrap="square">
            <a:spAutoFit/>
          </a:bodyPr>
          <a:lstStyle/>
          <a:p>
            <a:pPr algn="just"/>
            <a:r>
              <a:t>Podemos decir que el emprendimiento </a:t>
            </a:r>
            <a:r>
              <a:rPr b="1"/>
              <a:t>es una actividad con un coeficiente de riesgo inherente y muy alto. </a:t>
            </a:r>
            <a:r>
              <a:t>La asunción del riesgo es uno de los pocos elementos que distinguen a los empresarios de los gerentes. </a:t>
            </a:r>
          </a:p>
          <a:p>
            <a:pPr algn="just"/>
            <a:endParaRPr/>
          </a:p>
          <a:p>
            <a:pPr algn="just"/>
            <a:endParaRPr/>
          </a:p>
          <a:p>
            <a:pPr algn="just"/>
            <a:r>
              <a:t>Este riesgo está relacionado con la </a:t>
            </a:r>
            <a:r>
              <a:rPr b="1"/>
              <a:t>incertidumbre</a:t>
            </a:r>
            <a:r>
              <a:t> general sobre el éxito y la rentabilidad de la iniciativa empresarial. </a:t>
            </a:r>
            <a:r>
              <a:rPr b="1"/>
              <a:t>El desafío empresarial consiste en enfrentar tal incertidumbre con coraje, método y pensamiento crítico para mitigar el riesgo y cumplir con los resultados esperados.</a:t>
            </a:r>
          </a:p>
          <a:p>
            <a:pPr algn="just"/>
            <a:endParaRPr b="1"/>
          </a:p>
          <a:p>
            <a:pPr algn="just"/>
            <a:endParaRPr b="1"/>
          </a:p>
          <a:p>
            <a:pPr algn="just"/>
            <a:r>
              <a:t>La actitud emprendedora ve las dificultades como fantásticas oportunidades de negocio a la espera de ser aprovechadas. Los empresarios reciben valiosas lecciones del fracaso que pueden usar para reconfigurar su estrategia de innovación y restablecer su ventaja competitiva. </a:t>
            </a:r>
          </a:p>
          <a:p>
            <a:pPr algn="just"/>
            <a:endParaRPr/>
          </a:p>
          <a:p>
            <a:pPr algn="ctr"/>
            <a:r>
              <a:t>Es por eso que necesitamos centrarnos en el </a:t>
            </a:r>
            <a:r>
              <a:rPr b="1"/>
              <a:t>sentido de iniciativa </a:t>
            </a:r>
            <a:r>
              <a:t>y en la </a:t>
            </a:r>
            <a:r>
              <a:rPr b="1"/>
              <a:t>mentalidad emprendedora. </a:t>
            </a:r>
          </a:p>
        </p:txBody>
      </p:sp>
      <p:graphicFrame>
        <p:nvGraphicFramePr>
          <p:cNvPr id="19" name="Objeto 33">
            <a:extLst>
              <a:ext uri="{FF2B5EF4-FFF2-40B4-BE49-F238E27FC236}">
                <a16:creationId xmlns:a16="http://schemas.microsoft.com/office/drawing/2014/main" id="{0DA42267-F102-9710-2B78-7DC9C30AB3F5}"/>
              </a:ext>
            </a:extLst>
          </p:cNvPr>
          <p:cNvGraphicFramePr>
            <a:graphicFrameLocks noChangeAspect="1"/>
          </p:cNvGraphicFramePr>
          <p:nvPr>
            <p:extLst>
              <p:ext uri="{D42A27DB-BD31-4B8C-83A1-F6EECF244321}">
                <p14:modId xmlns:p14="http://schemas.microsoft.com/office/powerpoint/2010/main" val="914277692"/>
              </p:ext>
            </p:extLst>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73" name="Objeto 33">
                        <a:extLst>
                          <a:ext uri="{FF2B5EF4-FFF2-40B4-BE49-F238E27FC236}">
                            <a16:creationId xmlns:a16="http://schemas.microsoft.com/office/drawing/2014/main" id="{D0726102-D4B8-84DF-5BAA-BFE570DADF23}"/>
                          </a:ext>
                        </a:extLst>
                      </p:cNvPr>
                      <p:cNvPicPr/>
                      <p:nvPr/>
                    </p:nvPicPr>
                    <p:blipFill>
                      <a:blip r:embed="rId4"/>
                      <a:stretch>
                        <a:fillRect/>
                      </a:stretch>
                    </p:blipFill>
                    <p:spPr>
                      <a:xfrm>
                        <a:off x="77695" y="69937"/>
                        <a:ext cx="481611" cy="476867"/>
                      </a:xfrm>
                      <a:prstGeom prst="rect">
                        <a:avLst/>
                      </a:prstGeom>
                    </p:spPr>
                  </p:pic>
                </p:oleObj>
              </mc:Fallback>
            </mc:AlternateContent>
          </a:graphicData>
        </a:graphic>
      </p:graphicFrame>
    </p:spTree>
    <p:extLst>
      <p:ext uri="{BB962C8B-B14F-4D97-AF65-F5344CB8AC3E}">
        <p14:creationId xmlns:p14="http://schemas.microsoft.com/office/powerpoint/2010/main" val="288759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Description automatically generated">
            <a:extLst>
              <a:ext uri="{FF2B5EF4-FFF2-40B4-BE49-F238E27FC236}">
                <a16:creationId xmlns:a16="http://schemas.microsoft.com/office/drawing/2014/main" id="{B82EB263-037A-4426-26CE-27F000F8B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166" y="3893905"/>
            <a:ext cx="4289034" cy="2624405"/>
          </a:xfrm>
          <a:prstGeom prst="rect">
            <a:avLst/>
          </a:prstGeom>
        </p:spPr>
      </p:pic>
      <p:sp>
        <p:nvSpPr>
          <p:cNvPr id="4" name="TextBox 3">
            <a:extLst>
              <a:ext uri="{FF2B5EF4-FFF2-40B4-BE49-F238E27FC236}">
                <a16:creationId xmlns:a16="http://schemas.microsoft.com/office/drawing/2014/main" id="{0FE24005-51CD-A024-C826-B8E67239473F}"/>
              </a:ext>
            </a:extLst>
          </p:cNvPr>
          <p:cNvSpPr txBox="1"/>
          <p:nvPr/>
        </p:nvSpPr>
        <p:spPr>
          <a:xfrm>
            <a:off x="249382" y="858825"/>
            <a:ext cx="11693236" cy="5170646"/>
          </a:xfrm>
          <a:prstGeom prst="rect">
            <a:avLst/>
          </a:prstGeom>
          <a:noFill/>
        </p:spPr>
        <p:txBody>
          <a:bodyPr wrap="square">
            <a:spAutoFit/>
          </a:bodyPr>
          <a:lstStyle/>
          <a:p>
            <a:r>
              <a:t>Un sentido de iniciativa y emprendimiento </a:t>
            </a:r>
            <a:r>
              <a:rPr b="1"/>
              <a:t>es la capacidad de convertir las ideas en acción a través de la creatividad, la innovación y la toma de riesgos, así como la capacidad de planificar y gestionar proyectos. </a:t>
            </a:r>
            <a:r>
              <a:t>El sentido de iniciativa y emprendimiento se refiere a la capacidad de un individuo para convertir las ideas en acción. </a:t>
            </a:r>
          </a:p>
          <a:p>
            <a:endParaRPr/>
          </a:p>
          <a:p>
            <a:pPr algn="just"/>
            <a:r>
              <a:t>Esto sirve como base para habilidades y conocimientos más especializados requeridos por aquellos que establecen o contribuyen a la actividad social o comercial. También ayuda a las personas en su vida cotidiana en el hogar y en la sociedad, así como en el lugar de trabajo, ayudándoles a ser conscientes del contexto de su trabajo y a aprovechar las oportunidades. Esto debería fomentar la buena gobernanza y elevar la conciencia ética. </a:t>
            </a:r>
          </a:p>
          <a:p>
            <a:pPr algn="just"/>
            <a:endParaRPr/>
          </a:p>
          <a:p>
            <a:pPr algn="just"/>
            <a:r>
              <a:t>La iniciativa, la proactividad, la independencia y la inventiva en la vida personal y profesional son rasgos de una actitud emprendedora. También implica el impulso y la determinación de lograr objetivos, ya sean los que se comparten con otros o los que son personales, como los que están en el trabajo. </a:t>
            </a:r>
          </a:p>
          <a:p>
            <a:endParaRPr/>
          </a:p>
          <a:p>
            <a:endParaRPr/>
          </a:p>
          <a:p>
            <a:endParaRPr sz="1400"/>
          </a:p>
          <a:p>
            <a:endParaRPr sz="1400"/>
          </a:p>
          <a:p>
            <a:r>
              <a:rPr sz="1400"/>
              <a:t>Sugerimos comprobar este Marco proporcionado por la Comisión Europea: </a:t>
            </a:r>
            <a:r>
              <a:rPr>
                <a:hlinkClick r:id="rId3"/>
              </a:rPr>
              <a:t>https://publications.jrc.ec.europa.eu/repository/handle/JRC109128 de</a:t>
            </a:r>
            <a:r>
              <a:t> </a:t>
            </a:r>
            <a:r>
              <a:rPr>
                <a:hlinkClick r:id="rId4"/>
              </a:rPr>
              <a:t>https://publications.jrc.ec.europa.eu/repository/handle/JRC120911</a:t>
            </a:r>
          </a:p>
        </p:txBody>
      </p:sp>
      <p:graphicFrame>
        <p:nvGraphicFramePr>
          <p:cNvPr id="10" name="Objeto 33">
            <a:extLst>
              <a:ext uri="{FF2B5EF4-FFF2-40B4-BE49-F238E27FC236}">
                <a16:creationId xmlns:a16="http://schemas.microsoft.com/office/drawing/2014/main" id="{CDE6C1DC-0DAC-9223-CFA0-7B4B1D9EEF41}"/>
              </a:ext>
            </a:extLst>
          </p:cNvPr>
          <p:cNvGraphicFramePr>
            <a:graphicFrameLocks noChangeAspect="1"/>
          </p:cNvGraphicFramePr>
          <p:nvPr>
            <p:extLst>
              <p:ext uri="{D42A27DB-BD31-4B8C-83A1-F6EECF244321}">
                <p14:modId xmlns:p14="http://schemas.microsoft.com/office/powerpoint/2010/main" val="3933057378"/>
              </p:ext>
            </p:extLst>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5" imgW="1933560" imgH="1914480" progId="">
                  <p:embed/>
                </p:oleObj>
              </mc:Choice>
              <mc:Fallback>
                <p:oleObj r:id="rId5" imgW="1933560" imgH="1914480" progId="">
                  <p:embed/>
                  <p:pic>
                    <p:nvPicPr>
                      <p:cNvPr id="19" name="Objeto 33">
                        <a:extLst>
                          <a:ext uri="{FF2B5EF4-FFF2-40B4-BE49-F238E27FC236}">
                            <a16:creationId xmlns:a16="http://schemas.microsoft.com/office/drawing/2014/main" id="{0DA42267-F102-9710-2B78-7DC9C30AB3F5}"/>
                          </a:ext>
                        </a:extLst>
                      </p:cNvPr>
                      <p:cNvPicPr/>
                      <p:nvPr/>
                    </p:nvPicPr>
                    <p:blipFill>
                      <a:blip r:embed="rId6"/>
                      <a:stretch>
                        <a:fillRect/>
                      </a:stretch>
                    </p:blipFill>
                    <p:spPr>
                      <a:xfrm>
                        <a:off x="77695" y="69937"/>
                        <a:ext cx="481611" cy="476867"/>
                      </a:xfrm>
                      <a:prstGeom prst="rect">
                        <a:avLst/>
                      </a:prstGeom>
                    </p:spPr>
                  </p:pic>
                </p:oleObj>
              </mc:Fallback>
            </mc:AlternateContent>
          </a:graphicData>
        </a:graphic>
      </p:graphicFrame>
    </p:spTree>
    <p:extLst>
      <p:ext uri="{BB962C8B-B14F-4D97-AF65-F5344CB8AC3E}">
        <p14:creationId xmlns:p14="http://schemas.microsoft.com/office/powerpoint/2010/main" val="415252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Description automatically generated with medium confidence">
            <a:extLst>
              <a:ext uri="{FF2B5EF4-FFF2-40B4-BE49-F238E27FC236}">
                <a16:creationId xmlns:a16="http://schemas.microsoft.com/office/drawing/2014/main" id="{9C2A4474-E6AA-734F-85D6-9C490B59A1A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71033" y="395767"/>
            <a:ext cx="1800211" cy="1539180"/>
          </a:xfrm>
          <a:prstGeom prst="rect">
            <a:avLst/>
          </a:prstGeom>
        </p:spPr>
      </p:pic>
      <p:sp>
        <p:nvSpPr>
          <p:cNvPr id="17" name="Frame 16"/>
          <p:cNvSpPr/>
          <p:nvPr/>
        </p:nvSpPr>
        <p:spPr>
          <a:xfrm>
            <a:off x="287355" y="308371"/>
            <a:ext cx="11617291" cy="6384992"/>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14" name="Rectangle 13"/>
          <p:cNvSpPr/>
          <p:nvPr/>
        </p:nvSpPr>
        <p:spPr>
          <a:xfrm>
            <a:off x="8869033" y="0"/>
            <a:ext cx="2688299" cy="6858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Text Placeholder 1"/>
          <p:cNvSpPr txBox="1">
            <a:spLocks/>
          </p:cNvSpPr>
          <p:nvPr/>
        </p:nvSpPr>
        <p:spPr>
          <a:xfrm>
            <a:off x="9013048" y="2920922"/>
            <a:ext cx="2400267" cy="6668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b="1">
                <a:solidFill>
                  <a:schemeClr val="bg1"/>
                </a:solidFill>
                <a:latin typeface="+mj-lt"/>
                <a:cs typeface="Arial" pitchFamily="34" charset="0"/>
              </a:defRPr>
            </a:pPr>
            <a:r>
              <a:t>Autoeficacia</a:t>
            </a:r>
          </a:p>
        </p:txBody>
      </p:sp>
      <p:sp>
        <p:nvSpPr>
          <p:cNvPr id="2" name="TextBox 1">
            <a:extLst>
              <a:ext uri="{FF2B5EF4-FFF2-40B4-BE49-F238E27FC236}">
                <a16:creationId xmlns:a16="http://schemas.microsoft.com/office/drawing/2014/main" id="{FE144EE1-FD30-FE25-862D-C4E51A886B54}"/>
              </a:ext>
            </a:extLst>
          </p:cNvPr>
          <p:cNvSpPr txBox="1"/>
          <p:nvPr/>
        </p:nvSpPr>
        <p:spPr>
          <a:xfrm>
            <a:off x="1037688" y="611723"/>
            <a:ext cx="6102851" cy="923330"/>
          </a:xfrm>
          <a:prstGeom prst="rect">
            <a:avLst/>
          </a:prstGeom>
          <a:noFill/>
        </p:spPr>
        <p:txBody>
          <a:bodyPr wrap="square">
            <a:spAutoFit/>
          </a:bodyPr>
          <a:lstStyle/>
          <a:p>
            <a:pPr algn="just"/>
            <a:r>
              <a:t>Originalmente propuesto por el psicólogo Albert Bandura, el concepto de autoeficacia se refiere a: «qué tan bien se puede ejecutar los cursos de acción necesarios para hacer frente a situaciones prospectivas».</a:t>
            </a:r>
          </a:p>
        </p:txBody>
      </p:sp>
      <p:sp>
        <p:nvSpPr>
          <p:cNvPr id="5" name="TextBox 4">
            <a:extLst>
              <a:ext uri="{FF2B5EF4-FFF2-40B4-BE49-F238E27FC236}">
                <a16:creationId xmlns:a16="http://schemas.microsoft.com/office/drawing/2014/main" id="{4F991FE4-0B90-8CD5-2DD8-C641FE5C1DF1}"/>
              </a:ext>
            </a:extLst>
          </p:cNvPr>
          <p:cNvSpPr txBox="1"/>
          <p:nvPr/>
        </p:nvSpPr>
        <p:spPr>
          <a:xfrm>
            <a:off x="753994" y="2150903"/>
            <a:ext cx="7648398" cy="3693319"/>
          </a:xfrm>
          <a:prstGeom prst="rect">
            <a:avLst/>
          </a:prstGeom>
          <a:noFill/>
        </p:spPr>
        <p:txBody>
          <a:bodyPr wrap="square">
            <a:spAutoFit/>
          </a:bodyPr>
          <a:lstStyle/>
          <a:p>
            <a:pPr marL="285750" indent="-285750" algn="just">
              <a:buFont typeface="Wingdings" panose="05000000000000000000" pitchFamily="2" charset="2"/>
              <a:buChar char="ü"/>
            </a:pPr>
            <a:r>
              <a:rPr b="1"/>
              <a:t>Influye en el comportamiento humano en cualquier aspecto de la vida social </a:t>
            </a:r>
            <a:r>
              <a:t>(trabajo, sentimental, relación, etc.) al representar el sistema general de creencias, una persona tiene como un medio para estimular cambios en su vida, la percepción de la propia autoeficacia de alguien probablemente será la variable más impactante para afectar sus elecciones y los desafíos que está listo para enfrentar.</a:t>
            </a:r>
          </a:p>
          <a:p>
            <a:pPr algn="just"/>
            <a:endParaRPr/>
          </a:p>
          <a:p>
            <a:pPr marL="285750" indent="-285750" algn="just">
              <a:buFont typeface="Wingdings" panose="05000000000000000000" pitchFamily="2" charset="2"/>
              <a:buChar char="ü"/>
            </a:pPr>
            <a:r>
              <a:t>Es muy relevante para los emprendedores establecidos (y especialmente para los aspirantes) porque aumenta </a:t>
            </a:r>
            <a:r>
              <a:rPr b="1"/>
              <a:t>su capacidad de ser eficaz e impactante </a:t>
            </a:r>
            <a:r>
              <a:t>dentro de sus entornos operativos/de negocios.</a:t>
            </a:r>
          </a:p>
          <a:p>
            <a:pPr algn="just"/>
            <a:endParaRPr/>
          </a:p>
          <a:p>
            <a:pPr marL="285750" indent="-285750" algn="just">
              <a:buFont typeface="Wingdings" panose="05000000000000000000" pitchFamily="2" charset="2"/>
              <a:buChar char="ü"/>
            </a:pPr>
            <a:r>
              <a:t>Una mentalidad saludable de autoeficacia aporta </a:t>
            </a:r>
            <a:r>
              <a:rPr b="1"/>
              <a:t>un efecto impulsor </a:t>
            </a:r>
            <a:r>
              <a:t>a la competencia del empresario para actuar con confianza, eficacia y motivación.</a:t>
            </a:r>
          </a:p>
        </p:txBody>
      </p:sp>
      <p:graphicFrame>
        <p:nvGraphicFramePr>
          <p:cNvPr id="6" name="Objeto 33">
            <a:extLst>
              <a:ext uri="{FF2B5EF4-FFF2-40B4-BE49-F238E27FC236}">
                <a16:creationId xmlns:a16="http://schemas.microsoft.com/office/drawing/2014/main" id="{7B5EDFA5-A6E0-BFB1-6B51-372C520DCEA9}"/>
              </a:ext>
            </a:extLst>
          </p:cNvPr>
          <p:cNvGraphicFramePr>
            <a:graphicFrameLocks noChangeAspect="1"/>
          </p:cNvGraphicFramePr>
          <p:nvPr>
            <p:extLst>
              <p:ext uri="{D42A27DB-BD31-4B8C-83A1-F6EECF244321}">
                <p14:modId xmlns:p14="http://schemas.microsoft.com/office/powerpoint/2010/main" val="3796689851"/>
              </p:ext>
            </p:extLst>
          </p:nvPr>
        </p:nvGraphicFramePr>
        <p:xfrm>
          <a:off x="46548" y="69937"/>
          <a:ext cx="481611" cy="476867"/>
        </p:xfrm>
        <a:graphic>
          <a:graphicData uri="http://schemas.openxmlformats.org/presentationml/2006/ole">
            <mc:AlternateContent xmlns:mc="http://schemas.openxmlformats.org/markup-compatibility/2006">
              <mc:Choice xmlns:v="urn:schemas-microsoft-com:vml" Requires="v">
                <p:oleObj r:id="rId3" imgW="1933560" imgH="1914480" progId="">
                  <p:embed/>
                </p:oleObj>
              </mc:Choice>
              <mc:Fallback>
                <p:oleObj r:id="rId3" imgW="1933560" imgH="1914480" progId="">
                  <p:embed/>
                  <p:pic>
                    <p:nvPicPr>
                      <p:cNvPr id="19" name="Objeto 33">
                        <a:extLst>
                          <a:ext uri="{FF2B5EF4-FFF2-40B4-BE49-F238E27FC236}">
                            <a16:creationId xmlns:a16="http://schemas.microsoft.com/office/drawing/2014/main" id="{0DA42267-F102-9710-2B78-7DC9C30AB3F5}"/>
                          </a:ext>
                        </a:extLst>
                      </p:cNvPr>
                      <p:cNvPicPr/>
                      <p:nvPr/>
                    </p:nvPicPr>
                    <p:blipFill>
                      <a:blip r:embed="rId4"/>
                      <a:stretch>
                        <a:fillRect/>
                      </a:stretch>
                    </p:blipFill>
                    <p:spPr>
                      <a:xfrm>
                        <a:off x="46548" y="69937"/>
                        <a:ext cx="481611" cy="476867"/>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CC0C99A1-0FEB-E48A-7A08-EF7F63821D1F}"/>
              </a:ext>
            </a:extLst>
          </p:cNvPr>
          <p:cNvSpPr/>
          <p:nvPr/>
        </p:nvSpPr>
        <p:spPr>
          <a:xfrm>
            <a:off x="753995" y="2150903"/>
            <a:ext cx="283695" cy="288015"/>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8" name="Oval 7">
            <a:extLst>
              <a:ext uri="{FF2B5EF4-FFF2-40B4-BE49-F238E27FC236}">
                <a16:creationId xmlns:a16="http://schemas.microsoft.com/office/drawing/2014/main" id="{2E1865F5-9FE4-83C8-FBA2-22E7D362EAB5}"/>
              </a:ext>
            </a:extLst>
          </p:cNvPr>
          <p:cNvSpPr/>
          <p:nvPr/>
        </p:nvSpPr>
        <p:spPr>
          <a:xfrm>
            <a:off x="776532" y="4064017"/>
            <a:ext cx="283695" cy="288015"/>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9" name="Oval 8">
            <a:extLst>
              <a:ext uri="{FF2B5EF4-FFF2-40B4-BE49-F238E27FC236}">
                <a16:creationId xmlns:a16="http://schemas.microsoft.com/office/drawing/2014/main" id="{4136DE3F-1B49-6F3E-F9D2-20B5DC5181FC}"/>
              </a:ext>
            </a:extLst>
          </p:cNvPr>
          <p:cNvSpPr/>
          <p:nvPr/>
        </p:nvSpPr>
        <p:spPr>
          <a:xfrm>
            <a:off x="753993" y="5210889"/>
            <a:ext cx="283695" cy="288015"/>
          </a:xfrm>
          <a:prstGeom prst="ellipse">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fromWordArt="0" anchor="ctr" anchorCtr="0" forceAA="0" compatLnSpc="1">
            <a:prstTxWarp prst="textNoShape">
              <a:avLst/>
            </a:prstTxWarp>
            <a:noAutofit/>
          </a:bodyPr>
          <a:lstStyle/>
          <a:p>
            <a:pPr algn="ctr"/>
            <a:endParaRPr sz="2400"/>
          </a:p>
        </p:txBody>
      </p:sp>
      <p:sp>
        <p:nvSpPr>
          <p:cNvPr id="11" name="TextBox 10">
            <a:extLst>
              <a:ext uri="{FF2B5EF4-FFF2-40B4-BE49-F238E27FC236}">
                <a16:creationId xmlns:a16="http://schemas.microsoft.com/office/drawing/2014/main" id="{7E01ADF1-2E90-E32E-E9B8-EE296369FAF3}"/>
              </a:ext>
            </a:extLst>
          </p:cNvPr>
          <p:cNvSpPr txBox="1"/>
          <p:nvPr/>
        </p:nvSpPr>
        <p:spPr>
          <a:xfrm>
            <a:off x="1199509" y="6220035"/>
            <a:ext cx="6097712" cy="276999"/>
          </a:xfrm>
          <a:prstGeom prst="rect">
            <a:avLst/>
          </a:prstGeom>
          <a:noFill/>
        </p:spPr>
        <p:txBody>
          <a:bodyPr wrap="square">
            <a:spAutoFit/>
          </a:bodyPr>
          <a:lstStyle/>
          <a:p>
            <a:pPr>
              <a:defRPr sz="1200" i="1"/>
            </a:pPr>
            <a:r>
              <a:t>.</a:t>
            </a:r>
          </a:p>
        </p:txBody>
      </p:sp>
    </p:spTree>
    <p:extLst>
      <p:ext uri="{BB962C8B-B14F-4D97-AF65-F5344CB8AC3E}">
        <p14:creationId xmlns:p14="http://schemas.microsoft.com/office/powerpoint/2010/main" val="199529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D7B84F-314C-DFB0-4CD9-D591256FEB81}"/>
              </a:ext>
            </a:extLst>
          </p:cNvPr>
          <p:cNvPicPr>
            <a:picLocks noChangeAspect="1"/>
          </p:cNvPicPr>
          <p:nvPr/>
        </p:nvPicPr>
        <p:blipFill>
          <a:blip r:embed="rId2"/>
          <a:stretch>
            <a:fillRect/>
          </a:stretch>
        </p:blipFill>
        <p:spPr>
          <a:xfrm>
            <a:off x="8677336" y="5392146"/>
            <a:ext cx="1274898" cy="1099515"/>
          </a:xfrm>
          <a:prstGeom prst="rect">
            <a:avLst/>
          </a:prstGeom>
        </p:spPr>
      </p:pic>
      <p:pic>
        <p:nvPicPr>
          <p:cNvPr id="16" name="Picture 15" descr="Graphical user interface  Description automatically generated">
            <a:extLst>
              <a:ext uri="{FF2B5EF4-FFF2-40B4-BE49-F238E27FC236}">
                <a16:creationId xmlns:a16="http://schemas.microsoft.com/office/drawing/2014/main" id="{D9FBAB09-FA08-C356-B004-0447BD2946B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975" t="8496" r="8136"/>
          <a:stretch/>
        </p:blipFill>
        <p:spPr>
          <a:xfrm>
            <a:off x="2239766" y="5349347"/>
            <a:ext cx="1556721" cy="1185115"/>
          </a:xfrm>
          <a:prstGeom prst="rect">
            <a:avLst/>
          </a:prstGeom>
        </p:spPr>
      </p:pic>
      <p:sp>
        <p:nvSpPr>
          <p:cNvPr id="4" name="TextBox 3">
            <a:extLst>
              <a:ext uri="{FF2B5EF4-FFF2-40B4-BE49-F238E27FC236}">
                <a16:creationId xmlns:a16="http://schemas.microsoft.com/office/drawing/2014/main" id="{DEA2F064-1C73-173C-3AC0-B368520DE277}"/>
              </a:ext>
            </a:extLst>
          </p:cNvPr>
          <p:cNvSpPr txBox="1"/>
          <p:nvPr/>
        </p:nvSpPr>
        <p:spPr>
          <a:xfrm>
            <a:off x="523984" y="465151"/>
            <a:ext cx="11168008" cy="2862322"/>
          </a:xfrm>
          <a:prstGeom prst="rect">
            <a:avLst/>
          </a:prstGeom>
          <a:noFill/>
        </p:spPr>
        <p:txBody>
          <a:bodyPr wrap="square">
            <a:spAutoFit/>
          </a:bodyPr>
          <a:lstStyle/>
          <a:p>
            <a:pPr algn="just"/>
            <a:r>
              <a:rPr b="1"/>
              <a:t>La autoeficacia empresarial </a:t>
            </a:r>
            <a:r>
              <a:t>se utiliza para definir la confianza de un individuo en sus habilidades, y tiene un papel determinante en la configuración de las intenciones empresariales. A este respecto, se puede suponer que el nivel de autoeficacia empresarial se correlaciona con las intenciones empresariales.</a:t>
            </a:r>
          </a:p>
          <a:p>
            <a:pPr algn="just"/>
            <a:endParaRPr/>
          </a:p>
          <a:p>
            <a:pPr algn="just"/>
            <a:r>
              <a:t>Los estudios en la literatura indican que </a:t>
            </a:r>
            <a:r>
              <a:rPr b="1"/>
              <a:t>existe un fuerte vínculo entre la autoeficacia empresarial y el desempeño de una empresa iniciada por un emprendedor. En general,</a:t>
            </a:r>
            <a:r>
              <a:rPr lang="es-ES" b="1"/>
              <a:t> </a:t>
            </a:r>
            <a:r>
              <a:t>se reconoce que la autoeficacia empresarial, que se refiere a la creencia de una persona en su capacidad para realizar tareas y roles orientados a los resultados empresariales, desempeña un papel crucial para disuadir si las personas siguen carreras empresariales y se involucran en el comportamiento empresarial.</a:t>
            </a:r>
          </a:p>
          <a:p>
            <a:endParaRPr/>
          </a:p>
        </p:txBody>
      </p:sp>
      <p:graphicFrame>
        <p:nvGraphicFramePr>
          <p:cNvPr id="6" name="Table 6">
            <a:extLst>
              <a:ext uri="{FF2B5EF4-FFF2-40B4-BE49-F238E27FC236}">
                <a16:creationId xmlns:a16="http://schemas.microsoft.com/office/drawing/2014/main" id="{E52D0B92-A2DA-527A-2E8A-441F8D196EC0}"/>
              </a:ext>
            </a:extLst>
          </p:cNvPr>
          <p:cNvGraphicFramePr>
            <a:graphicFrameLocks noGrp="1"/>
          </p:cNvGraphicFramePr>
          <p:nvPr>
            <p:extLst>
              <p:ext uri="{D42A27DB-BD31-4B8C-83A1-F6EECF244321}">
                <p14:modId xmlns:p14="http://schemas.microsoft.com/office/powerpoint/2010/main" val="1221899798"/>
              </p:ext>
            </p:extLst>
          </p:nvPr>
        </p:nvGraphicFramePr>
        <p:xfrm>
          <a:off x="905201" y="3327473"/>
          <a:ext cx="10762815" cy="2391949"/>
        </p:xfrm>
        <a:graphic>
          <a:graphicData uri="http://schemas.openxmlformats.org/drawingml/2006/table">
            <a:tbl>
              <a:tblPr firstRow="1" bandRow="1">
                <a:tableStyleId>{2D5ABB26-0587-4C30-8999-92F81FD0307C}</a:tableStyleId>
              </a:tblPr>
              <a:tblGrid>
                <a:gridCol w="5481898">
                  <a:extLst>
                    <a:ext uri="{9D8B030D-6E8A-4147-A177-3AD203B41FA5}">
                      <a16:colId xmlns:a16="http://schemas.microsoft.com/office/drawing/2014/main" val="4017442131"/>
                    </a:ext>
                  </a:extLst>
                </a:gridCol>
                <a:gridCol w="5280917">
                  <a:extLst>
                    <a:ext uri="{9D8B030D-6E8A-4147-A177-3AD203B41FA5}">
                      <a16:colId xmlns:a16="http://schemas.microsoft.com/office/drawing/2014/main" val="203063345"/>
                    </a:ext>
                  </a:extLst>
                </a:gridCol>
              </a:tblGrid>
              <a:tr h="327612">
                <a:tc>
                  <a:txBody>
                    <a:bodyPr/>
                    <a:lstStyle/>
                    <a:p>
                      <a:pPr algn="l">
                        <a:defRPr b="1"/>
                      </a:pPr>
                      <a:r>
                        <a:t>Personas con una fuerte autoeficacia</a:t>
                      </a:r>
                    </a:p>
                  </a:txBody>
                  <a:tcPr/>
                </a:tc>
                <a:tc>
                  <a:txBody>
                    <a:bodyPr/>
                    <a:lstStyle/>
                    <a:p>
                      <a:pPr>
                        <a:defRPr b="1"/>
                      </a:pPr>
                      <a:r>
                        <a:t>Personas con una débil autoeficacia</a:t>
                      </a:r>
                    </a:p>
                  </a:txBody>
                  <a:tcPr/>
                </a:tc>
                <a:extLst>
                  <a:ext uri="{0D108BD9-81ED-4DB2-BD59-A6C34878D82A}">
                    <a16:rowId xmlns:a16="http://schemas.microsoft.com/office/drawing/2014/main" val="3308900245"/>
                  </a:ext>
                </a:extLst>
              </a:tr>
              <a:tr h="2026189">
                <a:tc>
                  <a:txBody>
                    <a:bodyPr/>
                    <a:lstStyle/>
                    <a:p>
                      <a:pPr marL="285750" indent="-285750" algn="l">
                        <a:buFont typeface="Arial" panose="020B0604020202020204" pitchFamily="34" charset="0"/>
                        <a:buChar char="•"/>
                        <a:defRPr sz="1600"/>
                      </a:pPr>
                      <a:r>
                        <a:t>Desarrolla</a:t>
                      </a:r>
                      <a:r>
                        <a:rPr lang="es-ES"/>
                        <a:t>n</a:t>
                      </a:r>
                      <a:r>
                        <a:t> un interés más profundo en las actividades en las que participan.</a:t>
                      </a:r>
                    </a:p>
                    <a:p>
                      <a:pPr marL="285750" indent="-285750" algn="l">
                        <a:buFont typeface="Arial" panose="020B0604020202020204" pitchFamily="34" charset="0"/>
                        <a:buChar char="•"/>
                        <a:defRPr sz="1600"/>
                      </a:pPr>
                      <a:r>
                        <a:t>Forma</a:t>
                      </a:r>
                      <a:r>
                        <a:rPr lang="es-ES"/>
                        <a:t>n</a:t>
                      </a:r>
                      <a:r>
                        <a:t> un sentido más fuerte de compromiso con sus intereses y actividades</a:t>
                      </a:r>
                    </a:p>
                    <a:p>
                      <a:pPr marL="285750" indent="-285750" algn="l">
                        <a:buFont typeface="Arial" panose="020B0604020202020204" pitchFamily="34" charset="0"/>
                        <a:buChar char="•"/>
                        <a:defRPr sz="1600"/>
                      </a:pPr>
                      <a:r>
                        <a:rPr lang="es-ES"/>
                        <a:t>Se recuperan</a:t>
                      </a:r>
                      <a:r>
                        <a:t> rápidamente de los contratiempos y decepciones</a:t>
                      </a:r>
                    </a:p>
                    <a:p>
                      <a:pPr marL="285750" indent="-285750" algn="l">
                        <a:buFont typeface="Arial" panose="020B0604020202020204" pitchFamily="34" charset="0"/>
                        <a:buChar char="•"/>
                        <a:defRPr sz="1600"/>
                      </a:pPr>
                      <a:r>
                        <a:t>Ven los problemas desafiantes como tareas a superar</a:t>
                      </a:r>
                    </a:p>
                  </a:txBody>
                  <a:tcPr/>
                </a:tc>
                <a:tc>
                  <a:txBody>
                    <a:bodyPr/>
                    <a:lstStyle/>
                    <a:p>
                      <a:pPr marL="285750" indent="-285750">
                        <a:buFont typeface="Arial" panose="020B0604020202020204" pitchFamily="34" charset="0"/>
                        <a:buChar char="•"/>
                      </a:pPr>
                      <a:r>
                        <a:t>Evit</a:t>
                      </a:r>
                      <a:r>
                        <a:rPr lang="es-ES"/>
                        <a:t>an</a:t>
                      </a:r>
                      <a:r>
                        <a:t> las tareas desafiantes</a:t>
                      </a:r>
                    </a:p>
                    <a:p>
                      <a:pPr marL="285750" indent="-285750">
                        <a:buFont typeface="Arial" panose="020B0604020202020204" pitchFamily="34" charset="0"/>
                        <a:buChar char="•"/>
                      </a:pPr>
                      <a:r>
                        <a:t>Cree</a:t>
                      </a:r>
                      <a:r>
                        <a:rPr lang="es-ES"/>
                        <a:t>n</a:t>
                      </a:r>
                      <a:r>
                        <a:t> que las tareas y situaciones difíciles están más allá de sus capacidades</a:t>
                      </a:r>
                    </a:p>
                    <a:p>
                      <a:pPr marL="285750" indent="-285750">
                        <a:buFont typeface="Arial" panose="020B0604020202020204" pitchFamily="34" charset="0"/>
                        <a:buChar char="•"/>
                      </a:pPr>
                      <a:r>
                        <a:rPr lang="es-ES"/>
                        <a:t>Se concentran</a:t>
                      </a:r>
                      <a:r>
                        <a:t> en </a:t>
                      </a:r>
                      <a:r>
                        <a:rPr lang="es-ES"/>
                        <a:t>los fallos </a:t>
                      </a:r>
                      <a:r>
                        <a:t>personales y los resultados negativos</a:t>
                      </a:r>
                    </a:p>
                    <a:p>
                      <a:pPr marL="285750" indent="-285750">
                        <a:buFont typeface="Arial" panose="020B0604020202020204" pitchFamily="34" charset="0"/>
                        <a:buChar char="•"/>
                      </a:pPr>
                      <a:r>
                        <a:rPr lang="es-ES"/>
                        <a:t>Pierden</a:t>
                      </a:r>
                      <a:r>
                        <a:t> rápidamente la confianza en las habilidades personales</a:t>
                      </a:r>
                    </a:p>
                  </a:txBody>
                  <a:tcPr/>
                </a:tc>
                <a:extLst>
                  <a:ext uri="{0D108BD9-81ED-4DB2-BD59-A6C34878D82A}">
                    <a16:rowId xmlns:a16="http://schemas.microsoft.com/office/drawing/2014/main" val="3988998217"/>
                  </a:ext>
                </a:extLst>
              </a:tr>
            </a:tbl>
          </a:graphicData>
        </a:graphic>
      </p:graphicFrame>
      <p:graphicFrame>
        <p:nvGraphicFramePr>
          <p:cNvPr id="7" name="Objeto 33">
            <a:extLst>
              <a:ext uri="{FF2B5EF4-FFF2-40B4-BE49-F238E27FC236}">
                <a16:creationId xmlns:a16="http://schemas.microsoft.com/office/drawing/2014/main" id="{79B09E15-BB25-D214-FAD1-A4FFCFE7BF55}"/>
              </a:ext>
            </a:extLst>
          </p:cNvPr>
          <p:cNvGraphicFramePr>
            <a:graphicFrameLocks noChangeAspect="1"/>
          </p:cNvGraphicFramePr>
          <p:nvPr>
            <p:extLst>
              <p:ext uri="{D42A27DB-BD31-4B8C-83A1-F6EECF244321}">
                <p14:modId xmlns:p14="http://schemas.microsoft.com/office/powerpoint/2010/main" val="1680853250"/>
              </p:ext>
            </p:extLst>
          </p:nvPr>
        </p:nvGraphicFramePr>
        <p:xfrm>
          <a:off x="77695" y="69937"/>
          <a:ext cx="481611" cy="476867"/>
        </p:xfrm>
        <a:graphic>
          <a:graphicData uri="http://schemas.openxmlformats.org/presentationml/2006/ole">
            <mc:AlternateContent xmlns:mc="http://schemas.openxmlformats.org/markup-compatibility/2006">
              <mc:Choice xmlns:v="urn:schemas-microsoft-com:vml" Requires="v">
                <p:oleObj r:id="rId4" imgW="1933560" imgH="1914480" progId="">
                  <p:embed/>
                </p:oleObj>
              </mc:Choice>
              <mc:Fallback>
                <p:oleObj r:id="rId4" imgW="1933560" imgH="1914480" progId="">
                  <p:embed/>
                  <p:pic>
                    <p:nvPicPr>
                      <p:cNvPr id="10" name="Objeto 33">
                        <a:extLst>
                          <a:ext uri="{FF2B5EF4-FFF2-40B4-BE49-F238E27FC236}">
                            <a16:creationId xmlns:a16="http://schemas.microsoft.com/office/drawing/2014/main" id="{CDE6C1DC-0DAC-9223-CFA0-7B4B1D9EEF41}"/>
                          </a:ext>
                        </a:extLst>
                      </p:cNvPr>
                      <p:cNvPicPr/>
                      <p:nvPr/>
                    </p:nvPicPr>
                    <p:blipFill>
                      <a:blip r:embed="rId5"/>
                      <a:stretch>
                        <a:fillRect/>
                      </a:stretch>
                    </p:blipFill>
                    <p:spPr>
                      <a:xfrm>
                        <a:off x="77695" y="69937"/>
                        <a:ext cx="481611" cy="476867"/>
                      </a:xfrm>
                      <a:prstGeom prst="rect">
                        <a:avLst/>
                      </a:prstGeom>
                    </p:spPr>
                  </p:pic>
                </p:oleObj>
              </mc:Fallback>
            </mc:AlternateContent>
          </a:graphicData>
        </a:graphic>
      </p:graphicFrame>
      <p:pic>
        <p:nvPicPr>
          <p:cNvPr id="8" name="Picture 7" descr="Icon  Description automatically generated">
            <a:extLst>
              <a:ext uri="{FF2B5EF4-FFF2-40B4-BE49-F238E27FC236}">
                <a16:creationId xmlns:a16="http://schemas.microsoft.com/office/drawing/2014/main" id="{6B37AC2B-4C2C-C69A-F9E7-F97AA7FCCF2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690954" y="4257980"/>
            <a:ext cx="1525055" cy="1454122"/>
          </a:xfrm>
          <a:prstGeom prst="rect">
            <a:avLst/>
          </a:prstGeom>
        </p:spPr>
      </p:pic>
      <p:pic>
        <p:nvPicPr>
          <p:cNvPr id="3" name="Picture 2" descr="A picture containing icon  Description automatically generated">
            <a:extLst>
              <a:ext uri="{FF2B5EF4-FFF2-40B4-BE49-F238E27FC236}">
                <a16:creationId xmlns:a16="http://schemas.microsoft.com/office/drawing/2014/main" id="{BE7B719C-34C0-A9BC-B74F-1A1396332E1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690954" y="1223913"/>
            <a:ext cx="1163471" cy="991656"/>
          </a:xfrm>
          <a:prstGeom prst="rect">
            <a:avLst/>
          </a:prstGeom>
        </p:spPr>
      </p:pic>
    </p:spTree>
    <p:extLst>
      <p:ext uri="{BB962C8B-B14F-4D97-AF65-F5344CB8AC3E}">
        <p14:creationId xmlns:p14="http://schemas.microsoft.com/office/powerpoint/2010/main" val="1068809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Description automatically generated with medium confidence">
            <a:extLst>
              <a:ext uri="{FF2B5EF4-FFF2-40B4-BE49-F238E27FC236}">
                <a16:creationId xmlns:a16="http://schemas.microsoft.com/office/drawing/2014/main" id="{A3BA68B1-DD84-51DD-BA44-A0D907E378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50519" y="418577"/>
            <a:ext cx="1800211" cy="1539180"/>
          </a:xfrm>
          <a:prstGeom prst="rect">
            <a:avLst/>
          </a:prstGeom>
        </p:spPr>
      </p:pic>
      <p:sp>
        <p:nvSpPr>
          <p:cNvPr id="17" name="Frame 16"/>
          <p:cNvSpPr/>
          <p:nvPr/>
        </p:nvSpPr>
        <p:spPr>
          <a:xfrm>
            <a:off x="287355" y="308371"/>
            <a:ext cx="11617291" cy="6384992"/>
          </a:xfrm>
          <a:prstGeom prst="frame">
            <a:avLst>
              <a:gd name="adj1" fmla="val 89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endParaRPr>
          </a:p>
        </p:txBody>
      </p:sp>
      <p:sp>
        <p:nvSpPr>
          <p:cNvPr id="14" name="Rectangle 13"/>
          <p:cNvSpPr/>
          <p:nvPr/>
        </p:nvSpPr>
        <p:spPr>
          <a:xfrm>
            <a:off x="8874506" y="0"/>
            <a:ext cx="26882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Text Placeholder 1"/>
          <p:cNvSpPr txBox="1">
            <a:spLocks/>
          </p:cNvSpPr>
          <p:nvPr/>
        </p:nvSpPr>
        <p:spPr>
          <a:xfrm>
            <a:off x="8519467" y="2980493"/>
            <a:ext cx="3043338" cy="19205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defRPr b="1">
                <a:solidFill>
                  <a:schemeClr val="bg1"/>
                </a:solidFill>
                <a:latin typeface="+mj-lt"/>
                <a:cs typeface="Arial" pitchFamily="34" charset="0"/>
              </a:defRPr>
            </a:pPr>
            <a:r>
              <a:t>Autoconciencia</a:t>
            </a:r>
            <a:endParaRPr>
              <a:solidFill>
                <a:schemeClr val="bg1"/>
              </a:solidFill>
              <a:latin typeface="+mj-lt"/>
              <a:cs typeface="Arial" pitchFamily="34" charset="0"/>
            </a:endParaRPr>
          </a:p>
        </p:txBody>
      </p:sp>
      <p:sp>
        <p:nvSpPr>
          <p:cNvPr id="3" name="TextBox 2">
            <a:extLst>
              <a:ext uri="{FF2B5EF4-FFF2-40B4-BE49-F238E27FC236}">
                <a16:creationId xmlns:a16="http://schemas.microsoft.com/office/drawing/2014/main" id="{C5C06853-CB61-77FA-E063-2382DE793888}"/>
              </a:ext>
            </a:extLst>
          </p:cNvPr>
          <p:cNvSpPr txBox="1"/>
          <p:nvPr/>
        </p:nvSpPr>
        <p:spPr>
          <a:xfrm>
            <a:off x="689539" y="1540108"/>
            <a:ext cx="7659007" cy="4524315"/>
          </a:xfrm>
          <a:prstGeom prst="rect">
            <a:avLst/>
          </a:prstGeom>
          <a:noFill/>
        </p:spPr>
        <p:txBody>
          <a:bodyPr wrap="square">
            <a:spAutoFit/>
          </a:bodyPr>
          <a:lstStyle/>
          <a:p>
            <a:pPr algn="just"/>
            <a:endParaRPr/>
          </a:p>
          <a:p>
            <a:pPr algn="just"/>
            <a:r>
              <a:t>La investigación sugiere que </a:t>
            </a:r>
            <a:r>
              <a:rPr b="1"/>
              <a:t>nos vemos a nosotros mismos claramente, somos más seguros y más creativos. Tomamos decisiones más sólidas, construimos relaciones más fuertes y nos comunicamos de manera más efectiva. </a:t>
            </a:r>
            <a:r>
              <a:t>Tenemos menos probabilidades de mentir, engañar y robar. Somos mejores trabajadores que obtienen más promociones. Y somos líderes más efectivos con empleados más satisfechos y empresas más rentables.</a:t>
            </a:r>
          </a:p>
          <a:p>
            <a:pPr algn="just"/>
            <a:endParaRPr/>
          </a:p>
          <a:p>
            <a:pPr algn="just"/>
            <a:r>
              <a:t>Una teoría importante sobre el campo establece que la </a:t>
            </a:r>
            <a:r>
              <a:rPr b="1"/>
              <a:t>autoconciencia es un estado mental que permite a las personas comparar y evaluar sus estándares actuales con sus expectativas internas (y personales).</a:t>
            </a:r>
          </a:p>
          <a:p>
            <a:pPr algn="just"/>
            <a:endParaRPr b="1"/>
          </a:p>
          <a:p>
            <a:pPr algn="just"/>
            <a:r>
              <a:t>Los empresarios conscientes de sí mismos se comportan con </a:t>
            </a:r>
            <a:r>
              <a:rPr b="1"/>
              <a:t>fiabilidad, liderazgo </a:t>
            </a:r>
            <a:r>
              <a:t>e </a:t>
            </a:r>
            <a:r>
              <a:rPr b="1"/>
              <a:t>inteligencia emocional</a:t>
            </a:r>
            <a:r>
              <a:t>. Permiten, para ellos y para los demás, el entorno de trabajo más ético, sostenible e innovador; aprovechando una comprensión profunda de sus deberes morales, las capacidades e identidades íntimas de cada uno.</a:t>
            </a:r>
          </a:p>
        </p:txBody>
      </p:sp>
      <p:sp>
        <p:nvSpPr>
          <p:cNvPr id="4" name="TextBox 3">
            <a:extLst>
              <a:ext uri="{FF2B5EF4-FFF2-40B4-BE49-F238E27FC236}">
                <a16:creationId xmlns:a16="http://schemas.microsoft.com/office/drawing/2014/main" id="{31E8A1A5-6D21-95FE-D48E-257103BC01D4}"/>
              </a:ext>
            </a:extLst>
          </p:cNvPr>
          <p:cNvSpPr txBox="1"/>
          <p:nvPr/>
        </p:nvSpPr>
        <p:spPr>
          <a:xfrm>
            <a:off x="904126" y="738651"/>
            <a:ext cx="6287783" cy="647272"/>
          </a:xfrm>
          <a:prstGeom prst="rect">
            <a:avLst/>
          </a:prstGeom>
          <a:noFill/>
        </p:spPr>
        <p:txBody>
          <a:bodyPr wrap="square">
            <a:spAutoFit/>
          </a:bodyPr>
          <a:lstStyle/>
          <a:p>
            <a:pPr algn="ctr"/>
            <a:r>
              <a:t>La autoconciencia parece haberse convertido en la última palabra de moda </a:t>
            </a:r>
            <a:r>
              <a:rPr lang="es-ES"/>
              <a:t>en la</a:t>
            </a:r>
            <a:r>
              <a:t> gestión y por una buena razón.</a:t>
            </a:r>
          </a:p>
        </p:txBody>
      </p:sp>
    </p:spTree>
    <p:extLst>
      <p:ext uri="{BB962C8B-B14F-4D97-AF65-F5344CB8AC3E}">
        <p14:creationId xmlns:p14="http://schemas.microsoft.com/office/powerpoint/2010/main" val="319835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4231</Words>
  <Application>Microsoft Office PowerPoint</Application>
  <PresentationFormat>Panorámica</PresentationFormat>
  <Paragraphs>301</Paragraphs>
  <Slides>30</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0</vt:i4>
      </vt:variant>
      <vt:variant>
        <vt:lpstr>Títulos de diapositiva</vt:lpstr>
      </vt:variant>
      <vt:variant>
        <vt:i4>30</vt:i4>
      </vt:variant>
    </vt:vector>
  </HeadingPairs>
  <TitlesOfParts>
    <vt:vector size="36" baseType="lpstr">
      <vt:lpstr>Arial</vt:lpstr>
      <vt:lpstr>Calibri</vt:lpstr>
      <vt:lpstr>Calibri Light</vt:lpstr>
      <vt:lpstr>Symbol</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gloria ridolfi</dc:creator>
  <cp:lastModifiedBy>Miriam Internet Web Solutions</cp:lastModifiedBy>
  <cp:revision>36</cp:revision>
  <dcterms:created xsi:type="dcterms:W3CDTF">2022-10-26T08:08:15Z</dcterms:created>
  <dcterms:modified xsi:type="dcterms:W3CDTF">2023-01-30T14:30:40Z</dcterms:modified>
</cp:coreProperties>
</file>