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 id="2147483653" r:id="rId3"/>
  </p:sldMasterIdLst>
  <p:handoutMasterIdLst>
    <p:handoutMasterId r:id="rId40"/>
  </p:handoutMasterIdLst>
  <p:sldIdLst>
    <p:sldId id="264" r:id="rId4"/>
    <p:sldId id="261" r:id="rId5"/>
    <p:sldId id="300" r:id="rId6"/>
    <p:sldId id="277" r:id="rId7"/>
    <p:sldId id="325" r:id="rId8"/>
    <p:sldId id="330" r:id="rId9"/>
    <p:sldId id="331" r:id="rId10"/>
    <p:sldId id="333" r:id="rId11"/>
    <p:sldId id="332" r:id="rId12"/>
    <p:sldId id="334" r:id="rId13"/>
    <p:sldId id="335" r:id="rId14"/>
    <p:sldId id="336" r:id="rId15"/>
    <p:sldId id="338" r:id="rId16"/>
    <p:sldId id="339" r:id="rId17"/>
    <p:sldId id="342" r:id="rId18"/>
    <p:sldId id="340" r:id="rId19"/>
    <p:sldId id="343" r:id="rId20"/>
    <p:sldId id="341" r:id="rId21"/>
    <p:sldId id="344" r:id="rId22"/>
    <p:sldId id="276" r:id="rId23"/>
    <p:sldId id="302" r:id="rId24"/>
    <p:sldId id="323" r:id="rId25"/>
    <p:sldId id="303" r:id="rId26"/>
    <p:sldId id="324" r:id="rId27"/>
    <p:sldId id="304" r:id="rId28"/>
    <p:sldId id="347" r:id="rId29"/>
    <p:sldId id="348" r:id="rId30"/>
    <p:sldId id="349" r:id="rId31"/>
    <p:sldId id="350" r:id="rId32"/>
    <p:sldId id="318" r:id="rId33"/>
    <p:sldId id="305" r:id="rId34"/>
    <p:sldId id="314" r:id="rId35"/>
    <p:sldId id="345" r:id="rId36"/>
    <p:sldId id="346" r:id="rId37"/>
    <p:sldId id="278" r:id="rId38"/>
    <p:sldId id="262" r:id="rId39"/>
  </p:sldIdLst>
  <p:sldSz cx="9144000" cy="5143500" type="screen16x9"/>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93">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6BD70"/>
    <a:srgbClr val="87B5BA"/>
    <a:srgbClr val="E6E6E6"/>
    <a:srgbClr val="F39E5A"/>
    <a:srgbClr val="F2A40D"/>
    <a:srgbClr val="FFFFFF"/>
    <a:srgbClr val="32AE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294" autoAdjust="0"/>
    <p:restoredTop sz="94628" autoAdjust="0"/>
  </p:normalViewPr>
  <p:slideViewPr>
    <p:cSldViewPr>
      <p:cViewPr varScale="1">
        <p:scale>
          <a:sx n="114" d="100"/>
          <a:sy n="114" d="100"/>
        </p:scale>
        <p:origin x="485" y="86"/>
      </p:cViewPr>
      <p:guideLst>
        <p:guide orient="horz" pos="1393"/>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82" d="100"/>
          <a:sy n="82" d="100"/>
        </p:scale>
        <p:origin x="2034"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heme" Target="theme/theme1.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5B73ECD-8E3A-41E8-8741-75888057FC71}" type="datetimeFigureOut">
              <a:rPr lang="en-US" smtClean="0"/>
              <a:t>1/12/2023</a:t>
            </a:fld>
            <a:endParaRPr lang="en-US"/>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056D15F-7873-46C0-9A65-4AE90812F970}" type="slidenum">
              <a:rPr lang="en-US" smtClean="0"/>
              <a:t>‹Nº›</a:t>
            </a:fld>
            <a:endParaRPr lang="en-US"/>
          </a:p>
        </p:txBody>
      </p:sp>
    </p:spTree>
    <p:extLst>
      <p:ext uri="{BB962C8B-B14F-4D97-AF65-F5344CB8AC3E}">
        <p14:creationId xmlns:p14="http://schemas.microsoft.com/office/powerpoint/2010/main" val="217264355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oleObject" Target="../embeddings/oleObject1.bin"/><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oleObject" Target="../embeddings/oleObject2.bin"/><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oleObject" Target="../embeddings/oleObject3.bin"/><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oleObject" Target="../embeddings/oleObject4.bin"/><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spTree>
      <p:nvGrpSpPr>
        <p:cNvPr id="1" name=""/>
        <p:cNvGrpSpPr/>
        <p:nvPr/>
      </p:nvGrpSpPr>
      <p:grpSpPr>
        <a:xfrm>
          <a:off x="0" y="0"/>
          <a:ext cx="0" cy="0"/>
          <a:chOff x="0" y="0"/>
          <a:chExt cx="0" cy="0"/>
        </a:xfrm>
      </p:grpSpPr>
      <p:pic>
        <p:nvPicPr>
          <p:cNvPr id="2" name="Imagen 1"/>
          <p:cNvPicPr>
            <a:picLocks noChangeAspect="1"/>
          </p:cNvPicPr>
          <p:nvPr userDrawn="1"/>
        </p:nvPicPr>
        <p:blipFill>
          <a:blip r:embed="rId2"/>
          <a:stretch>
            <a:fillRect/>
          </a:stretch>
        </p:blipFill>
        <p:spPr>
          <a:xfrm>
            <a:off x="179512" y="0"/>
            <a:ext cx="4320480" cy="4280401"/>
          </a:xfrm>
          <a:prstGeom prst="rect">
            <a:avLst/>
          </a:prstGeom>
        </p:spPr>
      </p:pic>
      <p:sp>
        <p:nvSpPr>
          <p:cNvPr id="10" name="Text Placeholder 9"/>
          <p:cNvSpPr>
            <a:spLocks noGrp="1"/>
          </p:cNvSpPr>
          <p:nvPr>
            <p:ph type="body" sz="quarter" idx="10" hasCustomPrompt="1"/>
          </p:nvPr>
        </p:nvSpPr>
        <p:spPr>
          <a:xfrm>
            <a:off x="4788024" y="1794902"/>
            <a:ext cx="4355976" cy="1080121"/>
          </a:xfrm>
          <a:prstGeom prst="rect">
            <a:avLst/>
          </a:prstGeom>
        </p:spPr>
        <p:txBody>
          <a:bodyPr anchor="ctr"/>
          <a:lstStyle>
            <a:lvl1pPr marL="0" indent="0" algn="l">
              <a:lnSpc>
                <a:spcPct val="100000"/>
              </a:lnSpc>
              <a:buNone/>
              <a:defRPr b="0" baseline="0">
                <a:solidFill>
                  <a:schemeClr val="tx1"/>
                </a:solidFill>
                <a:latin typeface="+mj-lt"/>
                <a:cs typeface="Arial" pitchFamily="34" charset="0"/>
              </a:defRPr>
            </a:lvl1pPr>
          </a:lstStyle>
          <a:p>
            <a:r>
              <a:rPr lang="en-US" altLang="ko-KR" dirty="0">
                <a:ea typeface="맑은 고딕" pitchFamily="50" charset="-127"/>
              </a:rPr>
              <a:t>TITLE</a:t>
            </a:r>
            <a:endParaRPr lang="en-US" altLang="ko-KR" dirty="0"/>
          </a:p>
        </p:txBody>
      </p:sp>
      <p:sp>
        <p:nvSpPr>
          <p:cNvPr id="11" name="Text Placeholder 9"/>
          <p:cNvSpPr>
            <a:spLocks noGrp="1"/>
          </p:cNvSpPr>
          <p:nvPr>
            <p:ph type="body" sz="quarter" idx="11" hasCustomPrompt="1"/>
          </p:nvPr>
        </p:nvSpPr>
        <p:spPr>
          <a:xfrm>
            <a:off x="4788024" y="2947030"/>
            <a:ext cx="4355828" cy="488816"/>
          </a:xfrm>
          <a:prstGeom prst="rect">
            <a:avLst/>
          </a:prstGeom>
        </p:spPr>
        <p:txBody>
          <a:bodyPr anchor="ctr"/>
          <a:lstStyle>
            <a:lvl1pPr marL="0" indent="0" algn="l">
              <a:buNone/>
              <a:defRPr sz="1400" b="0" baseline="0">
                <a:solidFill>
                  <a:schemeClr val="tx1"/>
                </a:solidFill>
                <a:latin typeface="+mn-lt"/>
                <a:cs typeface="Arial" pitchFamily="34" charset="0"/>
              </a:defRPr>
            </a:lvl1pPr>
          </a:lstStyle>
          <a:p>
            <a:pPr>
              <a:spcBef>
                <a:spcPts val="0"/>
              </a:spcBef>
              <a:defRPr/>
            </a:pPr>
            <a:r>
              <a:rPr lang="en-US" altLang="ko-KR" b="1" dirty="0"/>
              <a:t>INSERT THE TITLE </a:t>
            </a:r>
          </a:p>
          <a:p>
            <a:pPr>
              <a:spcBef>
                <a:spcPts val="0"/>
              </a:spcBef>
              <a:defRPr/>
            </a:pPr>
            <a:r>
              <a:rPr lang="en-US" altLang="ko-KR" b="1" dirty="0"/>
              <a:t>OF YOUR PRESENTATION HERE</a:t>
            </a:r>
            <a:endParaRPr lang="en-US" altLang="ko-KR" dirty="0"/>
          </a:p>
        </p:txBody>
      </p:sp>
      <p:pic>
        <p:nvPicPr>
          <p:cNvPr id="5" name="image2.png"/>
          <p:cNvPicPr/>
          <p:nvPr userDrawn="1"/>
        </p:nvPicPr>
        <p:blipFill>
          <a:blip r:embed="rId3" cstate="print"/>
          <a:stretch>
            <a:fillRect/>
          </a:stretch>
        </p:blipFill>
        <p:spPr>
          <a:xfrm>
            <a:off x="6516216" y="167272"/>
            <a:ext cx="2160240" cy="1051224"/>
          </a:xfrm>
          <a:prstGeom prst="rect">
            <a:avLst/>
          </a:prstGeom>
        </p:spPr>
      </p:pic>
    </p:spTree>
    <p:extLst>
      <p:ext uri="{BB962C8B-B14F-4D97-AF65-F5344CB8AC3E}">
        <p14:creationId xmlns:p14="http://schemas.microsoft.com/office/powerpoint/2010/main" val="41627365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Images and Conten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81632"/>
            <a:ext cx="9144000" cy="576064"/>
          </a:xfrm>
          <a:prstGeom prst="rect">
            <a:avLst/>
          </a:prstGeom>
        </p:spPr>
        <p:txBody>
          <a:bodyPr anchor="ctr"/>
          <a:lstStyle>
            <a:lvl1pPr marL="0" indent="0" algn="ctr">
              <a:buNone/>
              <a:defRPr sz="3600" b="0" baseline="0">
                <a:latin typeface="+mj-lt"/>
                <a:cs typeface="Arial" pitchFamily="34" charset="0"/>
              </a:defRPr>
            </a:lvl1pPr>
          </a:lstStyle>
          <a:p>
            <a:pPr lvl="0"/>
            <a:r>
              <a:rPr lang="en-US" altLang="ko-KR" dirty="0"/>
              <a:t>IMAGES &amp; CONTENTS</a:t>
            </a:r>
          </a:p>
        </p:txBody>
      </p:sp>
      <p:sp>
        <p:nvSpPr>
          <p:cNvPr id="11" name="Text Placeholder 9"/>
          <p:cNvSpPr>
            <a:spLocks noGrp="1"/>
          </p:cNvSpPr>
          <p:nvPr>
            <p:ph type="body" sz="quarter" idx="11" hasCustomPrompt="1"/>
          </p:nvPr>
        </p:nvSpPr>
        <p:spPr>
          <a:xfrm>
            <a:off x="0" y="757696"/>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
        <p:nvSpPr>
          <p:cNvPr id="5" name="Rectangle 4"/>
          <p:cNvSpPr/>
          <p:nvPr userDrawn="1"/>
        </p:nvSpPr>
        <p:spPr>
          <a:xfrm>
            <a:off x="0" y="1759754"/>
            <a:ext cx="9144000" cy="2211387"/>
          </a:xfrm>
          <a:prstGeom prst="rect">
            <a:avLst/>
          </a:pr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pic>
        <p:nvPicPr>
          <p:cNvPr id="6" name="Picture 2" descr="D:\Fullppt\PNG이미지\핸드폰2.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023208" y="1042230"/>
            <a:ext cx="2869272" cy="3474631"/>
          </a:xfrm>
          <a:prstGeom prst="rect">
            <a:avLst/>
          </a:prstGeom>
          <a:noFill/>
          <a:extLst>
            <a:ext uri="{909E8E84-426E-40DD-AFC4-6F175D3DCCD1}">
              <a14:hiddenFill xmlns:a14="http://schemas.microsoft.com/office/drawing/2010/main">
                <a:solidFill>
                  <a:srgbClr val="FFFFFF"/>
                </a:solidFill>
              </a14:hiddenFill>
            </a:ext>
          </a:extLst>
        </p:spPr>
      </p:pic>
      <p:sp>
        <p:nvSpPr>
          <p:cNvPr id="7" name="Picture Placeholder 2"/>
          <p:cNvSpPr>
            <a:spLocks noGrp="1"/>
          </p:cNvSpPr>
          <p:nvPr>
            <p:ph type="pic" idx="1" hasCustomPrompt="1"/>
          </p:nvPr>
        </p:nvSpPr>
        <p:spPr>
          <a:xfrm>
            <a:off x="7380312" y="1175233"/>
            <a:ext cx="1008112" cy="2556104"/>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9" name="Picture Placeholder 2"/>
          <p:cNvSpPr>
            <a:spLocks noGrp="1"/>
          </p:cNvSpPr>
          <p:nvPr>
            <p:ph type="pic" idx="12" hasCustomPrompt="1"/>
          </p:nvPr>
        </p:nvSpPr>
        <p:spPr>
          <a:xfrm>
            <a:off x="5643269" y="1261134"/>
            <a:ext cx="1654766" cy="2556104"/>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7001373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Images and Contents Layout">
    <p:spTree>
      <p:nvGrpSpPr>
        <p:cNvPr id="1" name=""/>
        <p:cNvGrpSpPr/>
        <p:nvPr/>
      </p:nvGrpSpPr>
      <p:grpSpPr>
        <a:xfrm>
          <a:off x="0" y="0"/>
          <a:ext cx="0" cy="0"/>
          <a:chOff x="0" y="0"/>
          <a:chExt cx="0" cy="0"/>
        </a:xfrm>
      </p:grpSpPr>
      <p:sp>
        <p:nvSpPr>
          <p:cNvPr id="5" name="Picture Placeholder 2"/>
          <p:cNvSpPr>
            <a:spLocks noGrp="1"/>
          </p:cNvSpPr>
          <p:nvPr>
            <p:ph type="pic" idx="1" hasCustomPrompt="1"/>
          </p:nvPr>
        </p:nvSpPr>
        <p:spPr>
          <a:xfrm>
            <a:off x="0" y="-1"/>
            <a:ext cx="3059832" cy="5143501"/>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2" name="Rectangle 1"/>
          <p:cNvSpPr/>
          <p:nvPr userDrawn="1"/>
        </p:nvSpPr>
        <p:spPr>
          <a:xfrm>
            <a:off x="4860032" y="0"/>
            <a:ext cx="36000" cy="5143500"/>
          </a:xfrm>
          <a:prstGeom prst="rect">
            <a:avLst/>
          </a:pr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 name="Rectangle 2"/>
          <p:cNvSpPr/>
          <p:nvPr userDrawn="1"/>
        </p:nvSpPr>
        <p:spPr>
          <a:xfrm>
            <a:off x="4896032" y="1311750"/>
            <a:ext cx="180000" cy="2520000"/>
          </a:xfrm>
          <a:prstGeom prst="rect">
            <a:avLst/>
          </a:pr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2934402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Images and Contents Layout">
    <p:bg>
      <p:bgPr>
        <a:solidFill>
          <a:srgbClr val="87B5BA"/>
        </a:solidFill>
        <a:effectLst/>
      </p:bgPr>
    </p:bg>
    <p:spTree>
      <p:nvGrpSpPr>
        <p:cNvPr id="1" name=""/>
        <p:cNvGrpSpPr/>
        <p:nvPr/>
      </p:nvGrpSpPr>
      <p:grpSpPr>
        <a:xfrm>
          <a:off x="0" y="0"/>
          <a:ext cx="0" cy="0"/>
          <a:chOff x="0" y="0"/>
          <a:chExt cx="0" cy="0"/>
        </a:xfrm>
      </p:grpSpPr>
      <p:sp>
        <p:nvSpPr>
          <p:cNvPr id="5" name="Picture Placeholder 2"/>
          <p:cNvSpPr>
            <a:spLocks noGrp="1"/>
          </p:cNvSpPr>
          <p:nvPr>
            <p:ph type="pic" idx="1" hasCustomPrompt="1"/>
          </p:nvPr>
        </p:nvSpPr>
        <p:spPr>
          <a:xfrm>
            <a:off x="0" y="-1"/>
            <a:ext cx="9144000" cy="3076575"/>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33950635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Images and Conten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3131840" y="181632"/>
            <a:ext cx="6012160" cy="576064"/>
          </a:xfrm>
          <a:prstGeom prst="rect">
            <a:avLst/>
          </a:prstGeom>
        </p:spPr>
        <p:txBody>
          <a:bodyPr anchor="ctr"/>
          <a:lstStyle>
            <a:lvl1pPr marL="0" indent="0" algn="l">
              <a:buNone/>
              <a:defRPr sz="3600" b="0" baseline="0">
                <a:solidFill>
                  <a:schemeClr val="tx1">
                    <a:lumMod val="75000"/>
                    <a:lumOff val="25000"/>
                  </a:schemeClr>
                </a:solidFill>
                <a:latin typeface="+mj-lt"/>
                <a:cs typeface="Arial" pitchFamily="34" charset="0"/>
              </a:defRPr>
            </a:lvl1pPr>
          </a:lstStyle>
          <a:p>
            <a:pPr lvl="0"/>
            <a:r>
              <a:rPr lang="en-US" altLang="ko-KR" dirty="0"/>
              <a:t>IMAGES &amp; CONTENTS</a:t>
            </a:r>
          </a:p>
        </p:txBody>
      </p:sp>
      <p:sp>
        <p:nvSpPr>
          <p:cNvPr id="11" name="Text Placeholder 9"/>
          <p:cNvSpPr>
            <a:spLocks noGrp="1"/>
          </p:cNvSpPr>
          <p:nvPr>
            <p:ph type="body" sz="quarter" idx="11" hasCustomPrompt="1"/>
          </p:nvPr>
        </p:nvSpPr>
        <p:spPr>
          <a:xfrm>
            <a:off x="3131840" y="757696"/>
            <a:ext cx="6012160" cy="288032"/>
          </a:xfrm>
          <a:prstGeom prst="rect">
            <a:avLst/>
          </a:prstGeom>
        </p:spPr>
        <p:txBody>
          <a:bodyPr anchor="ctr"/>
          <a:lstStyle>
            <a:lvl1pPr marL="0" indent="0" algn="l">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
        <p:nvSpPr>
          <p:cNvPr id="5" name="Picture Placeholder 2"/>
          <p:cNvSpPr>
            <a:spLocks noGrp="1"/>
          </p:cNvSpPr>
          <p:nvPr>
            <p:ph type="pic" idx="1" hasCustomPrompt="1"/>
          </p:nvPr>
        </p:nvSpPr>
        <p:spPr>
          <a:xfrm>
            <a:off x="0" y="-1"/>
            <a:ext cx="3059832" cy="5143501"/>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6" name="Picture Placeholder 2"/>
          <p:cNvSpPr>
            <a:spLocks noGrp="1"/>
          </p:cNvSpPr>
          <p:nvPr>
            <p:ph type="pic" idx="12" hasCustomPrompt="1"/>
          </p:nvPr>
        </p:nvSpPr>
        <p:spPr>
          <a:xfrm>
            <a:off x="3146470" y="1131590"/>
            <a:ext cx="3059832" cy="401191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29888771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Images and Contents Layout">
    <p:spTree>
      <p:nvGrpSpPr>
        <p:cNvPr id="1" name=""/>
        <p:cNvGrpSpPr/>
        <p:nvPr/>
      </p:nvGrpSpPr>
      <p:grpSpPr>
        <a:xfrm>
          <a:off x="0" y="0"/>
          <a:ext cx="0" cy="0"/>
          <a:chOff x="0" y="0"/>
          <a:chExt cx="0" cy="0"/>
        </a:xfrm>
      </p:grpSpPr>
      <p:sp>
        <p:nvSpPr>
          <p:cNvPr id="5" name="Rectangle 4"/>
          <p:cNvSpPr/>
          <p:nvPr userDrawn="1"/>
        </p:nvSpPr>
        <p:spPr>
          <a:xfrm>
            <a:off x="0" y="411510"/>
            <a:ext cx="6444208" cy="4320480"/>
          </a:xfrm>
          <a:prstGeom prst="rect">
            <a:avLst/>
          </a:pr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Picture Placeholder 2"/>
          <p:cNvSpPr>
            <a:spLocks noGrp="1"/>
          </p:cNvSpPr>
          <p:nvPr>
            <p:ph type="pic" idx="1" hasCustomPrompt="1"/>
          </p:nvPr>
        </p:nvSpPr>
        <p:spPr>
          <a:xfrm>
            <a:off x="135622" y="195487"/>
            <a:ext cx="1944216" cy="4752526"/>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7" name="Picture Placeholder 2"/>
          <p:cNvSpPr>
            <a:spLocks noGrp="1"/>
          </p:cNvSpPr>
          <p:nvPr>
            <p:ph type="pic" idx="10" hasCustomPrompt="1"/>
          </p:nvPr>
        </p:nvSpPr>
        <p:spPr>
          <a:xfrm>
            <a:off x="2223854" y="195487"/>
            <a:ext cx="1944216" cy="4752526"/>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8" name="Picture Placeholder 2"/>
          <p:cNvSpPr>
            <a:spLocks noGrp="1"/>
          </p:cNvSpPr>
          <p:nvPr>
            <p:ph type="pic" idx="11" hasCustomPrompt="1"/>
          </p:nvPr>
        </p:nvSpPr>
        <p:spPr>
          <a:xfrm>
            <a:off x="4312086" y="195487"/>
            <a:ext cx="1944216" cy="4752526"/>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7421378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Images and Contents Layout">
    <p:bg>
      <p:bgPr>
        <a:solidFill>
          <a:srgbClr val="87B5BA"/>
        </a:solidFill>
        <a:effectLst/>
      </p:bgPr>
    </p:bg>
    <p:spTree>
      <p:nvGrpSpPr>
        <p:cNvPr id="1" name=""/>
        <p:cNvGrpSpPr/>
        <p:nvPr/>
      </p:nvGrpSpPr>
      <p:grpSpPr>
        <a:xfrm>
          <a:off x="0" y="0"/>
          <a:ext cx="0" cy="0"/>
          <a:chOff x="0" y="0"/>
          <a:chExt cx="0" cy="0"/>
        </a:xfrm>
      </p:grpSpPr>
      <p:sp>
        <p:nvSpPr>
          <p:cNvPr id="5" name="Picture Placeholder 2"/>
          <p:cNvSpPr>
            <a:spLocks noGrp="1"/>
          </p:cNvSpPr>
          <p:nvPr>
            <p:ph type="pic" idx="1" hasCustomPrompt="1"/>
          </p:nvPr>
        </p:nvSpPr>
        <p:spPr>
          <a:xfrm>
            <a:off x="6444208" y="267494"/>
            <a:ext cx="2160000" cy="2160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6" name="Picture Placeholder 2"/>
          <p:cNvSpPr>
            <a:spLocks noGrp="1"/>
          </p:cNvSpPr>
          <p:nvPr>
            <p:ph type="pic" idx="10" hasCustomPrompt="1"/>
          </p:nvPr>
        </p:nvSpPr>
        <p:spPr>
          <a:xfrm>
            <a:off x="6444208" y="2715766"/>
            <a:ext cx="2160000" cy="2160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7" name="Picture Placeholder 2"/>
          <p:cNvSpPr>
            <a:spLocks noGrp="1"/>
          </p:cNvSpPr>
          <p:nvPr>
            <p:ph type="pic" idx="11" hasCustomPrompt="1"/>
          </p:nvPr>
        </p:nvSpPr>
        <p:spPr>
          <a:xfrm>
            <a:off x="3986213" y="267494"/>
            <a:ext cx="2160000" cy="2160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8" name="Picture Placeholder 2"/>
          <p:cNvSpPr>
            <a:spLocks noGrp="1"/>
          </p:cNvSpPr>
          <p:nvPr>
            <p:ph type="pic" idx="12" hasCustomPrompt="1"/>
          </p:nvPr>
        </p:nvSpPr>
        <p:spPr>
          <a:xfrm>
            <a:off x="3986213" y="2715766"/>
            <a:ext cx="2160000" cy="2160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2093977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8_Images and Conten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395536" y="3291830"/>
            <a:ext cx="8748464" cy="576064"/>
          </a:xfrm>
          <a:prstGeom prst="rect">
            <a:avLst/>
          </a:prstGeom>
        </p:spPr>
        <p:txBody>
          <a:bodyPr anchor="ctr"/>
          <a:lstStyle>
            <a:lvl1pPr marL="0" indent="0" algn="l">
              <a:buNone/>
              <a:defRPr sz="3600" b="0" baseline="0">
                <a:solidFill>
                  <a:schemeClr val="tx1">
                    <a:lumMod val="75000"/>
                    <a:lumOff val="25000"/>
                  </a:schemeClr>
                </a:solidFill>
                <a:latin typeface="+mj-lt"/>
                <a:cs typeface="Arial" pitchFamily="34" charset="0"/>
              </a:defRPr>
            </a:lvl1pPr>
          </a:lstStyle>
          <a:p>
            <a:pPr lvl="0"/>
            <a:r>
              <a:rPr lang="en-US" altLang="ko-KR" dirty="0"/>
              <a:t>IMAGES &amp; CONTENTS</a:t>
            </a:r>
          </a:p>
        </p:txBody>
      </p:sp>
      <p:sp>
        <p:nvSpPr>
          <p:cNvPr id="11" name="Text Placeholder 9"/>
          <p:cNvSpPr>
            <a:spLocks noGrp="1"/>
          </p:cNvSpPr>
          <p:nvPr>
            <p:ph type="body" sz="quarter" idx="11" hasCustomPrompt="1"/>
          </p:nvPr>
        </p:nvSpPr>
        <p:spPr>
          <a:xfrm>
            <a:off x="395536" y="3867894"/>
            <a:ext cx="8748464" cy="288032"/>
          </a:xfrm>
          <a:prstGeom prst="rect">
            <a:avLst/>
          </a:prstGeom>
        </p:spPr>
        <p:txBody>
          <a:bodyPr anchor="ctr"/>
          <a:lstStyle>
            <a:lvl1pPr marL="0" indent="0" algn="l">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
        <p:nvSpPr>
          <p:cNvPr id="5" name="Rectangle 4"/>
          <p:cNvSpPr/>
          <p:nvPr userDrawn="1"/>
        </p:nvSpPr>
        <p:spPr>
          <a:xfrm>
            <a:off x="0" y="4963500"/>
            <a:ext cx="9144000" cy="180000"/>
          </a:xfrm>
          <a:prstGeom prst="rect">
            <a:avLst/>
          </a:pr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Rectangle 5"/>
          <p:cNvSpPr/>
          <p:nvPr userDrawn="1"/>
        </p:nvSpPr>
        <p:spPr>
          <a:xfrm>
            <a:off x="0" y="0"/>
            <a:ext cx="9144000" cy="72000"/>
          </a:xfrm>
          <a:prstGeom prst="rect">
            <a:avLst/>
          </a:pr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Picture Placeholder 2"/>
          <p:cNvSpPr>
            <a:spLocks noGrp="1"/>
          </p:cNvSpPr>
          <p:nvPr>
            <p:ph type="pic" idx="12" hasCustomPrompt="1"/>
          </p:nvPr>
        </p:nvSpPr>
        <p:spPr>
          <a:xfrm>
            <a:off x="467544" y="339502"/>
            <a:ext cx="3312128" cy="2808072"/>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8" name="Picture Placeholder 2"/>
          <p:cNvSpPr>
            <a:spLocks noGrp="1"/>
          </p:cNvSpPr>
          <p:nvPr>
            <p:ph type="pic" idx="13" hasCustomPrompt="1"/>
          </p:nvPr>
        </p:nvSpPr>
        <p:spPr>
          <a:xfrm>
            <a:off x="3995936" y="339502"/>
            <a:ext cx="4680520" cy="1332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9" name="Picture Placeholder 2"/>
          <p:cNvSpPr>
            <a:spLocks noGrp="1"/>
          </p:cNvSpPr>
          <p:nvPr>
            <p:ph type="pic" idx="14" hasCustomPrompt="1"/>
          </p:nvPr>
        </p:nvSpPr>
        <p:spPr>
          <a:xfrm>
            <a:off x="3995936" y="1815574"/>
            <a:ext cx="1440000" cy="1332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2" name="Picture Placeholder 2"/>
          <p:cNvSpPr>
            <a:spLocks noGrp="1"/>
          </p:cNvSpPr>
          <p:nvPr>
            <p:ph type="pic" idx="15" hasCustomPrompt="1"/>
          </p:nvPr>
        </p:nvSpPr>
        <p:spPr>
          <a:xfrm>
            <a:off x="5616196" y="1815574"/>
            <a:ext cx="1440000" cy="1332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3" name="Picture Placeholder 2"/>
          <p:cNvSpPr>
            <a:spLocks noGrp="1"/>
          </p:cNvSpPr>
          <p:nvPr>
            <p:ph type="pic" idx="16" hasCustomPrompt="1"/>
          </p:nvPr>
        </p:nvSpPr>
        <p:spPr>
          <a:xfrm>
            <a:off x="7236456" y="1815574"/>
            <a:ext cx="1440000" cy="1332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36524261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hapes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242646" y="92609"/>
            <a:ext cx="8679898" cy="543185"/>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r>
              <a:rPr lang="en-US" altLang="ko-KR" dirty="0"/>
              <a:t>Fully Editable Shapes</a:t>
            </a:r>
          </a:p>
        </p:txBody>
      </p:sp>
    </p:spTree>
    <p:extLst>
      <p:ext uri="{BB962C8B-B14F-4D97-AF65-F5344CB8AC3E}">
        <p14:creationId xmlns:p14="http://schemas.microsoft.com/office/powerpoint/2010/main" val="31069092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con se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ICON SETS LAYOUT</a:t>
            </a:r>
          </a:p>
        </p:txBody>
      </p:sp>
      <p:sp>
        <p:nvSpPr>
          <p:cNvPr id="11" name="Rounded Rectangle 10"/>
          <p:cNvSpPr/>
          <p:nvPr userDrawn="1"/>
        </p:nvSpPr>
        <p:spPr>
          <a:xfrm>
            <a:off x="354008" y="1131589"/>
            <a:ext cx="2849840" cy="3649171"/>
          </a:xfrm>
          <a:prstGeom prst="roundRect">
            <a:avLst>
              <a:gd name="adj" fmla="val 3968"/>
            </a:avLst>
          </a:pr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7" name="Rounded Rectangle 16"/>
          <p:cNvSpPr/>
          <p:nvPr userDrawn="1"/>
        </p:nvSpPr>
        <p:spPr>
          <a:xfrm>
            <a:off x="531932" y="1347500"/>
            <a:ext cx="108520" cy="3240473"/>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bg1"/>
              </a:solidFill>
            </a:endParaRPr>
          </a:p>
        </p:txBody>
      </p:sp>
      <p:sp>
        <p:nvSpPr>
          <p:cNvPr id="18" name="Half Frame 17"/>
          <p:cNvSpPr/>
          <p:nvPr userDrawn="1"/>
        </p:nvSpPr>
        <p:spPr>
          <a:xfrm rot="5400000">
            <a:off x="2592642" y="1238201"/>
            <a:ext cx="502331" cy="502331"/>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Tree>
    <p:extLst>
      <p:ext uri="{BB962C8B-B14F-4D97-AF65-F5344CB8AC3E}">
        <p14:creationId xmlns:p14="http://schemas.microsoft.com/office/powerpoint/2010/main" val="7381822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Break Layout">
    <p:spTree>
      <p:nvGrpSpPr>
        <p:cNvPr id="1" name=""/>
        <p:cNvGrpSpPr/>
        <p:nvPr/>
      </p:nvGrpSpPr>
      <p:grpSpPr>
        <a:xfrm>
          <a:off x="0" y="0"/>
          <a:ext cx="0" cy="0"/>
          <a:chOff x="0" y="0"/>
          <a:chExt cx="0" cy="0"/>
        </a:xfrm>
      </p:grpSpPr>
      <p:sp>
        <p:nvSpPr>
          <p:cNvPr id="3" name="Rectangle 2"/>
          <p:cNvSpPr/>
          <p:nvPr userDrawn="1"/>
        </p:nvSpPr>
        <p:spPr>
          <a:xfrm>
            <a:off x="0" y="2571750"/>
            <a:ext cx="9144000" cy="25717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 name="Rectangle 1"/>
          <p:cNvSpPr/>
          <p:nvPr userDrawn="1"/>
        </p:nvSpPr>
        <p:spPr>
          <a:xfrm>
            <a:off x="2116108" y="843558"/>
            <a:ext cx="4896544" cy="34563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5" name="Rectangle 4"/>
          <p:cNvSpPr/>
          <p:nvPr userDrawn="1"/>
        </p:nvSpPr>
        <p:spPr>
          <a:xfrm>
            <a:off x="2116108" y="0"/>
            <a:ext cx="4896544" cy="195486"/>
          </a:xfrm>
          <a:prstGeom prst="rect">
            <a:avLst/>
          </a:pr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Rectangle 5"/>
          <p:cNvSpPr/>
          <p:nvPr userDrawn="1"/>
        </p:nvSpPr>
        <p:spPr>
          <a:xfrm>
            <a:off x="2116108" y="4948014"/>
            <a:ext cx="4896544" cy="195486"/>
          </a:xfrm>
          <a:prstGeom prst="rect">
            <a:avLst/>
          </a:pr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Text Placeholder 9"/>
          <p:cNvSpPr>
            <a:spLocks noGrp="1"/>
          </p:cNvSpPr>
          <p:nvPr>
            <p:ph type="body" sz="quarter" idx="10" hasCustomPrompt="1"/>
          </p:nvPr>
        </p:nvSpPr>
        <p:spPr>
          <a:xfrm>
            <a:off x="2116108" y="3049518"/>
            <a:ext cx="4896544" cy="576064"/>
          </a:xfrm>
          <a:prstGeom prst="rect">
            <a:avLst/>
          </a:prstGeom>
        </p:spPr>
        <p:txBody>
          <a:bodyPr anchor="ctr"/>
          <a:lstStyle>
            <a:lvl1pPr marL="0" indent="0" algn="ctr">
              <a:buNone/>
              <a:defRPr sz="3600" b="0" baseline="0">
                <a:solidFill>
                  <a:schemeClr val="bg1"/>
                </a:solidFill>
                <a:latin typeface="+mj-lt"/>
                <a:cs typeface="Arial" pitchFamily="34" charset="0"/>
              </a:defRPr>
            </a:lvl1pPr>
          </a:lstStyle>
          <a:p>
            <a:pPr lvl="0"/>
            <a:r>
              <a:rPr lang="en-US" altLang="ko-KR" dirty="0"/>
              <a:t>SECTION BREAK</a:t>
            </a:r>
          </a:p>
        </p:txBody>
      </p:sp>
      <p:sp>
        <p:nvSpPr>
          <p:cNvPr id="11" name="Text Placeholder 9"/>
          <p:cNvSpPr>
            <a:spLocks noGrp="1"/>
          </p:cNvSpPr>
          <p:nvPr>
            <p:ph type="body" sz="quarter" idx="11" hasCustomPrompt="1"/>
          </p:nvPr>
        </p:nvSpPr>
        <p:spPr>
          <a:xfrm>
            <a:off x="2116108" y="3625582"/>
            <a:ext cx="4896544" cy="288032"/>
          </a:xfrm>
          <a:prstGeom prst="rect">
            <a:avLst/>
          </a:prstGeom>
        </p:spPr>
        <p:txBody>
          <a:bodyPr anchor="ctr"/>
          <a:lstStyle>
            <a:lvl1pPr marL="0" indent="0" algn="ctr">
              <a:buNone/>
              <a:defRPr sz="1400" b="0" baseline="0">
                <a:solidFill>
                  <a:schemeClr val="bg1"/>
                </a:solidFill>
                <a:latin typeface="+mn-lt"/>
                <a:cs typeface="Arial" pitchFamily="34" charset="0"/>
              </a:defRPr>
            </a:lvl1pPr>
          </a:lstStyle>
          <a:p>
            <a:pPr lvl="0"/>
            <a:r>
              <a:rPr lang="en-US" altLang="ko-KR" dirty="0"/>
              <a:t>Insert the title of your subtitle Here</a:t>
            </a:r>
          </a:p>
        </p:txBody>
      </p:sp>
      <p:pic>
        <p:nvPicPr>
          <p:cNvPr id="9" name="image2.png"/>
          <p:cNvPicPr/>
          <p:nvPr userDrawn="1"/>
        </p:nvPicPr>
        <p:blipFill>
          <a:blip r:embed="rId2" cstate="print"/>
          <a:stretch>
            <a:fillRect/>
          </a:stretch>
        </p:blipFill>
        <p:spPr>
          <a:xfrm>
            <a:off x="2566214" y="896186"/>
            <a:ext cx="3678555" cy="1838960"/>
          </a:xfrm>
          <a:prstGeom prst="rect">
            <a:avLst/>
          </a:prstGeom>
        </p:spPr>
      </p:pic>
    </p:spTree>
    <p:extLst>
      <p:ext uri="{BB962C8B-B14F-4D97-AF65-F5344CB8AC3E}">
        <p14:creationId xmlns:p14="http://schemas.microsoft.com/office/powerpoint/2010/main" val="1738235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3572242"/>
            <a:ext cx="9144000" cy="576063"/>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Thank you</a:t>
            </a:r>
          </a:p>
        </p:txBody>
      </p:sp>
      <p:sp>
        <p:nvSpPr>
          <p:cNvPr id="11" name="Text Placeholder 9"/>
          <p:cNvSpPr>
            <a:spLocks noGrp="1"/>
          </p:cNvSpPr>
          <p:nvPr>
            <p:ph type="body" sz="quarter" idx="11" hasCustomPrompt="1"/>
          </p:nvPr>
        </p:nvSpPr>
        <p:spPr>
          <a:xfrm>
            <a:off x="-148" y="4148306"/>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graphicFrame>
        <p:nvGraphicFramePr>
          <p:cNvPr id="2" name="Objeto 1"/>
          <p:cNvGraphicFramePr>
            <a:graphicFrameLocks noChangeAspect="1"/>
          </p:cNvGraphicFramePr>
          <p:nvPr userDrawn="1">
            <p:extLst>
              <p:ext uri="{D42A27DB-BD31-4B8C-83A1-F6EECF244321}">
                <p14:modId xmlns:p14="http://schemas.microsoft.com/office/powerpoint/2010/main" val="3977405089"/>
              </p:ext>
            </p:extLst>
          </p:nvPr>
        </p:nvGraphicFramePr>
        <p:xfrm>
          <a:off x="2267744" y="555526"/>
          <a:ext cx="4429125" cy="2552700"/>
        </p:xfrm>
        <a:graphic>
          <a:graphicData uri="http://schemas.openxmlformats.org/presentationml/2006/ole">
            <mc:AlternateContent xmlns:mc="http://schemas.openxmlformats.org/markup-compatibility/2006">
              <mc:Choice xmlns:v="urn:schemas-microsoft-com:vml" Requires="v">
                <p:oleObj r:id="rId2" imgW="4429080" imgH="2552400" progId="">
                  <p:embed/>
                </p:oleObj>
              </mc:Choice>
              <mc:Fallback>
                <p:oleObj r:id="rId2" imgW="4429080" imgH="2552400" progId="">
                  <p:embed/>
                  <p:pic>
                    <p:nvPicPr>
                      <p:cNvPr id="0" name=""/>
                      <p:cNvPicPr/>
                      <p:nvPr/>
                    </p:nvPicPr>
                    <p:blipFill>
                      <a:blip r:embed="rId3"/>
                      <a:stretch>
                        <a:fillRect/>
                      </a:stretch>
                    </p:blipFill>
                    <p:spPr>
                      <a:xfrm>
                        <a:off x="2267744" y="555526"/>
                        <a:ext cx="4429125" cy="2552700"/>
                      </a:xfrm>
                      <a:prstGeom prst="rect">
                        <a:avLst/>
                      </a:prstGeom>
                    </p:spPr>
                  </p:pic>
                </p:oleObj>
              </mc:Fallback>
            </mc:AlternateContent>
          </a:graphicData>
        </a:graphic>
      </p:graphicFrame>
    </p:spTree>
    <p:extLst>
      <p:ext uri="{BB962C8B-B14F-4D97-AF65-F5344CB8AC3E}">
        <p14:creationId xmlns:p14="http://schemas.microsoft.com/office/powerpoint/2010/main" val="922477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Layout">
    <p:spTree>
      <p:nvGrpSpPr>
        <p:cNvPr id="1" name=""/>
        <p:cNvGrpSpPr/>
        <p:nvPr/>
      </p:nvGrpSpPr>
      <p:grpSpPr>
        <a:xfrm>
          <a:off x="0" y="0"/>
          <a:ext cx="0" cy="0"/>
          <a:chOff x="0" y="0"/>
          <a:chExt cx="0" cy="0"/>
        </a:xfrm>
      </p:grpSpPr>
      <p:sp>
        <p:nvSpPr>
          <p:cNvPr id="6" name="Rectangle 5"/>
          <p:cNvSpPr/>
          <p:nvPr userDrawn="1"/>
        </p:nvSpPr>
        <p:spPr>
          <a:xfrm>
            <a:off x="-2604" y="0"/>
            <a:ext cx="1584176" cy="5143500"/>
          </a:xfrm>
          <a:prstGeom prst="rect">
            <a:avLst/>
          </a:pr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aphicFrame>
        <p:nvGraphicFramePr>
          <p:cNvPr id="2" name="Objeto 1"/>
          <p:cNvGraphicFramePr>
            <a:graphicFrameLocks noChangeAspect="1"/>
          </p:cNvGraphicFramePr>
          <p:nvPr userDrawn="1">
            <p:extLst>
              <p:ext uri="{D42A27DB-BD31-4B8C-83A1-F6EECF244321}">
                <p14:modId xmlns:p14="http://schemas.microsoft.com/office/powerpoint/2010/main" val="2364264139"/>
              </p:ext>
            </p:extLst>
          </p:nvPr>
        </p:nvGraphicFramePr>
        <p:xfrm>
          <a:off x="7179563" y="3228975"/>
          <a:ext cx="1933575" cy="1914525"/>
        </p:xfrm>
        <a:graphic>
          <a:graphicData uri="http://schemas.openxmlformats.org/presentationml/2006/ole">
            <mc:AlternateContent xmlns:mc="http://schemas.openxmlformats.org/markup-compatibility/2006">
              <mc:Choice xmlns:v="urn:schemas-microsoft-com:vml" Requires="v">
                <p:oleObj r:id="rId2" imgW="1933560" imgH="1914480" progId="">
                  <p:embed/>
                </p:oleObj>
              </mc:Choice>
              <mc:Fallback>
                <p:oleObj r:id="rId2" imgW="1933560" imgH="1914480" progId="">
                  <p:embed/>
                  <p:pic>
                    <p:nvPicPr>
                      <p:cNvPr id="0" name=""/>
                      <p:cNvPicPr/>
                      <p:nvPr/>
                    </p:nvPicPr>
                    <p:blipFill>
                      <a:blip r:embed="rId3"/>
                      <a:stretch>
                        <a:fillRect/>
                      </a:stretch>
                    </p:blipFill>
                    <p:spPr>
                      <a:xfrm>
                        <a:off x="7179563" y="3228975"/>
                        <a:ext cx="1933575" cy="1914525"/>
                      </a:xfrm>
                      <a:prstGeom prst="rect">
                        <a:avLst/>
                      </a:prstGeom>
                    </p:spPr>
                  </p:pic>
                </p:oleObj>
              </mc:Fallback>
            </mc:AlternateContent>
          </a:graphicData>
        </a:graphic>
      </p:graphicFrame>
    </p:spTree>
    <p:extLst>
      <p:ext uri="{BB962C8B-B14F-4D97-AF65-F5344CB8AC3E}">
        <p14:creationId xmlns:p14="http://schemas.microsoft.com/office/powerpoint/2010/main" val="875712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Agenda Layout">
    <p:spTree>
      <p:nvGrpSpPr>
        <p:cNvPr id="1" name=""/>
        <p:cNvGrpSpPr/>
        <p:nvPr/>
      </p:nvGrpSpPr>
      <p:grpSpPr>
        <a:xfrm>
          <a:off x="0" y="0"/>
          <a:ext cx="0" cy="0"/>
          <a:chOff x="0" y="0"/>
          <a:chExt cx="0" cy="0"/>
        </a:xfrm>
      </p:grpSpPr>
      <p:sp>
        <p:nvSpPr>
          <p:cNvPr id="6" name="Rectangle 5"/>
          <p:cNvSpPr/>
          <p:nvPr userDrawn="1"/>
        </p:nvSpPr>
        <p:spPr>
          <a:xfrm>
            <a:off x="-2604" y="0"/>
            <a:ext cx="1584176" cy="5143500"/>
          </a:xfrm>
          <a:prstGeom prst="rect">
            <a:avLst/>
          </a:pr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aphicFrame>
        <p:nvGraphicFramePr>
          <p:cNvPr id="4" name="Objeto 3"/>
          <p:cNvGraphicFramePr>
            <a:graphicFrameLocks noChangeAspect="1"/>
          </p:cNvGraphicFramePr>
          <p:nvPr userDrawn="1">
            <p:extLst>
              <p:ext uri="{D42A27DB-BD31-4B8C-83A1-F6EECF244321}">
                <p14:modId xmlns:p14="http://schemas.microsoft.com/office/powerpoint/2010/main" val="2779162804"/>
              </p:ext>
            </p:extLst>
          </p:nvPr>
        </p:nvGraphicFramePr>
        <p:xfrm>
          <a:off x="7179563" y="3228975"/>
          <a:ext cx="1933575" cy="1914525"/>
        </p:xfrm>
        <a:graphic>
          <a:graphicData uri="http://schemas.openxmlformats.org/presentationml/2006/ole">
            <mc:AlternateContent xmlns:mc="http://schemas.openxmlformats.org/markup-compatibility/2006">
              <mc:Choice xmlns:v="urn:schemas-microsoft-com:vml" Requires="v">
                <p:oleObj r:id="rId2" imgW="1933560" imgH="1914480" progId="">
                  <p:embed/>
                </p:oleObj>
              </mc:Choice>
              <mc:Fallback>
                <p:oleObj r:id="rId2" imgW="1933560" imgH="1914480" progId="">
                  <p:embed/>
                  <p:pic>
                    <p:nvPicPr>
                      <p:cNvPr id="2" name="Objeto 1"/>
                      <p:cNvPicPr/>
                      <p:nvPr/>
                    </p:nvPicPr>
                    <p:blipFill>
                      <a:blip r:embed="rId3"/>
                      <a:stretch>
                        <a:fillRect/>
                      </a:stretch>
                    </p:blipFill>
                    <p:spPr>
                      <a:xfrm>
                        <a:off x="7179563" y="3228975"/>
                        <a:ext cx="1933575" cy="1914525"/>
                      </a:xfrm>
                      <a:prstGeom prst="rect">
                        <a:avLst/>
                      </a:prstGeom>
                    </p:spPr>
                  </p:pic>
                </p:oleObj>
              </mc:Fallback>
            </mc:AlternateContent>
          </a:graphicData>
        </a:graphic>
      </p:graphicFrame>
    </p:spTree>
    <p:extLst>
      <p:ext uri="{BB962C8B-B14F-4D97-AF65-F5344CB8AC3E}">
        <p14:creationId xmlns:p14="http://schemas.microsoft.com/office/powerpoint/2010/main" val="13459988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Basic Layout">
    <p:spTree>
      <p:nvGrpSpPr>
        <p:cNvPr id="1" name=""/>
        <p:cNvGrpSpPr/>
        <p:nvPr/>
      </p:nvGrpSpPr>
      <p:grpSpPr>
        <a:xfrm>
          <a:off x="0" y="0"/>
          <a:ext cx="0" cy="0"/>
          <a:chOff x="0" y="0"/>
          <a:chExt cx="0" cy="0"/>
        </a:xfrm>
      </p:grpSpPr>
      <p:sp>
        <p:nvSpPr>
          <p:cNvPr id="2" name="Rectangle 1"/>
          <p:cNvSpPr/>
          <p:nvPr userDrawn="1"/>
        </p:nvSpPr>
        <p:spPr>
          <a:xfrm>
            <a:off x="0" y="3399842"/>
            <a:ext cx="9144000" cy="1743658"/>
          </a:xfrm>
          <a:prstGeom prst="rect">
            <a:avLst/>
          </a:pr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0" name="Text Placeholder 9"/>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699542"/>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
        <p:nvSpPr>
          <p:cNvPr id="4" name="Oval 3"/>
          <p:cNvSpPr/>
          <p:nvPr userDrawn="1"/>
        </p:nvSpPr>
        <p:spPr>
          <a:xfrm>
            <a:off x="4043561" y="2859782"/>
            <a:ext cx="1080120" cy="1080120"/>
          </a:xfrm>
          <a:prstGeom prst="ellipse">
            <a:avLst/>
          </a:prstGeom>
          <a:solidFill>
            <a:schemeClr val="bg1"/>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aphicFrame>
        <p:nvGraphicFramePr>
          <p:cNvPr id="7" name="Objeto 6"/>
          <p:cNvGraphicFramePr>
            <a:graphicFrameLocks noChangeAspect="1"/>
          </p:cNvGraphicFramePr>
          <p:nvPr userDrawn="1">
            <p:extLst>
              <p:ext uri="{D42A27DB-BD31-4B8C-83A1-F6EECF244321}">
                <p14:modId xmlns:p14="http://schemas.microsoft.com/office/powerpoint/2010/main" val="3163372325"/>
              </p:ext>
            </p:extLst>
          </p:nvPr>
        </p:nvGraphicFramePr>
        <p:xfrm>
          <a:off x="4218748" y="3077490"/>
          <a:ext cx="706503" cy="699542"/>
        </p:xfrm>
        <a:graphic>
          <a:graphicData uri="http://schemas.openxmlformats.org/presentationml/2006/ole">
            <mc:AlternateContent xmlns:mc="http://schemas.openxmlformats.org/markup-compatibility/2006">
              <mc:Choice xmlns:v="urn:schemas-microsoft-com:vml" Requires="v">
                <p:oleObj r:id="rId2" imgW="1933560" imgH="1914480" progId="">
                  <p:embed/>
                </p:oleObj>
              </mc:Choice>
              <mc:Fallback>
                <p:oleObj r:id="rId2" imgW="1933560" imgH="1914480" progId="">
                  <p:embed/>
                  <p:pic>
                    <p:nvPicPr>
                      <p:cNvPr id="2" name="Objeto 1"/>
                      <p:cNvPicPr/>
                      <p:nvPr/>
                    </p:nvPicPr>
                    <p:blipFill>
                      <a:blip r:embed="rId3"/>
                      <a:stretch>
                        <a:fillRect/>
                      </a:stretch>
                    </p:blipFill>
                    <p:spPr>
                      <a:xfrm>
                        <a:off x="4218748" y="3077490"/>
                        <a:ext cx="706503" cy="699542"/>
                      </a:xfrm>
                      <a:prstGeom prst="rect">
                        <a:avLst/>
                      </a:prstGeom>
                    </p:spPr>
                  </p:pic>
                </p:oleObj>
              </mc:Fallback>
            </mc:AlternateContent>
          </a:graphicData>
        </a:graphic>
      </p:graphicFrame>
    </p:spTree>
    <p:extLst>
      <p:ext uri="{BB962C8B-B14F-4D97-AF65-F5344CB8AC3E}">
        <p14:creationId xmlns:p14="http://schemas.microsoft.com/office/powerpoint/2010/main" val="15268678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asic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699542"/>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
        <p:nvSpPr>
          <p:cNvPr id="4" name="Rectangle 3"/>
          <p:cNvSpPr/>
          <p:nvPr userDrawn="1"/>
        </p:nvSpPr>
        <p:spPr>
          <a:xfrm>
            <a:off x="0" y="4963500"/>
            <a:ext cx="9144000" cy="180000"/>
          </a:xfrm>
          <a:prstGeom prst="rect">
            <a:avLst/>
          </a:pr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 name="Rectangle 4"/>
          <p:cNvSpPr/>
          <p:nvPr userDrawn="1"/>
        </p:nvSpPr>
        <p:spPr>
          <a:xfrm>
            <a:off x="0" y="0"/>
            <a:ext cx="9144000" cy="72000"/>
          </a:xfrm>
          <a:prstGeom prst="rect">
            <a:avLst/>
          </a:pr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312904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Basic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699542"/>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1960850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s and Contents Layout">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143508" y="92609"/>
            <a:ext cx="8856984" cy="4958283"/>
          </a:xfrm>
          <a:prstGeom prst="rect">
            <a:avLst/>
          </a:pr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Text Placeholder 9"/>
          <p:cNvSpPr>
            <a:spLocks noGrp="1"/>
          </p:cNvSpPr>
          <p:nvPr>
            <p:ph type="body" sz="quarter" idx="10" hasCustomPrompt="1"/>
          </p:nvPr>
        </p:nvSpPr>
        <p:spPr>
          <a:xfrm>
            <a:off x="0" y="181632"/>
            <a:ext cx="9144000" cy="576064"/>
          </a:xfrm>
          <a:prstGeom prst="rect">
            <a:avLst/>
          </a:prstGeom>
        </p:spPr>
        <p:txBody>
          <a:bodyPr anchor="ctr"/>
          <a:lstStyle>
            <a:lvl1pPr marL="0" indent="0" algn="ctr">
              <a:buNone/>
              <a:defRPr sz="3600" b="0" baseline="0">
                <a:solidFill>
                  <a:schemeClr val="bg1"/>
                </a:solidFill>
                <a:latin typeface="+mj-lt"/>
                <a:cs typeface="Arial" pitchFamily="34" charset="0"/>
              </a:defRPr>
            </a:lvl1pPr>
          </a:lstStyle>
          <a:p>
            <a:pPr lvl="0"/>
            <a:r>
              <a:rPr lang="en-US" altLang="ko-KR" dirty="0"/>
              <a:t>IMAGES &amp; CONTENTS</a:t>
            </a:r>
          </a:p>
        </p:txBody>
      </p:sp>
      <p:sp>
        <p:nvSpPr>
          <p:cNvPr id="11" name="Text Placeholder 9"/>
          <p:cNvSpPr>
            <a:spLocks noGrp="1"/>
          </p:cNvSpPr>
          <p:nvPr>
            <p:ph type="body" sz="quarter" idx="11" hasCustomPrompt="1"/>
          </p:nvPr>
        </p:nvSpPr>
        <p:spPr>
          <a:xfrm>
            <a:off x="0" y="757696"/>
            <a:ext cx="9144000" cy="288032"/>
          </a:xfrm>
          <a:prstGeom prst="rect">
            <a:avLst/>
          </a:prstGeom>
        </p:spPr>
        <p:txBody>
          <a:bodyPr anchor="ctr"/>
          <a:lstStyle>
            <a:lvl1pPr marL="0" indent="0" algn="ctr">
              <a:buNone/>
              <a:defRPr sz="1400" b="0" baseline="0">
                <a:solidFill>
                  <a:schemeClr val="bg1"/>
                </a:solidFill>
                <a:latin typeface="+mn-lt"/>
                <a:cs typeface="Arial" pitchFamily="34" charset="0"/>
              </a:defRPr>
            </a:lvl1pPr>
          </a:lstStyle>
          <a:p>
            <a:pPr lvl="0"/>
            <a:r>
              <a:rPr lang="en-US" altLang="ko-KR" dirty="0"/>
              <a:t>Insert the title of your subtitle Here</a:t>
            </a:r>
          </a:p>
        </p:txBody>
      </p:sp>
      <p:sp>
        <p:nvSpPr>
          <p:cNvPr id="6" name="Picture Placeholder 2"/>
          <p:cNvSpPr>
            <a:spLocks noGrp="1"/>
          </p:cNvSpPr>
          <p:nvPr>
            <p:ph type="pic" idx="12" hasCustomPrompt="1"/>
          </p:nvPr>
        </p:nvSpPr>
        <p:spPr>
          <a:xfrm>
            <a:off x="0" y="1347774"/>
            <a:ext cx="2160240" cy="187204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7" name="Picture Placeholder 2"/>
          <p:cNvSpPr>
            <a:spLocks noGrp="1"/>
          </p:cNvSpPr>
          <p:nvPr>
            <p:ph type="pic" idx="13" hasCustomPrompt="1"/>
          </p:nvPr>
        </p:nvSpPr>
        <p:spPr>
          <a:xfrm>
            <a:off x="2327920" y="1347774"/>
            <a:ext cx="2160240" cy="187204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8" name="Picture Placeholder 2"/>
          <p:cNvSpPr>
            <a:spLocks noGrp="1"/>
          </p:cNvSpPr>
          <p:nvPr>
            <p:ph type="pic" idx="14" hasCustomPrompt="1"/>
          </p:nvPr>
        </p:nvSpPr>
        <p:spPr>
          <a:xfrm>
            <a:off x="4655840" y="1347774"/>
            <a:ext cx="2160240" cy="187204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9" name="Picture Placeholder 2"/>
          <p:cNvSpPr>
            <a:spLocks noGrp="1"/>
          </p:cNvSpPr>
          <p:nvPr>
            <p:ph type="pic" idx="15" hasCustomPrompt="1"/>
          </p:nvPr>
        </p:nvSpPr>
        <p:spPr>
          <a:xfrm>
            <a:off x="6983760" y="1347774"/>
            <a:ext cx="2160240" cy="187204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3" name="Rectangle 2"/>
          <p:cNvSpPr/>
          <p:nvPr userDrawn="1"/>
        </p:nvSpPr>
        <p:spPr>
          <a:xfrm>
            <a:off x="0" y="3219822"/>
            <a:ext cx="2160000" cy="15841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2" name="Rectangle 11"/>
          <p:cNvSpPr/>
          <p:nvPr userDrawn="1"/>
        </p:nvSpPr>
        <p:spPr>
          <a:xfrm>
            <a:off x="2328000" y="3219822"/>
            <a:ext cx="2160000" cy="15841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 name="Rectangle 12"/>
          <p:cNvSpPr/>
          <p:nvPr userDrawn="1"/>
        </p:nvSpPr>
        <p:spPr>
          <a:xfrm>
            <a:off x="4656000" y="3219822"/>
            <a:ext cx="2160000" cy="15841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 name="Rectangle 13"/>
          <p:cNvSpPr/>
          <p:nvPr userDrawn="1"/>
        </p:nvSpPr>
        <p:spPr>
          <a:xfrm>
            <a:off x="6984000" y="3219822"/>
            <a:ext cx="2160000" cy="15841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1615967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Images and Contents Layout">
    <p:spTree>
      <p:nvGrpSpPr>
        <p:cNvPr id="1" name=""/>
        <p:cNvGrpSpPr/>
        <p:nvPr/>
      </p:nvGrpSpPr>
      <p:grpSpPr>
        <a:xfrm>
          <a:off x="0" y="0"/>
          <a:ext cx="0" cy="0"/>
          <a:chOff x="0" y="0"/>
          <a:chExt cx="0" cy="0"/>
        </a:xfrm>
      </p:grpSpPr>
      <p:sp>
        <p:nvSpPr>
          <p:cNvPr id="7" name="Rectangle 6"/>
          <p:cNvSpPr/>
          <p:nvPr userDrawn="1"/>
        </p:nvSpPr>
        <p:spPr>
          <a:xfrm>
            <a:off x="0" y="2932113"/>
            <a:ext cx="9144000" cy="2211387"/>
          </a:xfrm>
          <a:prstGeom prst="rect">
            <a:avLst/>
          </a:pr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0" name="Text Placeholder 9"/>
          <p:cNvSpPr>
            <a:spLocks noGrp="1"/>
          </p:cNvSpPr>
          <p:nvPr>
            <p:ph type="body" sz="quarter" idx="10" hasCustomPrompt="1"/>
          </p:nvPr>
        </p:nvSpPr>
        <p:spPr>
          <a:xfrm>
            <a:off x="0" y="181632"/>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IMAGES &amp; CONTENTS</a:t>
            </a:r>
          </a:p>
        </p:txBody>
      </p:sp>
      <p:sp>
        <p:nvSpPr>
          <p:cNvPr id="11" name="Text Placeholder 9"/>
          <p:cNvSpPr>
            <a:spLocks noGrp="1"/>
          </p:cNvSpPr>
          <p:nvPr>
            <p:ph type="body" sz="quarter" idx="11" hasCustomPrompt="1"/>
          </p:nvPr>
        </p:nvSpPr>
        <p:spPr>
          <a:xfrm>
            <a:off x="0" y="757696"/>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pic>
        <p:nvPicPr>
          <p:cNvPr id="5" name="Picture 3" descr="D:\Fullppt\005-PNG이미지\노트북.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555776" y="1131590"/>
            <a:ext cx="7230270" cy="3677432"/>
          </a:xfrm>
          <a:prstGeom prst="rect">
            <a:avLst/>
          </a:prstGeom>
          <a:noFill/>
          <a:extLst>
            <a:ext uri="{909E8E84-426E-40DD-AFC4-6F175D3DCCD1}">
              <a14:hiddenFill xmlns:a14="http://schemas.microsoft.com/office/drawing/2010/main">
                <a:solidFill>
                  <a:srgbClr val="FFFFFF"/>
                </a:solidFill>
              </a14:hiddenFill>
            </a:ext>
          </a:extLst>
        </p:spPr>
      </p:pic>
      <p:sp>
        <p:nvSpPr>
          <p:cNvPr id="6" name="Picture Placeholder 2"/>
          <p:cNvSpPr>
            <a:spLocks noGrp="1"/>
          </p:cNvSpPr>
          <p:nvPr>
            <p:ph type="pic" idx="1" hasCustomPrompt="1"/>
          </p:nvPr>
        </p:nvSpPr>
        <p:spPr>
          <a:xfrm>
            <a:off x="4513480" y="1626257"/>
            <a:ext cx="3465217" cy="2562605"/>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3" name="Rectangle 2"/>
          <p:cNvSpPr/>
          <p:nvPr userDrawn="1"/>
        </p:nvSpPr>
        <p:spPr>
          <a:xfrm>
            <a:off x="467544" y="3363838"/>
            <a:ext cx="3024336" cy="10081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132605888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18" Type="http://schemas.openxmlformats.org/officeDocument/2006/relationships/image" Target="../media/image1.png"/><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theme" Target="../theme/theme2.xml"/><Relationship Id="rId2" Type="http://schemas.openxmlformats.org/officeDocument/2006/relationships/slideLayout" Target="../slideLayouts/slideLayout4.xml"/><Relationship Id="rId16" Type="http://schemas.openxmlformats.org/officeDocument/2006/relationships/slideLayout" Target="../slideLayouts/slideLayout18.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slideLayout" Target="../slideLayouts/slideLayout1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19"/>
          <p:cNvPicPr>
            <a:picLocks noChangeAspect="1"/>
          </p:cNvPicPr>
          <p:nvPr userDrawn="1"/>
        </p:nvPicPr>
        <p:blipFill>
          <a:blip r:embed="rId4"/>
          <a:srcRect/>
          <a:stretch>
            <a:fillRect/>
          </a:stretch>
        </p:blipFill>
        <p:spPr>
          <a:xfrm>
            <a:off x="1963084" y="4561748"/>
            <a:ext cx="1803136" cy="378658"/>
          </a:xfrm>
          <a:prstGeom prst="rect">
            <a:avLst/>
          </a:prstGeom>
        </p:spPr>
      </p:pic>
      <p:sp>
        <p:nvSpPr>
          <p:cNvPr id="5" name="TextBox 20"/>
          <p:cNvSpPr txBox="1"/>
          <p:nvPr userDrawn="1"/>
        </p:nvSpPr>
        <p:spPr>
          <a:xfrm>
            <a:off x="3707904" y="4561748"/>
            <a:ext cx="3816424" cy="323165"/>
          </a:xfrm>
          <a:prstGeom prst="rect">
            <a:avLst/>
          </a:prstGeom>
        </p:spPr>
        <p:txBody>
          <a:bodyPr wrap="square" lIns="0" tIns="0" rIns="0" bIns="0" rtlCol="0" anchor="t">
            <a:spAutoFit/>
          </a:bodyPr>
          <a:lstStyle/>
          <a:p>
            <a:pPr algn="l">
              <a:lnSpc>
                <a:spcPct val="100000"/>
              </a:lnSpc>
              <a:spcBef>
                <a:spcPct val="0"/>
              </a:spcBef>
            </a:pPr>
            <a:r>
              <a:rPr lang="en-US" sz="700" dirty="0">
                <a:solidFill>
                  <a:srgbClr val="000000"/>
                </a:solidFill>
                <a:latin typeface="Public Sans"/>
              </a:rPr>
              <a:t>The European Commission's support for the production of this publication does not constitute an endorsement of the contents, which reflect the views only of the authors, and the Commission </a:t>
            </a:r>
          </a:p>
          <a:p>
            <a:pPr algn="l">
              <a:lnSpc>
                <a:spcPct val="100000"/>
              </a:lnSpc>
              <a:spcBef>
                <a:spcPct val="0"/>
              </a:spcBef>
            </a:pPr>
            <a:r>
              <a:rPr lang="en-US" sz="700" dirty="0">
                <a:solidFill>
                  <a:srgbClr val="000000"/>
                </a:solidFill>
                <a:latin typeface="Public Sans"/>
              </a:rPr>
              <a:t>cannot be held responsible for any use which may be made of the information contained therein.</a:t>
            </a:r>
          </a:p>
        </p:txBody>
      </p:sp>
    </p:spTree>
    <p:extLst>
      <p:ext uri="{BB962C8B-B14F-4D97-AF65-F5344CB8AC3E}">
        <p14:creationId xmlns:p14="http://schemas.microsoft.com/office/powerpoint/2010/main" val="1736683050"/>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19"/>
          <p:cNvPicPr>
            <a:picLocks noChangeAspect="1"/>
          </p:cNvPicPr>
          <p:nvPr userDrawn="1"/>
        </p:nvPicPr>
        <p:blipFill>
          <a:blip r:embed="rId18"/>
          <a:srcRect/>
          <a:stretch>
            <a:fillRect/>
          </a:stretch>
        </p:blipFill>
        <p:spPr>
          <a:xfrm>
            <a:off x="1963084" y="4561748"/>
            <a:ext cx="1803136" cy="378658"/>
          </a:xfrm>
          <a:prstGeom prst="rect">
            <a:avLst/>
          </a:prstGeom>
        </p:spPr>
      </p:pic>
      <p:sp>
        <p:nvSpPr>
          <p:cNvPr id="5" name="TextBox 20"/>
          <p:cNvSpPr txBox="1"/>
          <p:nvPr userDrawn="1"/>
        </p:nvSpPr>
        <p:spPr>
          <a:xfrm>
            <a:off x="3707904" y="4561748"/>
            <a:ext cx="3816424" cy="323165"/>
          </a:xfrm>
          <a:prstGeom prst="rect">
            <a:avLst/>
          </a:prstGeom>
        </p:spPr>
        <p:txBody>
          <a:bodyPr wrap="square" lIns="0" tIns="0" rIns="0" bIns="0" rtlCol="0" anchor="t">
            <a:spAutoFit/>
          </a:bodyPr>
          <a:lstStyle/>
          <a:p>
            <a:pPr algn="l">
              <a:lnSpc>
                <a:spcPct val="100000"/>
              </a:lnSpc>
              <a:spcBef>
                <a:spcPct val="0"/>
              </a:spcBef>
            </a:pPr>
            <a:r>
              <a:rPr lang="en-US" sz="700" dirty="0">
                <a:solidFill>
                  <a:srgbClr val="000000"/>
                </a:solidFill>
                <a:latin typeface="Public Sans"/>
              </a:rPr>
              <a:t>The European Commission's support for the production of this publication does not constitute an endorsement of the contents, which reflect the views only of the authors, and the Commission </a:t>
            </a:r>
          </a:p>
          <a:p>
            <a:pPr algn="l">
              <a:lnSpc>
                <a:spcPct val="100000"/>
              </a:lnSpc>
              <a:spcBef>
                <a:spcPct val="0"/>
              </a:spcBef>
            </a:pPr>
            <a:r>
              <a:rPr lang="en-US" sz="700" dirty="0">
                <a:solidFill>
                  <a:srgbClr val="000000"/>
                </a:solidFill>
                <a:latin typeface="Public Sans"/>
              </a:rPr>
              <a:t>cannot be held responsible for any use which may be made of the information contained therein.</a:t>
            </a:r>
          </a:p>
        </p:txBody>
      </p:sp>
    </p:spTree>
    <p:extLst>
      <p:ext uri="{BB962C8B-B14F-4D97-AF65-F5344CB8AC3E}">
        <p14:creationId xmlns:p14="http://schemas.microsoft.com/office/powerpoint/2010/main" val="1737555548"/>
      </p:ext>
    </p:extLst>
  </p:cSld>
  <p:clrMap bg1="lt1" tx1="dk1" bg2="lt2" tx2="dk2" accent1="accent1" accent2="accent2" accent3="accent3" accent4="accent4" accent5="accent5" accent6="accent6" hlink="hlink" folHlink="folHlink"/>
  <p:sldLayoutIdLst>
    <p:sldLayoutId id="2147483659" r:id="rId1"/>
    <p:sldLayoutId id="2147483672" r:id="rId2"/>
    <p:sldLayoutId id="2147483670" r:id="rId3"/>
    <p:sldLayoutId id="2147483652" r:id="rId4"/>
    <p:sldLayoutId id="2147483671" r:id="rId5"/>
    <p:sldLayoutId id="2147483655" r:id="rId6"/>
    <p:sldLayoutId id="2147483662" r:id="rId7"/>
    <p:sldLayoutId id="2147483663" r:id="rId8"/>
    <p:sldLayoutId id="2147483665" r:id="rId9"/>
    <p:sldLayoutId id="2147483666" r:id="rId10"/>
    <p:sldLayoutId id="2147483667" r:id="rId11"/>
    <p:sldLayoutId id="2147483664" r:id="rId12"/>
    <p:sldLayoutId id="2147483668" r:id="rId13"/>
    <p:sldLayoutId id="2147483669" r:id="rId14"/>
    <p:sldLayoutId id="2147483673" r:id="rId15"/>
    <p:sldLayoutId id="2147483656" r:id="rId16"/>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19"/>
          <p:cNvPicPr>
            <a:picLocks noChangeAspect="1"/>
          </p:cNvPicPr>
          <p:nvPr userDrawn="1"/>
        </p:nvPicPr>
        <p:blipFill>
          <a:blip r:embed="rId3"/>
          <a:srcRect/>
          <a:stretch>
            <a:fillRect/>
          </a:stretch>
        </p:blipFill>
        <p:spPr>
          <a:xfrm>
            <a:off x="1963084" y="4561748"/>
            <a:ext cx="1803136" cy="378658"/>
          </a:xfrm>
          <a:prstGeom prst="rect">
            <a:avLst/>
          </a:prstGeom>
        </p:spPr>
      </p:pic>
      <p:sp>
        <p:nvSpPr>
          <p:cNvPr id="5" name="TextBox 20"/>
          <p:cNvSpPr txBox="1"/>
          <p:nvPr userDrawn="1"/>
        </p:nvSpPr>
        <p:spPr>
          <a:xfrm>
            <a:off x="3707904" y="4561748"/>
            <a:ext cx="3816424" cy="323165"/>
          </a:xfrm>
          <a:prstGeom prst="rect">
            <a:avLst/>
          </a:prstGeom>
        </p:spPr>
        <p:txBody>
          <a:bodyPr wrap="square" lIns="0" tIns="0" rIns="0" bIns="0" rtlCol="0" anchor="t">
            <a:spAutoFit/>
          </a:bodyPr>
          <a:lstStyle/>
          <a:p>
            <a:pPr algn="l">
              <a:lnSpc>
                <a:spcPct val="100000"/>
              </a:lnSpc>
              <a:spcBef>
                <a:spcPct val="0"/>
              </a:spcBef>
            </a:pPr>
            <a:r>
              <a:rPr lang="en-US" sz="700" dirty="0">
                <a:solidFill>
                  <a:srgbClr val="000000"/>
                </a:solidFill>
                <a:latin typeface="Public Sans"/>
              </a:rPr>
              <a:t>The European Commission's support for the production of this publication does not constitute an endorsement of the contents, which reflect the views only of the authors, and the Commission </a:t>
            </a:r>
          </a:p>
          <a:p>
            <a:pPr algn="l">
              <a:lnSpc>
                <a:spcPct val="100000"/>
              </a:lnSpc>
              <a:spcBef>
                <a:spcPct val="0"/>
              </a:spcBef>
            </a:pPr>
            <a:r>
              <a:rPr lang="en-US" sz="700" dirty="0">
                <a:solidFill>
                  <a:srgbClr val="000000"/>
                </a:solidFill>
                <a:latin typeface="Public Sans"/>
              </a:rPr>
              <a:t>cannot be held responsible for any use which may be made of the information contained therein.</a:t>
            </a:r>
          </a:p>
        </p:txBody>
      </p:sp>
    </p:spTree>
    <p:extLst>
      <p:ext uri="{BB962C8B-B14F-4D97-AF65-F5344CB8AC3E}">
        <p14:creationId xmlns:p14="http://schemas.microsoft.com/office/powerpoint/2010/main" val="2754710703"/>
      </p:ext>
    </p:extLst>
  </p:cSld>
  <p:clrMap bg1="lt1" tx1="dk1" bg2="lt2" tx2="dk2" accent1="accent1" accent2="accent2" accent3="accent3" accent4="accent4" accent5="accent5" accent6="accent6" hlink="hlink" folHlink="folHlink"/>
  <p:sldLayoutIdLst>
    <p:sldLayoutId id="2147483654" r:id="rId1"/>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hyperlink" Target="https://www.linkedin.com/" TargetMode="Externa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hyperlink" Target="https://www.canva.com/" TargetMode="Externa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hyperlink" Target="http://www.projectspecial.eu/"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 Id="rId5" Type="http://schemas.openxmlformats.org/officeDocument/2006/relationships/image" Target="../media/image19.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240C3274-80DF-B32D-8B33-2D809F2CFD8A}"/>
              </a:ext>
            </a:extLst>
          </p:cNvPr>
          <p:cNvSpPr txBox="1">
            <a:spLocks/>
          </p:cNvSpPr>
          <p:nvPr/>
        </p:nvSpPr>
        <p:spPr>
          <a:xfrm>
            <a:off x="2394012" y="2689477"/>
            <a:ext cx="4355976" cy="1080121"/>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bg1"/>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s-ES" altLang="ko-KR" sz="2800">
                <a:solidFill>
                  <a:schemeClr val="tx1"/>
                </a:solidFill>
                <a:ea typeface="맑은 고딕" pitchFamily="50" charset="-127"/>
              </a:rPr>
              <a:t>Gestión de redes sociales</a:t>
            </a:r>
            <a:endParaRPr lang="en-US" altLang="ko-KR" sz="2800" dirty="0">
              <a:solidFill>
                <a:schemeClr val="tx1"/>
              </a:solidFill>
            </a:endParaRPr>
          </a:p>
        </p:txBody>
      </p:sp>
      <p:sp>
        <p:nvSpPr>
          <p:cNvPr id="5" name="Text Placeholder 3">
            <a:extLst>
              <a:ext uri="{FF2B5EF4-FFF2-40B4-BE49-F238E27FC236}">
                <a16:creationId xmlns:a16="http://schemas.microsoft.com/office/drawing/2014/main" id="{277D8572-C594-402F-2D0C-D9F554C82367}"/>
              </a:ext>
            </a:extLst>
          </p:cNvPr>
          <p:cNvSpPr txBox="1">
            <a:spLocks/>
          </p:cNvSpPr>
          <p:nvPr/>
        </p:nvSpPr>
        <p:spPr>
          <a:xfrm>
            <a:off x="2386466" y="3822128"/>
            <a:ext cx="4355828" cy="488816"/>
          </a:xfrm>
          <a:prstGeom prst="rect">
            <a:avLst/>
          </a:prstGeom>
        </p:spPr>
        <p:txBody>
          <a:bodyPr anchor="ctr"/>
          <a:lstStyle>
            <a:lvl1pPr marL="0" indent="0" algn="ctr" defTabSz="914400" rtl="0" eaLnBrk="1" latinLnBrk="1" hangingPunct="1">
              <a:spcBef>
                <a:spcPct val="20000"/>
              </a:spcBef>
              <a:buFont typeface="Arial" pitchFamily="34" charset="0"/>
              <a:buNone/>
              <a:defRPr sz="1400" b="0" kern="1200" baseline="0">
                <a:solidFill>
                  <a:schemeClr val="bg1"/>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defRPr/>
            </a:pPr>
            <a:r>
              <a:rPr lang="en-US" altLang="ko-KR" b="1">
                <a:solidFill>
                  <a:schemeClr val="tx1"/>
                </a:solidFill>
              </a:rPr>
              <a:t>Por: Internet Web Solutions</a:t>
            </a:r>
            <a:endParaRPr lang="en-US" altLang="ko-KR" dirty="0">
              <a:solidFill>
                <a:schemeClr val="tx1"/>
              </a:solidFill>
            </a:endParaRPr>
          </a:p>
        </p:txBody>
      </p:sp>
      <p:pic>
        <p:nvPicPr>
          <p:cNvPr id="7" name="Imagen 6">
            <a:extLst>
              <a:ext uri="{FF2B5EF4-FFF2-40B4-BE49-F238E27FC236}">
                <a16:creationId xmlns:a16="http://schemas.microsoft.com/office/drawing/2014/main" id="{4AA2301C-6CAA-AFEA-597D-44CADA9B802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30382" y="4470780"/>
            <a:ext cx="1512168" cy="317245"/>
          </a:xfrm>
          <a:prstGeom prst="rect">
            <a:avLst/>
          </a:prstGeom>
        </p:spPr>
      </p:pic>
      <p:sp>
        <p:nvSpPr>
          <p:cNvPr id="9" name="Text Placeholder 3">
            <a:extLst>
              <a:ext uri="{FF2B5EF4-FFF2-40B4-BE49-F238E27FC236}">
                <a16:creationId xmlns:a16="http://schemas.microsoft.com/office/drawing/2014/main" id="{8E220B37-CCC3-32E9-3BF8-6AFAA7EB5F56}"/>
              </a:ext>
            </a:extLst>
          </p:cNvPr>
          <p:cNvSpPr txBox="1">
            <a:spLocks/>
          </p:cNvSpPr>
          <p:nvPr/>
        </p:nvSpPr>
        <p:spPr>
          <a:xfrm>
            <a:off x="3059831" y="4310944"/>
            <a:ext cx="4680521" cy="627580"/>
          </a:xfrm>
          <a:prstGeom prst="rect">
            <a:avLst/>
          </a:prstGeom>
        </p:spPr>
        <p:txBody>
          <a:bodyPr anchor="ctr"/>
          <a:lstStyle>
            <a:lvl1pPr marL="0" indent="0" algn="ctr" defTabSz="914400" rtl="0" eaLnBrk="1" latinLnBrk="1" hangingPunct="1">
              <a:spcBef>
                <a:spcPct val="20000"/>
              </a:spcBef>
              <a:buFont typeface="Arial" pitchFamily="34" charset="0"/>
              <a:buNone/>
              <a:defRPr sz="1400" b="0" kern="1200" baseline="0">
                <a:solidFill>
                  <a:schemeClr val="bg1"/>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just">
              <a:spcBef>
                <a:spcPts val="0"/>
              </a:spcBef>
              <a:defRPr/>
            </a:pPr>
            <a:r>
              <a:rPr lang="es-ES" altLang="ko-KR" sz="800">
                <a:solidFill>
                  <a:schemeClr val="tx1"/>
                </a:solidFill>
              </a:rPr>
              <a:t>El apoyo de la Comisión Europea a la elaboración de esta publicación no constituye una aprobación de su contenido, que refleja únicamente la opinión de los autores, y la Comisión no se hace responsable del uso que pueda hacerse de la información contenida en ella.</a:t>
            </a:r>
          </a:p>
        </p:txBody>
      </p:sp>
    </p:spTree>
    <p:extLst>
      <p:ext uri="{BB962C8B-B14F-4D97-AF65-F5344CB8AC3E}">
        <p14:creationId xmlns:p14="http://schemas.microsoft.com/office/powerpoint/2010/main" val="31012342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13D77A5-8B36-BCEA-E61A-90E860E8FA72}"/>
              </a:ext>
            </a:extLst>
          </p:cNvPr>
          <p:cNvSpPr>
            <a:spLocks noGrp="1"/>
          </p:cNvSpPr>
          <p:nvPr>
            <p:ph type="body" sz="quarter" idx="10"/>
          </p:nvPr>
        </p:nvSpPr>
        <p:spPr/>
        <p:txBody>
          <a:bodyPr/>
          <a:lstStyle/>
          <a:p>
            <a:r>
              <a:rPr lang="en-US" altLang="ko-KR" sz="2800"/>
              <a:t>Usos de las redes sociales en el siglo XXI</a:t>
            </a:r>
            <a:endParaRPr lang="ko-KR" altLang="en-US" sz="2800" dirty="0"/>
          </a:p>
        </p:txBody>
      </p:sp>
      <p:sp>
        <p:nvSpPr>
          <p:cNvPr id="3" name="Marcador de texto 2">
            <a:extLst>
              <a:ext uri="{FF2B5EF4-FFF2-40B4-BE49-F238E27FC236}">
                <a16:creationId xmlns:a16="http://schemas.microsoft.com/office/drawing/2014/main" id="{77B87DF5-9A7E-98DC-E4D2-4B1BC1B1AB31}"/>
              </a:ext>
            </a:extLst>
          </p:cNvPr>
          <p:cNvSpPr>
            <a:spLocks noGrp="1"/>
          </p:cNvSpPr>
          <p:nvPr>
            <p:ph type="body" sz="quarter" idx="11"/>
          </p:nvPr>
        </p:nvSpPr>
        <p:spPr/>
        <p:txBody>
          <a:bodyPr/>
          <a:lstStyle/>
          <a:p>
            <a:pPr lvl="0"/>
            <a:r>
              <a:rPr lang="en-US" altLang="ko-KR" sz="1800"/>
              <a:t>Redes sociales como trabajo: los influencers</a:t>
            </a:r>
            <a:endParaRPr lang="en-US" altLang="ko-KR" sz="1800" dirty="0"/>
          </a:p>
        </p:txBody>
      </p:sp>
      <p:sp>
        <p:nvSpPr>
          <p:cNvPr id="5" name="TextBox 15">
            <a:extLst>
              <a:ext uri="{FF2B5EF4-FFF2-40B4-BE49-F238E27FC236}">
                <a16:creationId xmlns:a16="http://schemas.microsoft.com/office/drawing/2014/main" id="{E58D03E2-B724-DC99-58D6-C319A7E48C94}"/>
              </a:ext>
            </a:extLst>
          </p:cNvPr>
          <p:cNvSpPr txBox="1"/>
          <p:nvPr/>
        </p:nvSpPr>
        <p:spPr>
          <a:xfrm>
            <a:off x="632098" y="1541848"/>
            <a:ext cx="4248472" cy="2551148"/>
          </a:xfrm>
          <a:custGeom>
            <a:avLst/>
            <a:gdLst>
              <a:gd name="connsiteX0" fmla="*/ 0 w 4248472"/>
              <a:gd name="connsiteY0" fmla="*/ 0 h 2551148"/>
              <a:gd name="connsiteX1" fmla="*/ 479470 w 4248472"/>
              <a:gd name="connsiteY1" fmla="*/ 0 h 2551148"/>
              <a:gd name="connsiteX2" fmla="*/ 1128880 w 4248472"/>
              <a:gd name="connsiteY2" fmla="*/ 0 h 2551148"/>
              <a:gd name="connsiteX3" fmla="*/ 1608350 w 4248472"/>
              <a:gd name="connsiteY3" fmla="*/ 0 h 2551148"/>
              <a:gd name="connsiteX4" fmla="*/ 2172790 w 4248472"/>
              <a:gd name="connsiteY4" fmla="*/ 0 h 2551148"/>
              <a:gd name="connsiteX5" fmla="*/ 2694745 w 4248472"/>
              <a:gd name="connsiteY5" fmla="*/ 0 h 2551148"/>
              <a:gd name="connsiteX6" fmla="*/ 3259185 w 4248472"/>
              <a:gd name="connsiteY6" fmla="*/ 0 h 2551148"/>
              <a:gd name="connsiteX7" fmla="*/ 4248472 w 4248472"/>
              <a:gd name="connsiteY7" fmla="*/ 0 h 2551148"/>
              <a:gd name="connsiteX8" fmla="*/ 4248472 w 4248472"/>
              <a:gd name="connsiteY8" fmla="*/ 561253 h 2551148"/>
              <a:gd name="connsiteX9" fmla="*/ 4248472 w 4248472"/>
              <a:gd name="connsiteY9" fmla="*/ 1122505 h 2551148"/>
              <a:gd name="connsiteX10" fmla="*/ 4248472 w 4248472"/>
              <a:gd name="connsiteY10" fmla="*/ 1785804 h 2551148"/>
              <a:gd name="connsiteX11" fmla="*/ 4248472 w 4248472"/>
              <a:gd name="connsiteY11" fmla="*/ 2551148 h 2551148"/>
              <a:gd name="connsiteX12" fmla="*/ 3556578 w 4248472"/>
              <a:gd name="connsiteY12" fmla="*/ 2551148 h 2551148"/>
              <a:gd name="connsiteX13" fmla="*/ 2992138 w 4248472"/>
              <a:gd name="connsiteY13" fmla="*/ 2551148 h 2551148"/>
              <a:gd name="connsiteX14" fmla="*/ 2300244 w 4248472"/>
              <a:gd name="connsiteY14" fmla="*/ 2551148 h 2551148"/>
              <a:gd name="connsiteX15" fmla="*/ 1608350 w 4248472"/>
              <a:gd name="connsiteY15" fmla="*/ 2551148 h 2551148"/>
              <a:gd name="connsiteX16" fmla="*/ 958941 w 4248472"/>
              <a:gd name="connsiteY16" fmla="*/ 2551148 h 2551148"/>
              <a:gd name="connsiteX17" fmla="*/ 0 w 4248472"/>
              <a:gd name="connsiteY17" fmla="*/ 2551148 h 2551148"/>
              <a:gd name="connsiteX18" fmla="*/ 0 w 4248472"/>
              <a:gd name="connsiteY18" fmla="*/ 1964384 h 2551148"/>
              <a:gd name="connsiteX19" fmla="*/ 0 w 4248472"/>
              <a:gd name="connsiteY19" fmla="*/ 1275574 h 2551148"/>
              <a:gd name="connsiteX20" fmla="*/ 0 w 4248472"/>
              <a:gd name="connsiteY20" fmla="*/ 714321 h 2551148"/>
              <a:gd name="connsiteX21" fmla="*/ 0 w 4248472"/>
              <a:gd name="connsiteY21" fmla="*/ 0 h 2551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48472" h="2551148" extrusionOk="0">
                <a:moveTo>
                  <a:pt x="0" y="0"/>
                </a:moveTo>
                <a:cubicBezTo>
                  <a:pt x="189097" y="9294"/>
                  <a:pt x="274574" y="-11172"/>
                  <a:pt x="479470" y="0"/>
                </a:cubicBezTo>
                <a:cubicBezTo>
                  <a:pt x="684366" y="11172"/>
                  <a:pt x="927046" y="18539"/>
                  <a:pt x="1128880" y="0"/>
                </a:cubicBezTo>
                <a:cubicBezTo>
                  <a:pt x="1330714" y="-18539"/>
                  <a:pt x="1369307" y="-7958"/>
                  <a:pt x="1608350" y="0"/>
                </a:cubicBezTo>
                <a:cubicBezTo>
                  <a:pt x="1847393" y="7958"/>
                  <a:pt x="1927221" y="-27267"/>
                  <a:pt x="2172790" y="0"/>
                </a:cubicBezTo>
                <a:cubicBezTo>
                  <a:pt x="2418359" y="27267"/>
                  <a:pt x="2587799" y="-13540"/>
                  <a:pt x="2694745" y="0"/>
                </a:cubicBezTo>
                <a:cubicBezTo>
                  <a:pt x="2801692" y="13540"/>
                  <a:pt x="3083309" y="-10373"/>
                  <a:pt x="3259185" y="0"/>
                </a:cubicBezTo>
                <a:cubicBezTo>
                  <a:pt x="3435061" y="10373"/>
                  <a:pt x="3934796" y="-26974"/>
                  <a:pt x="4248472" y="0"/>
                </a:cubicBezTo>
                <a:cubicBezTo>
                  <a:pt x="4247591" y="162153"/>
                  <a:pt x="4225045" y="423055"/>
                  <a:pt x="4248472" y="561253"/>
                </a:cubicBezTo>
                <a:cubicBezTo>
                  <a:pt x="4271899" y="699451"/>
                  <a:pt x="4258893" y="1000974"/>
                  <a:pt x="4248472" y="1122505"/>
                </a:cubicBezTo>
                <a:cubicBezTo>
                  <a:pt x="4238051" y="1244036"/>
                  <a:pt x="4266240" y="1458432"/>
                  <a:pt x="4248472" y="1785804"/>
                </a:cubicBezTo>
                <a:cubicBezTo>
                  <a:pt x="4230704" y="2113176"/>
                  <a:pt x="4262655" y="2394295"/>
                  <a:pt x="4248472" y="2551148"/>
                </a:cubicBezTo>
                <a:cubicBezTo>
                  <a:pt x="3954666" y="2578278"/>
                  <a:pt x="3881627" y="2540687"/>
                  <a:pt x="3556578" y="2551148"/>
                </a:cubicBezTo>
                <a:cubicBezTo>
                  <a:pt x="3231529" y="2561609"/>
                  <a:pt x="3219165" y="2558019"/>
                  <a:pt x="2992138" y="2551148"/>
                </a:cubicBezTo>
                <a:cubicBezTo>
                  <a:pt x="2765111" y="2544277"/>
                  <a:pt x="2611873" y="2530114"/>
                  <a:pt x="2300244" y="2551148"/>
                </a:cubicBezTo>
                <a:cubicBezTo>
                  <a:pt x="1988615" y="2572182"/>
                  <a:pt x="1891312" y="2563354"/>
                  <a:pt x="1608350" y="2551148"/>
                </a:cubicBezTo>
                <a:cubicBezTo>
                  <a:pt x="1325388" y="2538942"/>
                  <a:pt x="1236286" y="2546497"/>
                  <a:pt x="958941" y="2551148"/>
                </a:cubicBezTo>
                <a:cubicBezTo>
                  <a:pt x="681596" y="2555799"/>
                  <a:pt x="311414" y="2566616"/>
                  <a:pt x="0" y="2551148"/>
                </a:cubicBezTo>
                <a:cubicBezTo>
                  <a:pt x="25200" y="2276535"/>
                  <a:pt x="-11434" y="2120044"/>
                  <a:pt x="0" y="1964384"/>
                </a:cubicBezTo>
                <a:cubicBezTo>
                  <a:pt x="11434" y="1808724"/>
                  <a:pt x="27027" y="1458450"/>
                  <a:pt x="0" y="1275574"/>
                </a:cubicBezTo>
                <a:cubicBezTo>
                  <a:pt x="-27027" y="1092698"/>
                  <a:pt x="-19873" y="926729"/>
                  <a:pt x="0" y="714321"/>
                </a:cubicBezTo>
                <a:cubicBezTo>
                  <a:pt x="19873" y="501913"/>
                  <a:pt x="-30350" y="263805"/>
                  <a:pt x="0" y="0"/>
                </a:cubicBezTo>
                <a:close/>
              </a:path>
            </a:pathLst>
          </a:custGeom>
          <a:noFill/>
          <a:ln w="12700" cap="flat" cmpd="sng" algn="ctr">
            <a:solidFill>
              <a:srgbClr val="87B5BA"/>
            </a:solidFill>
            <a:prstDash val="solid"/>
            <a:round/>
            <a:headEnd type="none" w="med" len="med"/>
            <a:tailEnd type="none" w="med" len="med"/>
            <a:extLst>
              <a:ext uri="{C807C97D-BFC1-408E-A445-0C87EB9F89A2}">
                <ask:lineSketchStyleProps xmlns:ask="http://schemas.microsoft.com/office/drawing/2018/sketchyshapes" sd="2591388265">
                  <a:prstGeom prst="rect">
                    <a:avLst/>
                  </a:prstGeom>
                  <ask:type>
                    <ask:lineSketchFreehand/>
                  </ask:type>
                </ask:lineSketchStyleProps>
              </a:ext>
            </a:extLst>
          </a:ln>
        </p:spPr>
        <p:style>
          <a:lnRef idx="0">
            <a:scrgbClr r="0" g="0" b="0"/>
          </a:lnRef>
          <a:fillRef idx="0">
            <a:scrgbClr r="0" g="0" b="0"/>
          </a:fillRef>
          <a:effectRef idx="0">
            <a:scrgbClr r="0" g="0" b="0"/>
          </a:effectRef>
          <a:fontRef idx="minor">
            <a:schemeClr val="accent6"/>
          </a:fontRef>
        </p:style>
        <p:txBody>
          <a:bodyPr wrap="square" rtlCol="0" anchor="ctr">
            <a:spAutoFit/>
          </a:bodyPr>
          <a:lstStyle/>
          <a:p>
            <a:pPr algn="just" latinLnBrk="0">
              <a:lnSpc>
                <a:spcPct val="150000"/>
              </a:lnSpc>
              <a:spcAft>
                <a:spcPts val="1000"/>
              </a:spcAft>
            </a:pPr>
            <a:r>
              <a:rPr lang="en-GB" sz="1200">
                <a:solidFill>
                  <a:schemeClr val="tx1">
                    <a:lumMod val="75000"/>
                    <a:lumOff val="25000"/>
                  </a:schemeClr>
                </a:solidFill>
                <a:effectLst/>
                <a:ea typeface="Calibri" panose="020F0502020204030204" pitchFamily="34" charset="0"/>
                <a:cs typeface="Times New Roman" panose="02020603050405020304" pitchFamily="18" charset="0"/>
              </a:rPr>
              <a:t>Probablemente ya sepas lo que es un influencer, pero te daremos una definición formal: un “</a:t>
            </a:r>
            <a:r>
              <a:rPr lang="en-GB" sz="1200" b="1">
                <a:solidFill>
                  <a:schemeClr val="tx1">
                    <a:lumMod val="75000"/>
                    <a:lumOff val="25000"/>
                  </a:schemeClr>
                </a:solidFill>
                <a:effectLst/>
                <a:ea typeface="Calibri" panose="020F0502020204030204" pitchFamily="34" charset="0"/>
                <a:cs typeface="Times New Roman" panose="02020603050405020304" pitchFamily="18" charset="0"/>
              </a:rPr>
              <a:t>influencer</a:t>
            </a:r>
            <a:r>
              <a:rPr lang="en-GB" sz="1200">
                <a:solidFill>
                  <a:schemeClr val="tx1">
                    <a:lumMod val="75000"/>
                    <a:lumOff val="25000"/>
                  </a:schemeClr>
                </a:solidFill>
                <a:effectLst/>
                <a:ea typeface="Calibri" panose="020F0502020204030204" pitchFamily="34" charset="0"/>
                <a:cs typeface="Times New Roman" panose="02020603050405020304" pitchFamily="18" charset="0"/>
              </a:rPr>
              <a:t>” o líder de opinión, es una persona que ha hecho de las redes sociales su trabajo, por su estilo de vida, sus creencias o sus valores, y que cuenta con un </a:t>
            </a:r>
            <a:r>
              <a:rPr lang="en-GB" sz="1200" b="1">
                <a:solidFill>
                  <a:schemeClr val="tx1">
                    <a:lumMod val="75000"/>
                    <a:lumOff val="25000"/>
                  </a:schemeClr>
                </a:solidFill>
                <a:effectLst/>
                <a:ea typeface="Calibri" panose="020F0502020204030204" pitchFamily="34" charset="0"/>
                <a:cs typeface="Times New Roman" panose="02020603050405020304" pitchFamily="18" charset="0"/>
              </a:rPr>
              <a:t>número considerable de seguidores o suscriptores</a:t>
            </a:r>
            <a:r>
              <a:rPr lang="en-GB" sz="1200">
                <a:solidFill>
                  <a:schemeClr val="tx1">
                    <a:lumMod val="75000"/>
                    <a:lumOff val="25000"/>
                  </a:schemeClr>
                </a:solidFill>
                <a:effectLst/>
                <a:ea typeface="Calibri" panose="020F0502020204030204" pitchFamily="34" charset="0"/>
                <a:cs typeface="Times New Roman" panose="02020603050405020304" pitchFamily="18" charset="0"/>
              </a:rPr>
              <a:t>. Se trata de una de las </a:t>
            </a:r>
            <a:r>
              <a:rPr lang="en-GB" sz="1200" b="1">
                <a:solidFill>
                  <a:schemeClr val="tx1">
                    <a:lumMod val="75000"/>
                    <a:lumOff val="25000"/>
                  </a:schemeClr>
                </a:solidFill>
                <a:effectLst/>
                <a:ea typeface="Calibri" panose="020F0502020204030204" pitchFamily="34" charset="0"/>
                <a:cs typeface="Times New Roman" panose="02020603050405020304" pitchFamily="18" charset="0"/>
              </a:rPr>
              <a:t>nuevas profesiones</a:t>
            </a:r>
            <a:r>
              <a:rPr lang="en-GB" sz="1200">
                <a:solidFill>
                  <a:schemeClr val="tx1">
                    <a:lumMod val="75000"/>
                    <a:lumOff val="25000"/>
                  </a:schemeClr>
                </a:solidFill>
                <a:effectLst/>
                <a:ea typeface="Calibri" panose="020F0502020204030204" pitchFamily="34" charset="0"/>
                <a:cs typeface="Times New Roman" panose="02020603050405020304" pitchFamily="18" charset="0"/>
              </a:rPr>
              <a:t> que hasta hace 20 años no existían, y que se suman a otras como las de “youtuber” o “streamer”, aunque estos también suelen considerarse influencers.</a:t>
            </a:r>
          </a:p>
        </p:txBody>
      </p:sp>
      <p:pic>
        <p:nvPicPr>
          <p:cNvPr id="7" name="Imagen 6" descr="Una caricatura de una persona&#10;&#10;Descripción generada automáticamente con confianza media">
            <a:extLst>
              <a:ext uri="{FF2B5EF4-FFF2-40B4-BE49-F238E27FC236}">
                <a16:creationId xmlns:a16="http://schemas.microsoft.com/office/drawing/2014/main" id="{649CCA8D-607C-06A0-715D-775DFBB8B37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92080" y="1207511"/>
            <a:ext cx="3219822" cy="3219822"/>
          </a:xfrm>
          <a:prstGeom prst="rect">
            <a:avLst/>
          </a:prstGeom>
        </p:spPr>
      </p:pic>
    </p:spTree>
    <p:extLst>
      <p:ext uri="{BB962C8B-B14F-4D97-AF65-F5344CB8AC3E}">
        <p14:creationId xmlns:p14="http://schemas.microsoft.com/office/powerpoint/2010/main" val="18255617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13D77A5-8B36-BCEA-E61A-90E860E8FA72}"/>
              </a:ext>
            </a:extLst>
          </p:cNvPr>
          <p:cNvSpPr>
            <a:spLocks noGrp="1"/>
          </p:cNvSpPr>
          <p:nvPr>
            <p:ph type="body" sz="quarter" idx="10"/>
          </p:nvPr>
        </p:nvSpPr>
        <p:spPr/>
        <p:txBody>
          <a:bodyPr/>
          <a:lstStyle/>
          <a:p>
            <a:r>
              <a:rPr lang="en-US" altLang="ko-KR" sz="2800"/>
              <a:t>Usos de las redes sociales en el siglo XXI</a:t>
            </a:r>
            <a:endParaRPr lang="ko-KR" altLang="en-US" sz="2800" dirty="0"/>
          </a:p>
        </p:txBody>
      </p:sp>
      <p:sp>
        <p:nvSpPr>
          <p:cNvPr id="3" name="Marcador de texto 2">
            <a:extLst>
              <a:ext uri="{FF2B5EF4-FFF2-40B4-BE49-F238E27FC236}">
                <a16:creationId xmlns:a16="http://schemas.microsoft.com/office/drawing/2014/main" id="{77B87DF5-9A7E-98DC-E4D2-4B1BC1B1AB31}"/>
              </a:ext>
            </a:extLst>
          </p:cNvPr>
          <p:cNvSpPr>
            <a:spLocks noGrp="1"/>
          </p:cNvSpPr>
          <p:nvPr>
            <p:ph type="body" sz="quarter" idx="11"/>
          </p:nvPr>
        </p:nvSpPr>
        <p:spPr/>
        <p:txBody>
          <a:bodyPr/>
          <a:lstStyle/>
          <a:p>
            <a:pPr lvl="0"/>
            <a:r>
              <a:rPr lang="en-US" altLang="ko-KR" sz="1800"/>
              <a:t>Redes sociales como trabajo: los influencers</a:t>
            </a:r>
            <a:endParaRPr lang="en-US" altLang="ko-KR" sz="1800" dirty="0"/>
          </a:p>
        </p:txBody>
      </p:sp>
      <p:sp>
        <p:nvSpPr>
          <p:cNvPr id="5" name="TextBox 15">
            <a:extLst>
              <a:ext uri="{FF2B5EF4-FFF2-40B4-BE49-F238E27FC236}">
                <a16:creationId xmlns:a16="http://schemas.microsoft.com/office/drawing/2014/main" id="{E58D03E2-B724-DC99-58D6-C319A7E48C94}"/>
              </a:ext>
            </a:extLst>
          </p:cNvPr>
          <p:cNvSpPr txBox="1"/>
          <p:nvPr/>
        </p:nvSpPr>
        <p:spPr>
          <a:xfrm>
            <a:off x="4211960" y="1779662"/>
            <a:ext cx="4176464" cy="1848391"/>
          </a:xfrm>
          <a:custGeom>
            <a:avLst/>
            <a:gdLst>
              <a:gd name="connsiteX0" fmla="*/ 0 w 4176464"/>
              <a:gd name="connsiteY0" fmla="*/ 0 h 1848391"/>
              <a:gd name="connsiteX1" fmla="*/ 570783 w 4176464"/>
              <a:gd name="connsiteY1" fmla="*/ 0 h 1848391"/>
              <a:gd name="connsiteX2" fmla="*/ 1308625 w 4176464"/>
              <a:gd name="connsiteY2" fmla="*/ 0 h 1848391"/>
              <a:gd name="connsiteX3" fmla="*/ 1879409 w 4176464"/>
              <a:gd name="connsiteY3" fmla="*/ 0 h 1848391"/>
              <a:gd name="connsiteX4" fmla="*/ 2533721 w 4176464"/>
              <a:gd name="connsiteY4" fmla="*/ 0 h 1848391"/>
              <a:gd name="connsiteX5" fmla="*/ 3146270 w 4176464"/>
              <a:gd name="connsiteY5" fmla="*/ 0 h 1848391"/>
              <a:gd name="connsiteX6" fmla="*/ 4176464 w 4176464"/>
              <a:gd name="connsiteY6" fmla="*/ 0 h 1848391"/>
              <a:gd name="connsiteX7" fmla="*/ 4176464 w 4176464"/>
              <a:gd name="connsiteY7" fmla="*/ 579163 h 1848391"/>
              <a:gd name="connsiteX8" fmla="*/ 4176464 w 4176464"/>
              <a:gd name="connsiteY8" fmla="*/ 1158325 h 1848391"/>
              <a:gd name="connsiteX9" fmla="*/ 4176464 w 4176464"/>
              <a:gd name="connsiteY9" fmla="*/ 1848391 h 1848391"/>
              <a:gd name="connsiteX10" fmla="*/ 3438622 w 4176464"/>
              <a:gd name="connsiteY10" fmla="*/ 1848391 h 1848391"/>
              <a:gd name="connsiteX11" fmla="*/ 2826074 w 4176464"/>
              <a:gd name="connsiteY11" fmla="*/ 1848391 h 1848391"/>
              <a:gd name="connsiteX12" fmla="*/ 2088232 w 4176464"/>
              <a:gd name="connsiteY12" fmla="*/ 1848391 h 1848391"/>
              <a:gd name="connsiteX13" fmla="*/ 1433919 w 4176464"/>
              <a:gd name="connsiteY13" fmla="*/ 1848391 h 1848391"/>
              <a:gd name="connsiteX14" fmla="*/ 654313 w 4176464"/>
              <a:gd name="connsiteY14" fmla="*/ 1848391 h 1848391"/>
              <a:gd name="connsiteX15" fmla="*/ 0 w 4176464"/>
              <a:gd name="connsiteY15" fmla="*/ 1848391 h 1848391"/>
              <a:gd name="connsiteX16" fmla="*/ 0 w 4176464"/>
              <a:gd name="connsiteY16" fmla="*/ 1213777 h 1848391"/>
              <a:gd name="connsiteX17" fmla="*/ 0 w 4176464"/>
              <a:gd name="connsiteY17" fmla="*/ 634614 h 1848391"/>
              <a:gd name="connsiteX18" fmla="*/ 0 w 4176464"/>
              <a:gd name="connsiteY18" fmla="*/ 0 h 1848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176464" h="1848391" extrusionOk="0">
                <a:moveTo>
                  <a:pt x="0" y="0"/>
                </a:moveTo>
                <a:cubicBezTo>
                  <a:pt x="260786" y="-13733"/>
                  <a:pt x="384082" y="-16603"/>
                  <a:pt x="570783" y="0"/>
                </a:cubicBezTo>
                <a:cubicBezTo>
                  <a:pt x="757484" y="16603"/>
                  <a:pt x="945489" y="32876"/>
                  <a:pt x="1308625" y="0"/>
                </a:cubicBezTo>
                <a:cubicBezTo>
                  <a:pt x="1671761" y="-32876"/>
                  <a:pt x="1682313" y="-20532"/>
                  <a:pt x="1879409" y="0"/>
                </a:cubicBezTo>
                <a:cubicBezTo>
                  <a:pt x="2076505" y="20532"/>
                  <a:pt x="2332351" y="29287"/>
                  <a:pt x="2533721" y="0"/>
                </a:cubicBezTo>
                <a:cubicBezTo>
                  <a:pt x="2735091" y="-29287"/>
                  <a:pt x="2901990" y="23838"/>
                  <a:pt x="3146270" y="0"/>
                </a:cubicBezTo>
                <a:cubicBezTo>
                  <a:pt x="3390550" y="-23838"/>
                  <a:pt x="3896593" y="24678"/>
                  <a:pt x="4176464" y="0"/>
                </a:cubicBezTo>
                <a:cubicBezTo>
                  <a:pt x="4163476" y="207604"/>
                  <a:pt x="4203997" y="314913"/>
                  <a:pt x="4176464" y="579163"/>
                </a:cubicBezTo>
                <a:cubicBezTo>
                  <a:pt x="4148931" y="843413"/>
                  <a:pt x="4164093" y="922420"/>
                  <a:pt x="4176464" y="1158325"/>
                </a:cubicBezTo>
                <a:cubicBezTo>
                  <a:pt x="4188835" y="1394230"/>
                  <a:pt x="4169375" y="1507638"/>
                  <a:pt x="4176464" y="1848391"/>
                </a:cubicBezTo>
                <a:cubicBezTo>
                  <a:pt x="3807712" y="1851885"/>
                  <a:pt x="3770036" y="1875907"/>
                  <a:pt x="3438622" y="1848391"/>
                </a:cubicBezTo>
                <a:cubicBezTo>
                  <a:pt x="3107208" y="1820875"/>
                  <a:pt x="3127234" y="1866365"/>
                  <a:pt x="2826074" y="1848391"/>
                </a:cubicBezTo>
                <a:cubicBezTo>
                  <a:pt x="2524914" y="1830417"/>
                  <a:pt x="2336482" y="1831370"/>
                  <a:pt x="2088232" y="1848391"/>
                </a:cubicBezTo>
                <a:cubicBezTo>
                  <a:pt x="1839982" y="1865412"/>
                  <a:pt x="1566255" y="1857729"/>
                  <a:pt x="1433919" y="1848391"/>
                </a:cubicBezTo>
                <a:cubicBezTo>
                  <a:pt x="1301583" y="1839053"/>
                  <a:pt x="857259" y="1827204"/>
                  <a:pt x="654313" y="1848391"/>
                </a:cubicBezTo>
                <a:cubicBezTo>
                  <a:pt x="451367" y="1869578"/>
                  <a:pt x="283455" y="1820573"/>
                  <a:pt x="0" y="1848391"/>
                </a:cubicBezTo>
                <a:cubicBezTo>
                  <a:pt x="856" y="1667909"/>
                  <a:pt x="-24361" y="1428828"/>
                  <a:pt x="0" y="1213777"/>
                </a:cubicBezTo>
                <a:cubicBezTo>
                  <a:pt x="24361" y="998726"/>
                  <a:pt x="12163" y="875833"/>
                  <a:pt x="0" y="634614"/>
                </a:cubicBezTo>
                <a:cubicBezTo>
                  <a:pt x="-12163" y="393395"/>
                  <a:pt x="-13640" y="308604"/>
                  <a:pt x="0" y="0"/>
                </a:cubicBezTo>
                <a:close/>
              </a:path>
            </a:pathLst>
          </a:custGeom>
          <a:noFill/>
          <a:ln w="12700" cap="flat" cmpd="sng" algn="ctr">
            <a:solidFill>
              <a:srgbClr val="87B5BA"/>
            </a:solidFill>
            <a:prstDash val="solid"/>
            <a:round/>
            <a:headEnd type="none" w="med" len="med"/>
            <a:tailEnd type="none" w="med" len="med"/>
            <a:extLst>
              <a:ext uri="{C807C97D-BFC1-408E-A445-0C87EB9F89A2}">
                <ask:lineSketchStyleProps xmlns:ask="http://schemas.microsoft.com/office/drawing/2018/sketchyshapes" sd="2591388265">
                  <a:prstGeom prst="rect">
                    <a:avLst/>
                  </a:prstGeom>
                  <ask:type>
                    <ask:lineSketchFreehand/>
                  </ask:type>
                </ask:lineSketchStyleProps>
              </a:ext>
            </a:extLst>
          </a:ln>
        </p:spPr>
        <p:style>
          <a:lnRef idx="0">
            <a:scrgbClr r="0" g="0" b="0"/>
          </a:lnRef>
          <a:fillRef idx="0">
            <a:scrgbClr r="0" g="0" b="0"/>
          </a:fillRef>
          <a:effectRef idx="0">
            <a:scrgbClr r="0" g="0" b="0"/>
          </a:effectRef>
          <a:fontRef idx="minor">
            <a:schemeClr val="accent6"/>
          </a:fontRef>
        </p:style>
        <p:txBody>
          <a:bodyPr wrap="square" rtlCol="0" anchor="ctr">
            <a:spAutoFit/>
          </a:bodyPr>
          <a:lstStyle/>
          <a:p>
            <a:pPr algn="just" latinLnBrk="0">
              <a:lnSpc>
                <a:spcPct val="150000"/>
              </a:lnSpc>
              <a:spcAft>
                <a:spcPts val="1000"/>
              </a:spcAft>
            </a:pPr>
            <a:r>
              <a:rPr lang="en-GB" sz="1200">
                <a:solidFill>
                  <a:schemeClr val="tx1">
                    <a:lumMod val="75000"/>
                    <a:lumOff val="25000"/>
                  </a:schemeClr>
                </a:solidFill>
                <a:effectLst/>
                <a:ea typeface="Calibri" panose="020F0502020204030204" pitchFamily="34" charset="0"/>
                <a:cs typeface="Times New Roman" panose="02020603050405020304" pitchFamily="18" charset="0"/>
              </a:rPr>
              <a:t>Sin embargo, esta </a:t>
            </a:r>
            <a:r>
              <a:rPr lang="en-GB" sz="1200" b="1">
                <a:solidFill>
                  <a:schemeClr val="tx1">
                    <a:lumMod val="75000"/>
                    <a:lumOff val="25000"/>
                  </a:schemeClr>
                </a:solidFill>
                <a:effectLst/>
                <a:ea typeface="Calibri" panose="020F0502020204030204" pitchFamily="34" charset="0"/>
                <a:cs typeface="Times New Roman" panose="02020603050405020304" pitchFamily="18" charset="0"/>
              </a:rPr>
              <a:t>no se trata de una profesión tan fácil</a:t>
            </a:r>
            <a:r>
              <a:rPr lang="en-GB" sz="1200">
                <a:solidFill>
                  <a:schemeClr val="tx1">
                    <a:lumMod val="75000"/>
                    <a:lumOff val="25000"/>
                  </a:schemeClr>
                </a:solidFill>
                <a:effectLst/>
                <a:ea typeface="Calibri" panose="020F0502020204030204" pitchFamily="34" charset="0"/>
                <a:cs typeface="Times New Roman" panose="02020603050405020304" pitchFamily="18" charset="0"/>
              </a:rPr>
              <a:t> y maravillosa como puede parecerlo; no todo el mundo es capaz de ganarse la vida con ello, y supone además un gran desgaste mental al exponer toda tu vida cotidiana y dejar atrás tu privacidad. </a:t>
            </a:r>
          </a:p>
          <a:p>
            <a:pPr algn="just" latinLnBrk="0">
              <a:lnSpc>
                <a:spcPct val="150000"/>
              </a:lnSpc>
              <a:spcAft>
                <a:spcPts val="1000"/>
              </a:spcAft>
            </a:pPr>
            <a:r>
              <a:rPr lang="en-GB" sz="1200">
                <a:solidFill>
                  <a:schemeClr val="tx1">
                    <a:lumMod val="75000"/>
                    <a:lumOff val="25000"/>
                  </a:schemeClr>
                </a:solidFill>
                <a:effectLst/>
                <a:ea typeface="Calibri" panose="020F0502020204030204" pitchFamily="34" charset="0"/>
                <a:cs typeface="Times New Roman" panose="02020603050405020304" pitchFamily="18" charset="0"/>
              </a:rPr>
              <a:t>Tal vez sigas o conozcas a algunos de estos ejemplos:</a:t>
            </a:r>
          </a:p>
        </p:txBody>
      </p:sp>
      <p:pic>
        <p:nvPicPr>
          <p:cNvPr id="10" name="Imagen 9" descr="Interfaz de usuario gráfica, Aplicación&#10;&#10;Descripción generada automáticamente">
            <a:extLst>
              <a:ext uri="{FF2B5EF4-FFF2-40B4-BE49-F238E27FC236}">
                <a16:creationId xmlns:a16="http://schemas.microsoft.com/office/drawing/2014/main" id="{C2C32C39-7B64-D649-A523-1FA41D5D64B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568" y="1152128"/>
            <a:ext cx="3291830" cy="3291830"/>
          </a:xfrm>
          <a:prstGeom prst="rect">
            <a:avLst/>
          </a:prstGeom>
        </p:spPr>
      </p:pic>
    </p:spTree>
    <p:extLst>
      <p:ext uri="{BB962C8B-B14F-4D97-AF65-F5344CB8AC3E}">
        <p14:creationId xmlns:p14="http://schemas.microsoft.com/office/powerpoint/2010/main" val="18422158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13D77A5-8B36-BCEA-E61A-90E860E8FA72}"/>
              </a:ext>
            </a:extLst>
          </p:cNvPr>
          <p:cNvSpPr>
            <a:spLocks noGrp="1"/>
          </p:cNvSpPr>
          <p:nvPr>
            <p:ph type="body" sz="quarter" idx="10"/>
          </p:nvPr>
        </p:nvSpPr>
        <p:spPr/>
        <p:txBody>
          <a:bodyPr/>
          <a:lstStyle/>
          <a:p>
            <a:r>
              <a:rPr lang="en-US" altLang="ko-KR" sz="2800"/>
              <a:t>Usos de las redes sociales en el siglo XXI</a:t>
            </a:r>
            <a:endParaRPr lang="ko-KR" altLang="en-US" sz="2800" dirty="0"/>
          </a:p>
        </p:txBody>
      </p:sp>
      <p:sp>
        <p:nvSpPr>
          <p:cNvPr id="3" name="Marcador de texto 2">
            <a:extLst>
              <a:ext uri="{FF2B5EF4-FFF2-40B4-BE49-F238E27FC236}">
                <a16:creationId xmlns:a16="http://schemas.microsoft.com/office/drawing/2014/main" id="{77B87DF5-9A7E-98DC-E4D2-4B1BC1B1AB31}"/>
              </a:ext>
            </a:extLst>
          </p:cNvPr>
          <p:cNvSpPr>
            <a:spLocks noGrp="1"/>
          </p:cNvSpPr>
          <p:nvPr>
            <p:ph type="body" sz="quarter" idx="11"/>
          </p:nvPr>
        </p:nvSpPr>
        <p:spPr/>
        <p:txBody>
          <a:bodyPr/>
          <a:lstStyle/>
          <a:p>
            <a:pPr lvl="0"/>
            <a:r>
              <a:rPr lang="en-US" altLang="ko-KR" sz="1800"/>
              <a:t>Redes sociales como trabajo: los influencers</a:t>
            </a:r>
            <a:endParaRPr lang="en-US" altLang="ko-KR" sz="1800" dirty="0"/>
          </a:p>
        </p:txBody>
      </p:sp>
      <p:sp>
        <p:nvSpPr>
          <p:cNvPr id="6" name="TextBox 15">
            <a:extLst>
              <a:ext uri="{FF2B5EF4-FFF2-40B4-BE49-F238E27FC236}">
                <a16:creationId xmlns:a16="http://schemas.microsoft.com/office/drawing/2014/main" id="{123B63EA-B1E2-6768-9CEA-08A113B7E749}"/>
              </a:ext>
            </a:extLst>
          </p:cNvPr>
          <p:cNvSpPr txBox="1"/>
          <p:nvPr/>
        </p:nvSpPr>
        <p:spPr>
          <a:xfrm>
            <a:off x="533455" y="1851670"/>
            <a:ext cx="4248472" cy="1997150"/>
          </a:xfrm>
          <a:custGeom>
            <a:avLst/>
            <a:gdLst>
              <a:gd name="connsiteX0" fmla="*/ 0 w 4248472"/>
              <a:gd name="connsiteY0" fmla="*/ 0 h 1997150"/>
              <a:gd name="connsiteX1" fmla="*/ 479470 w 4248472"/>
              <a:gd name="connsiteY1" fmla="*/ 0 h 1997150"/>
              <a:gd name="connsiteX2" fmla="*/ 1128880 w 4248472"/>
              <a:gd name="connsiteY2" fmla="*/ 0 h 1997150"/>
              <a:gd name="connsiteX3" fmla="*/ 1608350 w 4248472"/>
              <a:gd name="connsiteY3" fmla="*/ 0 h 1997150"/>
              <a:gd name="connsiteX4" fmla="*/ 2172790 w 4248472"/>
              <a:gd name="connsiteY4" fmla="*/ 0 h 1997150"/>
              <a:gd name="connsiteX5" fmla="*/ 2694745 w 4248472"/>
              <a:gd name="connsiteY5" fmla="*/ 0 h 1997150"/>
              <a:gd name="connsiteX6" fmla="*/ 3259185 w 4248472"/>
              <a:gd name="connsiteY6" fmla="*/ 0 h 1997150"/>
              <a:gd name="connsiteX7" fmla="*/ 4248472 w 4248472"/>
              <a:gd name="connsiteY7" fmla="*/ 0 h 1997150"/>
              <a:gd name="connsiteX8" fmla="*/ 4248472 w 4248472"/>
              <a:gd name="connsiteY8" fmla="*/ 605802 h 1997150"/>
              <a:gd name="connsiteX9" fmla="*/ 4248472 w 4248472"/>
              <a:gd name="connsiteY9" fmla="*/ 1211604 h 1997150"/>
              <a:gd name="connsiteX10" fmla="*/ 4248472 w 4248472"/>
              <a:gd name="connsiteY10" fmla="*/ 1997150 h 1997150"/>
              <a:gd name="connsiteX11" fmla="*/ 3641547 w 4248472"/>
              <a:gd name="connsiteY11" fmla="*/ 1997150 h 1997150"/>
              <a:gd name="connsiteX12" fmla="*/ 2992138 w 4248472"/>
              <a:gd name="connsiteY12" fmla="*/ 1997150 h 1997150"/>
              <a:gd name="connsiteX13" fmla="*/ 2427698 w 4248472"/>
              <a:gd name="connsiteY13" fmla="*/ 1997150 h 1997150"/>
              <a:gd name="connsiteX14" fmla="*/ 1735804 w 4248472"/>
              <a:gd name="connsiteY14" fmla="*/ 1997150 h 1997150"/>
              <a:gd name="connsiteX15" fmla="*/ 1043910 w 4248472"/>
              <a:gd name="connsiteY15" fmla="*/ 1997150 h 1997150"/>
              <a:gd name="connsiteX16" fmla="*/ 0 w 4248472"/>
              <a:gd name="connsiteY16" fmla="*/ 1997150 h 1997150"/>
              <a:gd name="connsiteX17" fmla="*/ 0 w 4248472"/>
              <a:gd name="connsiteY17" fmla="*/ 1351405 h 1997150"/>
              <a:gd name="connsiteX18" fmla="*/ 0 w 4248472"/>
              <a:gd name="connsiteY18" fmla="*/ 725631 h 1997150"/>
              <a:gd name="connsiteX19" fmla="*/ 0 w 4248472"/>
              <a:gd name="connsiteY19" fmla="*/ 0 h 199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248472" h="1997150" extrusionOk="0">
                <a:moveTo>
                  <a:pt x="0" y="0"/>
                </a:moveTo>
                <a:cubicBezTo>
                  <a:pt x="189097" y="9294"/>
                  <a:pt x="274574" y="-11172"/>
                  <a:pt x="479470" y="0"/>
                </a:cubicBezTo>
                <a:cubicBezTo>
                  <a:pt x="684366" y="11172"/>
                  <a:pt x="927046" y="18539"/>
                  <a:pt x="1128880" y="0"/>
                </a:cubicBezTo>
                <a:cubicBezTo>
                  <a:pt x="1330714" y="-18539"/>
                  <a:pt x="1369307" y="-7958"/>
                  <a:pt x="1608350" y="0"/>
                </a:cubicBezTo>
                <a:cubicBezTo>
                  <a:pt x="1847393" y="7958"/>
                  <a:pt x="1927221" y="-27267"/>
                  <a:pt x="2172790" y="0"/>
                </a:cubicBezTo>
                <a:cubicBezTo>
                  <a:pt x="2418359" y="27267"/>
                  <a:pt x="2587799" y="-13540"/>
                  <a:pt x="2694745" y="0"/>
                </a:cubicBezTo>
                <a:cubicBezTo>
                  <a:pt x="2801692" y="13540"/>
                  <a:pt x="3083309" y="-10373"/>
                  <a:pt x="3259185" y="0"/>
                </a:cubicBezTo>
                <a:cubicBezTo>
                  <a:pt x="3435061" y="10373"/>
                  <a:pt x="3934796" y="-26974"/>
                  <a:pt x="4248472" y="0"/>
                </a:cubicBezTo>
                <a:cubicBezTo>
                  <a:pt x="4235118" y="125035"/>
                  <a:pt x="4231434" y="417411"/>
                  <a:pt x="4248472" y="605802"/>
                </a:cubicBezTo>
                <a:cubicBezTo>
                  <a:pt x="4265510" y="794193"/>
                  <a:pt x="4277528" y="986376"/>
                  <a:pt x="4248472" y="1211604"/>
                </a:cubicBezTo>
                <a:cubicBezTo>
                  <a:pt x="4219416" y="1436832"/>
                  <a:pt x="4236520" y="1632289"/>
                  <a:pt x="4248472" y="1997150"/>
                </a:cubicBezTo>
                <a:cubicBezTo>
                  <a:pt x="4086828" y="1990434"/>
                  <a:pt x="3923972" y="2006289"/>
                  <a:pt x="3641547" y="1997150"/>
                </a:cubicBezTo>
                <a:cubicBezTo>
                  <a:pt x="3359123" y="1988011"/>
                  <a:pt x="3228453" y="1984306"/>
                  <a:pt x="2992138" y="1997150"/>
                </a:cubicBezTo>
                <a:cubicBezTo>
                  <a:pt x="2755823" y="2009994"/>
                  <a:pt x="2654725" y="2004021"/>
                  <a:pt x="2427698" y="1997150"/>
                </a:cubicBezTo>
                <a:cubicBezTo>
                  <a:pt x="2200671" y="1990279"/>
                  <a:pt x="2047433" y="1976116"/>
                  <a:pt x="1735804" y="1997150"/>
                </a:cubicBezTo>
                <a:cubicBezTo>
                  <a:pt x="1424175" y="2018184"/>
                  <a:pt x="1326872" y="2009356"/>
                  <a:pt x="1043910" y="1997150"/>
                </a:cubicBezTo>
                <a:cubicBezTo>
                  <a:pt x="760948" y="1984944"/>
                  <a:pt x="311906" y="2000873"/>
                  <a:pt x="0" y="1997150"/>
                </a:cubicBezTo>
                <a:cubicBezTo>
                  <a:pt x="14672" y="1691017"/>
                  <a:pt x="17953" y="1656758"/>
                  <a:pt x="0" y="1351405"/>
                </a:cubicBezTo>
                <a:cubicBezTo>
                  <a:pt x="-17953" y="1046053"/>
                  <a:pt x="-14219" y="877680"/>
                  <a:pt x="0" y="725631"/>
                </a:cubicBezTo>
                <a:cubicBezTo>
                  <a:pt x="14219" y="573582"/>
                  <a:pt x="-31569" y="298241"/>
                  <a:pt x="0" y="0"/>
                </a:cubicBezTo>
                <a:close/>
              </a:path>
            </a:pathLst>
          </a:custGeom>
          <a:noFill/>
          <a:ln w="12700" cap="flat" cmpd="sng" algn="ctr">
            <a:solidFill>
              <a:srgbClr val="87B5BA"/>
            </a:solidFill>
            <a:prstDash val="solid"/>
            <a:round/>
            <a:headEnd type="none" w="med" len="med"/>
            <a:tailEnd type="none" w="med" len="med"/>
            <a:extLst>
              <a:ext uri="{C807C97D-BFC1-408E-A445-0C87EB9F89A2}">
                <ask:lineSketchStyleProps xmlns:ask="http://schemas.microsoft.com/office/drawing/2018/sketchyshapes" sd="2591388265">
                  <a:prstGeom prst="rect">
                    <a:avLst/>
                  </a:prstGeom>
                  <ask:type>
                    <ask:lineSketchFreehand/>
                  </ask:type>
                </ask:lineSketchStyleProps>
              </a:ext>
            </a:extLst>
          </a:ln>
        </p:spPr>
        <p:style>
          <a:lnRef idx="0">
            <a:scrgbClr r="0" g="0" b="0"/>
          </a:lnRef>
          <a:fillRef idx="0">
            <a:scrgbClr r="0" g="0" b="0"/>
          </a:fillRef>
          <a:effectRef idx="0">
            <a:scrgbClr r="0" g="0" b="0"/>
          </a:effectRef>
          <a:fontRef idx="minor">
            <a:schemeClr val="accent6"/>
          </a:fontRef>
        </p:style>
        <p:txBody>
          <a:bodyPr wrap="square" rtlCol="0" anchor="ctr">
            <a:spAutoFit/>
          </a:bodyPr>
          <a:lstStyle/>
          <a:p>
            <a:pPr lvl="0" algn="just" latinLnBrk="0">
              <a:lnSpc>
                <a:spcPct val="150000"/>
              </a:lnSpc>
              <a:spcAft>
                <a:spcPts val="1000"/>
              </a:spcAft>
            </a:pPr>
            <a:r>
              <a:rPr lang="en-GB" sz="1200" b="1">
                <a:solidFill>
                  <a:schemeClr val="tx1">
                    <a:lumMod val="75000"/>
                    <a:lumOff val="25000"/>
                  </a:schemeClr>
                </a:solidFill>
                <a:effectLst/>
                <a:ea typeface="Calibri" panose="020F0502020204030204" pitchFamily="34" charset="0"/>
                <a:cs typeface="Times New Roman" panose="02020603050405020304" pitchFamily="18" charset="0"/>
              </a:rPr>
              <a:t>PewDiePie</a:t>
            </a:r>
            <a:r>
              <a:rPr lang="en-GB" sz="1200">
                <a:solidFill>
                  <a:schemeClr val="tx1">
                    <a:lumMod val="75000"/>
                    <a:lumOff val="25000"/>
                  </a:schemeClr>
                </a:solidFill>
                <a:effectLst/>
                <a:ea typeface="Calibri" panose="020F0502020204030204" pitchFamily="34" charset="0"/>
                <a:cs typeface="Times New Roman" panose="02020603050405020304" pitchFamily="18" charset="0"/>
              </a:rPr>
              <a:t>. Este youtuber sueco lleva activo desde 2010 y cuenta ya con más de 110 millones de suscriptores, siendo uno de los youtubers más veteranos en la plataforma de YouTube, y también uno de los más conocidos. Se dedica principalmente a la creación de vídeos de entretenimiento y videojuegos. En 2016 fue recogido por la revista Time como una de las 100 personas más influyentes del mundo.</a:t>
            </a:r>
          </a:p>
        </p:txBody>
      </p:sp>
      <p:sp>
        <p:nvSpPr>
          <p:cNvPr id="7" name="TextBox 15">
            <a:extLst>
              <a:ext uri="{FF2B5EF4-FFF2-40B4-BE49-F238E27FC236}">
                <a16:creationId xmlns:a16="http://schemas.microsoft.com/office/drawing/2014/main" id="{A21306EC-9974-C5F2-1E6E-9919036F8C66}"/>
              </a:ext>
            </a:extLst>
          </p:cNvPr>
          <p:cNvSpPr txBox="1"/>
          <p:nvPr/>
        </p:nvSpPr>
        <p:spPr>
          <a:xfrm>
            <a:off x="539552" y="1159838"/>
            <a:ext cx="2304256" cy="375552"/>
          </a:xfrm>
          <a:custGeom>
            <a:avLst/>
            <a:gdLst>
              <a:gd name="connsiteX0" fmla="*/ 0 w 2304256"/>
              <a:gd name="connsiteY0" fmla="*/ 0 h 375552"/>
              <a:gd name="connsiteX1" fmla="*/ 506936 w 2304256"/>
              <a:gd name="connsiteY1" fmla="*/ 0 h 375552"/>
              <a:gd name="connsiteX2" fmla="*/ 1106043 w 2304256"/>
              <a:gd name="connsiteY2" fmla="*/ 0 h 375552"/>
              <a:gd name="connsiteX3" fmla="*/ 1612979 w 2304256"/>
              <a:gd name="connsiteY3" fmla="*/ 0 h 375552"/>
              <a:gd name="connsiteX4" fmla="*/ 2304256 w 2304256"/>
              <a:gd name="connsiteY4" fmla="*/ 0 h 375552"/>
              <a:gd name="connsiteX5" fmla="*/ 2304256 w 2304256"/>
              <a:gd name="connsiteY5" fmla="*/ 375552 h 375552"/>
              <a:gd name="connsiteX6" fmla="*/ 1682107 w 2304256"/>
              <a:gd name="connsiteY6" fmla="*/ 375552 h 375552"/>
              <a:gd name="connsiteX7" fmla="*/ 1083000 w 2304256"/>
              <a:gd name="connsiteY7" fmla="*/ 375552 h 375552"/>
              <a:gd name="connsiteX8" fmla="*/ 553021 w 2304256"/>
              <a:gd name="connsiteY8" fmla="*/ 375552 h 375552"/>
              <a:gd name="connsiteX9" fmla="*/ 0 w 2304256"/>
              <a:gd name="connsiteY9" fmla="*/ 375552 h 375552"/>
              <a:gd name="connsiteX10" fmla="*/ 0 w 2304256"/>
              <a:gd name="connsiteY10" fmla="*/ 0 h 375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04256" h="375552" extrusionOk="0">
                <a:moveTo>
                  <a:pt x="0" y="0"/>
                </a:moveTo>
                <a:cubicBezTo>
                  <a:pt x="165726" y="-1594"/>
                  <a:pt x="337740" y="19696"/>
                  <a:pt x="506936" y="0"/>
                </a:cubicBezTo>
                <a:cubicBezTo>
                  <a:pt x="676132" y="-19696"/>
                  <a:pt x="830584" y="-27396"/>
                  <a:pt x="1106043" y="0"/>
                </a:cubicBezTo>
                <a:cubicBezTo>
                  <a:pt x="1381502" y="27396"/>
                  <a:pt x="1446398" y="16903"/>
                  <a:pt x="1612979" y="0"/>
                </a:cubicBezTo>
                <a:cubicBezTo>
                  <a:pt x="1779560" y="-16903"/>
                  <a:pt x="1974894" y="30853"/>
                  <a:pt x="2304256" y="0"/>
                </a:cubicBezTo>
                <a:cubicBezTo>
                  <a:pt x="2302996" y="160740"/>
                  <a:pt x="2319811" y="260431"/>
                  <a:pt x="2304256" y="375552"/>
                </a:cubicBezTo>
                <a:cubicBezTo>
                  <a:pt x="2144965" y="394903"/>
                  <a:pt x="1874308" y="392660"/>
                  <a:pt x="1682107" y="375552"/>
                </a:cubicBezTo>
                <a:cubicBezTo>
                  <a:pt x="1489906" y="358444"/>
                  <a:pt x="1337902" y="387897"/>
                  <a:pt x="1083000" y="375552"/>
                </a:cubicBezTo>
                <a:cubicBezTo>
                  <a:pt x="828098" y="363207"/>
                  <a:pt x="722502" y="375964"/>
                  <a:pt x="553021" y="375552"/>
                </a:cubicBezTo>
                <a:cubicBezTo>
                  <a:pt x="383540" y="375140"/>
                  <a:pt x="134112" y="380512"/>
                  <a:pt x="0" y="375552"/>
                </a:cubicBezTo>
                <a:cubicBezTo>
                  <a:pt x="6459" y="297727"/>
                  <a:pt x="12155" y="155244"/>
                  <a:pt x="0" y="0"/>
                </a:cubicBezTo>
                <a:close/>
              </a:path>
            </a:pathLst>
          </a:custGeom>
          <a:noFill/>
          <a:ln w="12700" cap="flat" cmpd="sng" algn="ctr">
            <a:noFill/>
            <a:prstDash val="solid"/>
            <a:round/>
            <a:headEnd type="none" w="med" len="med"/>
            <a:tailEnd type="none" w="med" len="med"/>
            <a:extLst>
              <a:ext uri="{C807C97D-BFC1-408E-A445-0C87EB9F89A2}">
                <ask:lineSketchStyleProps xmlns:ask="http://schemas.microsoft.com/office/drawing/2018/sketchyshapes" sd="2591388265">
                  <a:prstGeom prst="rect">
                    <a:avLst/>
                  </a:prstGeom>
                  <ask:type>
                    <ask:lineSketchFreehand/>
                  </ask:type>
                </ask:lineSketchStyleProps>
              </a:ext>
            </a:extLst>
          </a:ln>
        </p:spPr>
        <p:style>
          <a:lnRef idx="0">
            <a:scrgbClr r="0" g="0" b="0"/>
          </a:lnRef>
          <a:fillRef idx="0">
            <a:scrgbClr r="0" g="0" b="0"/>
          </a:fillRef>
          <a:effectRef idx="0">
            <a:scrgbClr r="0" g="0" b="0"/>
          </a:effectRef>
          <a:fontRef idx="minor">
            <a:schemeClr val="accent6"/>
          </a:fontRef>
        </p:style>
        <p:txBody>
          <a:bodyPr wrap="square" rtlCol="0" anchor="ctr">
            <a:spAutoFit/>
          </a:bodyPr>
          <a:lstStyle/>
          <a:p>
            <a:pPr algn="ctr" latinLnBrk="0">
              <a:lnSpc>
                <a:spcPct val="150000"/>
              </a:lnSpc>
              <a:spcAft>
                <a:spcPts val="1000"/>
              </a:spcAft>
            </a:pPr>
            <a:r>
              <a:rPr lang="en-GB" sz="1400" b="1">
                <a:solidFill>
                  <a:schemeClr val="tx1">
                    <a:lumMod val="75000"/>
                    <a:lumOff val="25000"/>
                  </a:schemeClr>
                </a:solidFill>
                <a:effectLst/>
                <a:ea typeface="Calibri" panose="020F0502020204030204" pitchFamily="34" charset="0"/>
                <a:cs typeface="Times New Roman" panose="02020603050405020304" pitchFamily="18" charset="0"/>
              </a:rPr>
              <a:t>Ejemplos de influencers:</a:t>
            </a:r>
          </a:p>
        </p:txBody>
      </p:sp>
      <p:pic>
        <p:nvPicPr>
          <p:cNvPr id="8" name="Imagen 7" descr="Un hombre con un micrófono&#10;&#10;Descripción generada automáticamente con confianza baja">
            <a:extLst>
              <a:ext uri="{FF2B5EF4-FFF2-40B4-BE49-F238E27FC236}">
                <a16:creationId xmlns:a16="http://schemas.microsoft.com/office/drawing/2014/main" id="{61B9C01D-F5EE-8C7B-BD60-BA7BA44E96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24128" y="1451124"/>
            <a:ext cx="2361688" cy="2798242"/>
          </a:xfrm>
          <a:prstGeom prst="rect">
            <a:avLst/>
          </a:prstGeom>
        </p:spPr>
      </p:pic>
    </p:spTree>
    <p:extLst>
      <p:ext uri="{BB962C8B-B14F-4D97-AF65-F5344CB8AC3E}">
        <p14:creationId xmlns:p14="http://schemas.microsoft.com/office/powerpoint/2010/main" val="11836269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13D77A5-8B36-BCEA-E61A-90E860E8FA72}"/>
              </a:ext>
            </a:extLst>
          </p:cNvPr>
          <p:cNvSpPr>
            <a:spLocks noGrp="1"/>
          </p:cNvSpPr>
          <p:nvPr>
            <p:ph type="body" sz="quarter" idx="10"/>
          </p:nvPr>
        </p:nvSpPr>
        <p:spPr/>
        <p:txBody>
          <a:bodyPr/>
          <a:lstStyle/>
          <a:p>
            <a:r>
              <a:rPr lang="en-US" altLang="ko-KR" sz="2800"/>
              <a:t>Usos de las redes sociales en el siglo XXI</a:t>
            </a:r>
            <a:endParaRPr lang="ko-KR" altLang="en-US" sz="2800" dirty="0"/>
          </a:p>
        </p:txBody>
      </p:sp>
      <p:sp>
        <p:nvSpPr>
          <p:cNvPr id="3" name="Marcador de texto 2">
            <a:extLst>
              <a:ext uri="{FF2B5EF4-FFF2-40B4-BE49-F238E27FC236}">
                <a16:creationId xmlns:a16="http://schemas.microsoft.com/office/drawing/2014/main" id="{77B87DF5-9A7E-98DC-E4D2-4B1BC1B1AB31}"/>
              </a:ext>
            </a:extLst>
          </p:cNvPr>
          <p:cNvSpPr>
            <a:spLocks noGrp="1"/>
          </p:cNvSpPr>
          <p:nvPr>
            <p:ph type="body" sz="quarter" idx="11"/>
          </p:nvPr>
        </p:nvSpPr>
        <p:spPr/>
        <p:txBody>
          <a:bodyPr/>
          <a:lstStyle/>
          <a:p>
            <a:pPr lvl="0"/>
            <a:r>
              <a:rPr lang="en-US" altLang="ko-KR" sz="1800"/>
              <a:t>Redes sociales como trabajo: los influencers</a:t>
            </a:r>
            <a:endParaRPr lang="en-US" altLang="ko-KR" sz="1800" dirty="0"/>
          </a:p>
        </p:txBody>
      </p:sp>
      <p:sp>
        <p:nvSpPr>
          <p:cNvPr id="6" name="TextBox 15">
            <a:extLst>
              <a:ext uri="{FF2B5EF4-FFF2-40B4-BE49-F238E27FC236}">
                <a16:creationId xmlns:a16="http://schemas.microsoft.com/office/drawing/2014/main" id="{123B63EA-B1E2-6768-9CEA-08A113B7E749}"/>
              </a:ext>
            </a:extLst>
          </p:cNvPr>
          <p:cNvSpPr txBox="1"/>
          <p:nvPr/>
        </p:nvSpPr>
        <p:spPr>
          <a:xfrm>
            <a:off x="539552" y="1879408"/>
            <a:ext cx="4248472" cy="1720151"/>
          </a:xfrm>
          <a:custGeom>
            <a:avLst/>
            <a:gdLst>
              <a:gd name="connsiteX0" fmla="*/ 0 w 4248472"/>
              <a:gd name="connsiteY0" fmla="*/ 0 h 1720151"/>
              <a:gd name="connsiteX1" fmla="*/ 479470 w 4248472"/>
              <a:gd name="connsiteY1" fmla="*/ 0 h 1720151"/>
              <a:gd name="connsiteX2" fmla="*/ 1128880 w 4248472"/>
              <a:gd name="connsiteY2" fmla="*/ 0 h 1720151"/>
              <a:gd name="connsiteX3" fmla="*/ 1608350 w 4248472"/>
              <a:gd name="connsiteY3" fmla="*/ 0 h 1720151"/>
              <a:gd name="connsiteX4" fmla="*/ 2172790 w 4248472"/>
              <a:gd name="connsiteY4" fmla="*/ 0 h 1720151"/>
              <a:gd name="connsiteX5" fmla="*/ 2694745 w 4248472"/>
              <a:gd name="connsiteY5" fmla="*/ 0 h 1720151"/>
              <a:gd name="connsiteX6" fmla="*/ 3259185 w 4248472"/>
              <a:gd name="connsiteY6" fmla="*/ 0 h 1720151"/>
              <a:gd name="connsiteX7" fmla="*/ 4248472 w 4248472"/>
              <a:gd name="connsiteY7" fmla="*/ 0 h 1720151"/>
              <a:gd name="connsiteX8" fmla="*/ 4248472 w 4248472"/>
              <a:gd name="connsiteY8" fmla="*/ 521779 h 1720151"/>
              <a:gd name="connsiteX9" fmla="*/ 4248472 w 4248472"/>
              <a:gd name="connsiteY9" fmla="*/ 1043558 h 1720151"/>
              <a:gd name="connsiteX10" fmla="*/ 4248472 w 4248472"/>
              <a:gd name="connsiteY10" fmla="*/ 1720151 h 1720151"/>
              <a:gd name="connsiteX11" fmla="*/ 3641547 w 4248472"/>
              <a:gd name="connsiteY11" fmla="*/ 1720151 h 1720151"/>
              <a:gd name="connsiteX12" fmla="*/ 2992138 w 4248472"/>
              <a:gd name="connsiteY12" fmla="*/ 1720151 h 1720151"/>
              <a:gd name="connsiteX13" fmla="*/ 2427698 w 4248472"/>
              <a:gd name="connsiteY13" fmla="*/ 1720151 h 1720151"/>
              <a:gd name="connsiteX14" fmla="*/ 1735804 w 4248472"/>
              <a:gd name="connsiteY14" fmla="*/ 1720151 h 1720151"/>
              <a:gd name="connsiteX15" fmla="*/ 1043910 w 4248472"/>
              <a:gd name="connsiteY15" fmla="*/ 1720151 h 1720151"/>
              <a:gd name="connsiteX16" fmla="*/ 0 w 4248472"/>
              <a:gd name="connsiteY16" fmla="*/ 1720151 h 1720151"/>
              <a:gd name="connsiteX17" fmla="*/ 0 w 4248472"/>
              <a:gd name="connsiteY17" fmla="*/ 1163969 h 1720151"/>
              <a:gd name="connsiteX18" fmla="*/ 0 w 4248472"/>
              <a:gd name="connsiteY18" fmla="*/ 624988 h 1720151"/>
              <a:gd name="connsiteX19" fmla="*/ 0 w 4248472"/>
              <a:gd name="connsiteY19" fmla="*/ 0 h 1720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248472" h="1720151" extrusionOk="0">
                <a:moveTo>
                  <a:pt x="0" y="0"/>
                </a:moveTo>
                <a:cubicBezTo>
                  <a:pt x="189097" y="9294"/>
                  <a:pt x="274574" y="-11172"/>
                  <a:pt x="479470" y="0"/>
                </a:cubicBezTo>
                <a:cubicBezTo>
                  <a:pt x="684366" y="11172"/>
                  <a:pt x="927046" y="18539"/>
                  <a:pt x="1128880" y="0"/>
                </a:cubicBezTo>
                <a:cubicBezTo>
                  <a:pt x="1330714" y="-18539"/>
                  <a:pt x="1369307" y="-7958"/>
                  <a:pt x="1608350" y="0"/>
                </a:cubicBezTo>
                <a:cubicBezTo>
                  <a:pt x="1847393" y="7958"/>
                  <a:pt x="1927221" y="-27267"/>
                  <a:pt x="2172790" y="0"/>
                </a:cubicBezTo>
                <a:cubicBezTo>
                  <a:pt x="2418359" y="27267"/>
                  <a:pt x="2587799" y="-13540"/>
                  <a:pt x="2694745" y="0"/>
                </a:cubicBezTo>
                <a:cubicBezTo>
                  <a:pt x="2801692" y="13540"/>
                  <a:pt x="3083309" y="-10373"/>
                  <a:pt x="3259185" y="0"/>
                </a:cubicBezTo>
                <a:cubicBezTo>
                  <a:pt x="3435061" y="10373"/>
                  <a:pt x="3934796" y="-26974"/>
                  <a:pt x="4248472" y="0"/>
                </a:cubicBezTo>
                <a:cubicBezTo>
                  <a:pt x="4229759" y="213901"/>
                  <a:pt x="4255558" y="371783"/>
                  <a:pt x="4248472" y="521779"/>
                </a:cubicBezTo>
                <a:cubicBezTo>
                  <a:pt x="4241386" y="671775"/>
                  <a:pt x="4231936" y="791543"/>
                  <a:pt x="4248472" y="1043558"/>
                </a:cubicBezTo>
                <a:cubicBezTo>
                  <a:pt x="4265008" y="1295573"/>
                  <a:pt x="4240896" y="1520472"/>
                  <a:pt x="4248472" y="1720151"/>
                </a:cubicBezTo>
                <a:cubicBezTo>
                  <a:pt x="4086828" y="1713435"/>
                  <a:pt x="3923972" y="1729290"/>
                  <a:pt x="3641547" y="1720151"/>
                </a:cubicBezTo>
                <a:cubicBezTo>
                  <a:pt x="3359123" y="1711012"/>
                  <a:pt x="3228453" y="1707307"/>
                  <a:pt x="2992138" y="1720151"/>
                </a:cubicBezTo>
                <a:cubicBezTo>
                  <a:pt x="2755823" y="1732995"/>
                  <a:pt x="2654725" y="1727022"/>
                  <a:pt x="2427698" y="1720151"/>
                </a:cubicBezTo>
                <a:cubicBezTo>
                  <a:pt x="2200671" y="1713280"/>
                  <a:pt x="2047433" y="1699117"/>
                  <a:pt x="1735804" y="1720151"/>
                </a:cubicBezTo>
                <a:cubicBezTo>
                  <a:pt x="1424175" y="1741185"/>
                  <a:pt x="1326872" y="1732357"/>
                  <a:pt x="1043910" y="1720151"/>
                </a:cubicBezTo>
                <a:cubicBezTo>
                  <a:pt x="760948" y="1707945"/>
                  <a:pt x="311906" y="1723874"/>
                  <a:pt x="0" y="1720151"/>
                </a:cubicBezTo>
                <a:cubicBezTo>
                  <a:pt x="3391" y="1569795"/>
                  <a:pt x="-6610" y="1378913"/>
                  <a:pt x="0" y="1163969"/>
                </a:cubicBezTo>
                <a:cubicBezTo>
                  <a:pt x="6610" y="949025"/>
                  <a:pt x="-6912" y="825104"/>
                  <a:pt x="0" y="624988"/>
                </a:cubicBezTo>
                <a:cubicBezTo>
                  <a:pt x="6912" y="424872"/>
                  <a:pt x="11669" y="152978"/>
                  <a:pt x="0" y="0"/>
                </a:cubicBezTo>
                <a:close/>
              </a:path>
            </a:pathLst>
          </a:custGeom>
          <a:noFill/>
          <a:ln w="12700" cap="flat" cmpd="sng" algn="ctr">
            <a:solidFill>
              <a:srgbClr val="87B5BA"/>
            </a:solidFill>
            <a:prstDash val="solid"/>
            <a:round/>
            <a:headEnd type="none" w="med" len="med"/>
            <a:tailEnd type="none" w="med" len="med"/>
            <a:extLst>
              <a:ext uri="{C807C97D-BFC1-408E-A445-0C87EB9F89A2}">
                <ask:lineSketchStyleProps xmlns:ask="http://schemas.microsoft.com/office/drawing/2018/sketchyshapes" sd="2591388265">
                  <a:prstGeom prst="rect">
                    <a:avLst/>
                  </a:prstGeom>
                  <ask:type>
                    <ask:lineSketchFreehand/>
                  </ask:type>
                </ask:lineSketchStyleProps>
              </a:ext>
            </a:extLst>
          </a:ln>
        </p:spPr>
        <p:style>
          <a:lnRef idx="0">
            <a:scrgbClr r="0" g="0" b="0"/>
          </a:lnRef>
          <a:fillRef idx="0">
            <a:scrgbClr r="0" g="0" b="0"/>
          </a:fillRef>
          <a:effectRef idx="0">
            <a:scrgbClr r="0" g="0" b="0"/>
          </a:effectRef>
          <a:fontRef idx="minor">
            <a:schemeClr val="accent6"/>
          </a:fontRef>
        </p:style>
        <p:txBody>
          <a:bodyPr wrap="square" rtlCol="0" anchor="ctr">
            <a:spAutoFit/>
          </a:bodyPr>
          <a:lstStyle/>
          <a:p>
            <a:pPr lvl="0" algn="just" latinLnBrk="0">
              <a:lnSpc>
                <a:spcPct val="150000"/>
              </a:lnSpc>
              <a:spcAft>
                <a:spcPts val="1000"/>
              </a:spcAft>
            </a:pPr>
            <a:r>
              <a:rPr lang="en-GB" sz="1200" b="1">
                <a:solidFill>
                  <a:schemeClr val="tx1">
                    <a:lumMod val="75000"/>
                    <a:lumOff val="25000"/>
                  </a:schemeClr>
                </a:solidFill>
                <a:effectLst/>
                <a:latin typeface="Arial" panose="020B0604020202020204" pitchFamily="34" charset="0"/>
                <a:ea typeface="Calibri" panose="020F0502020204030204" pitchFamily="34" charset="0"/>
              </a:rPr>
              <a:t>Chiara Ferragni</a:t>
            </a:r>
            <a:r>
              <a:rPr lang="en-GB" sz="1200">
                <a:solidFill>
                  <a:schemeClr val="tx1">
                    <a:lumMod val="75000"/>
                    <a:lumOff val="25000"/>
                  </a:schemeClr>
                </a:solidFill>
                <a:effectLst/>
                <a:latin typeface="Arial" panose="020B0604020202020204" pitchFamily="34" charset="0"/>
                <a:ea typeface="Calibri" panose="020F0502020204030204" pitchFamily="34" charset="0"/>
              </a:rPr>
              <a:t>. Influencer y empresaria italiana que dedica su contenido a la moda y al estilo de vida, también es conocida mundialmente, cuenta con casi 28 millones de seguidores en Instagram, y su blog “The Blonde Salad”, activo desde 2009, registra miles y miles de visitas cada día.</a:t>
            </a:r>
            <a:endParaRPr lang="en-GB" sz="1200">
              <a:solidFill>
                <a:schemeClr val="tx1">
                  <a:lumMod val="75000"/>
                  <a:lumOff val="25000"/>
                </a:schemeClr>
              </a:solidFill>
              <a:effectLst/>
              <a:ea typeface="Calibri" panose="020F0502020204030204" pitchFamily="34" charset="0"/>
              <a:cs typeface="Times New Roman" panose="02020603050405020304" pitchFamily="18" charset="0"/>
            </a:endParaRPr>
          </a:p>
        </p:txBody>
      </p:sp>
      <p:sp>
        <p:nvSpPr>
          <p:cNvPr id="7" name="TextBox 15">
            <a:extLst>
              <a:ext uri="{FF2B5EF4-FFF2-40B4-BE49-F238E27FC236}">
                <a16:creationId xmlns:a16="http://schemas.microsoft.com/office/drawing/2014/main" id="{A21306EC-9974-C5F2-1E6E-9919036F8C66}"/>
              </a:ext>
            </a:extLst>
          </p:cNvPr>
          <p:cNvSpPr txBox="1"/>
          <p:nvPr/>
        </p:nvSpPr>
        <p:spPr>
          <a:xfrm>
            <a:off x="539552" y="1159838"/>
            <a:ext cx="2304256" cy="375552"/>
          </a:xfrm>
          <a:custGeom>
            <a:avLst/>
            <a:gdLst>
              <a:gd name="connsiteX0" fmla="*/ 0 w 2304256"/>
              <a:gd name="connsiteY0" fmla="*/ 0 h 375552"/>
              <a:gd name="connsiteX1" fmla="*/ 506936 w 2304256"/>
              <a:gd name="connsiteY1" fmla="*/ 0 h 375552"/>
              <a:gd name="connsiteX2" fmla="*/ 1106043 w 2304256"/>
              <a:gd name="connsiteY2" fmla="*/ 0 h 375552"/>
              <a:gd name="connsiteX3" fmla="*/ 1612979 w 2304256"/>
              <a:gd name="connsiteY3" fmla="*/ 0 h 375552"/>
              <a:gd name="connsiteX4" fmla="*/ 2304256 w 2304256"/>
              <a:gd name="connsiteY4" fmla="*/ 0 h 375552"/>
              <a:gd name="connsiteX5" fmla="*/ 2304256 w 2304256"/>
              <a:gd name="connsiteY5" fmla="*/ 375552 h 375552"/>
              <a:gd name="connsiteX6" fmla="*/ 1682107 w 2304256"/>
              <a:gd name="connsiteY6" fmla="*/ 375552 h 375552"/>
              <a:gd name="connsiteX7" fmla="*/ 1083000 w 2304256"/>
              <a:gd name="connsiteY7" fmla="*/ 375552 h 375552"/>
              <a:gd name="connsiteX8" fmla="*/ 553021 w 2304256"/>
              <a:gd name="connsiteY8" fmla="*/ 375552 h 375552"/>
              <a:gd name="connsiteX9" fmla="*/ 0 w 2304256"/>
              <a:gd name="connsiteY9" fmla="*/ 375552 h 375552"/>
              <a:gd name="connsiteX10" fmla="*/ 0 w 2304256"/>
              <a:gd name="connsiteY10" fmla="*/ 0 h 375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04256" h="375552" extrusionOk="0">
                <a:moveTo>
                  <a:pt x="0" y="0"/>
                </a:moveTo>
                <a:cubicBezTo>
                  <a:pt x="165726" y="-1594"/>
                  <a:pt x="337740" y="19696"/>
                  <a:pt x="506936" y="0"/>
                </a:cubicBezTo>
                <a:cubicBezTo>
                  <a:pt x="676132" y="-19696"/>
                  <a:pt x="830584" y="-27396"/>
                  <a:pt x="1106043" y="0"/>
                </a:cubicBezTo>
                <a:cubicBezTo>
                  <a:pt x="1381502" y="27396"/>
                  <a:pt x="1446398" y="16903"/>
                  <a:pt x="1612979" y="0"/>
                </a:cubicBezTo>
                <a:cubicBezTo>
                  <a:pt x="1779560" y="-16903"/>
                  <a:pt x="1974894" y="30853"/>
                  <a:pt x="2304256" y="0"/>
                </a:cubicBezTo>
                <a:cubicBezTo>
                  <a:pt x="2302996" y="160740"/>
                  <a:pt x="2319811" y="260431"/>
                  <a:pt x="2304256" y="375552"/>
                </a:cubicBezTo>
                <a:cubicBezTo>
                  <a:pt x="2144965" y="394903"/>
                  <a:pt x="1874308" y="392660"/>
                  <a:pt x="1682107" y="375552"/>
                </a:cubicBezTo>
                <a:cubicBezTo>
                  <a:pt x="1489906" y="358444"/>
                  <a:pt x="1337902" y="387897"/>
                  <a:pt x="1083000" y="375552"/>
                </a:cubicBezTo>
                <a:cubicBezTo>
                  <a:pt x="828098" y="363207"/>
                  <a:pt x="722502" y="375964"/>
                  <a:pt x="553021" y="375552"/>
                </a:cubicBezTo>
                <a:cubicBezTo>
                  <a:pt x="383540" y="375140"/>
                  <a:pt x="134112" y="380512"/>
                  <a:pt x="0" y="375552"/>
                </a:cubicBezTo>
                <a:cubicBezTo>
                  <a:pt x="6459" y="297727"/>
                  <a:pt x="12155" y="155244"/>
                  <a:pt x="0" y="0"/>
                </a:cubicBezTo>
                <a:close/>
              </a:path>
            </a:pathLst>
          </a:custGeom>
          <a:noFill/>
          <a:ln w="12700" cap="flat" cmpd="sng" algn="ctr">
            <a:noFill/>
            <a:prstDash val="solid"/>
            <a:round/>
            <a:headEnd type="none" w="med" len="med"/>
            <a:tailEnd type="none" w="med" len="med"/>
            <a:extLst>
              <a:ext uri="{C807C97D-BFC1-408E-A445-0C87EB9F89A2}">
                <ask:lineSketchStyleProps xmlns:ask="http://schemas.microsoft.com/office/drawing/2018/sketchyshapes" sd="2591388265">
                  <a:prstGeom prst="rect">
                    <a:avLst/>
                  </a:prstGeom>
                  <ask:type>
                    <ask:lineSketchFreehand/>
                  </ask:type>
                </ask:lineSketchStyleProps>
              </a:ext>
            </a:extLst>
          </a:ln>
        </p:spPr>
        <p:style>
          <a:lnRef idx="0">
            <a:scrgbClr r="0" g="0" b="0"/>
          </a:lnRef>
          <a:fillRef idx="0">
            <a:scrgbClr r="0" g="0" b="0"/>
          </a:fillRef>
          <a:effectRef idx="0">
            <a:scrgbClr r="0" g="0" b="0"/>
          </a:effectRef>
          <a:fontRef idx="minor">
            <a:schemeClr val="accent6"/>
          </a:fontRef>
        </p:style>
        <p:txBody>
          <a:bodyPr wrap="square" rtlCol="0" anchor="ctr">
            <a:spAutoFit/>
          </a:bodyPr>
          <a:lstStyle/>
          <a:p>
            <a:pPr algn="ctr" latinLnBrk="0">
              <a:lnSpc>
                <a:spcPct val="150000"/>
              </a:lnSpc>
              <a:spcAft>
                <a:spcPts val="1000"/>
              </a:spcAft>
            </a:pPr>
            <a:r>
              <a:rPr lang="en-GB" sz="1400" b="1">
                <a:solidFill>
                  <a:schemeClr val="tx1">
                    <a:lumMod val="75000"/>
                    <a:lumOff val="25000"/>
                  </a:schemeClr>
                </a:solidFill>
                <a:effectLst/>
                <a:ea typeface="Calibri" panose="020F0502020204030204" pitchFamily="34" charset="0"/>
                <a:cs typeface="Times New Roman" panose="02020603050405020304" pitchFamily="18" charset="0"/>
              </a:rPr>
              <a:t>Ejemplos de influencers:</a:t>
            </a:r>
          </a:p>
        </p:txBody>
      </p:sp>
      <p:pic>
        <p:nvPicPr>
          <p:cNvPr id="5" name="Imagen 4" descr="Mujer parada en la calle&#10;&#10;Descripción generada automáticamente">
            <a:extLst>
              <a:ext uri="{FF2B5EF4-FFF2-40B4-BE49-F238E27FC236}">
                <a16:creationId xmlns:a16="http://schemas.microsoft.com/office/drawing/2014/main" id="{3066EF42-C934-D5F5-9EF1-D3682D655D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8144" y="1262917"/>
            <a:ext cx="1968754" cy="2953132"/>
          </a:xfrm>
          <a:prstGeom prst="rect">
            <a:avLst/>
          </a:prstGeom>
        </p:spPr>
      </p:pic>
    </p:spTree>
    <p:extLst>
      <p:ext uri="{BB962C8B-B14F-4D97-AF65-F5344CB8AC3E}">
        <p14:creationId xmlns:p14="http://schemas.microsoft.com/office/powerpoint/2010/main" val="40923519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13D77A5-8B36-BCEA-E61A-90E860E8FA72}"/>
              </a:ext>
            </a:extLst>
          </p:cNvPr>
          <p:cNvSpPr>
            <a:spLocks noGrp="1"/>
          </p:cNvSpPr>
          <p:nvPr>
            <p:ph type="body" sz="quarter" idx="10"/>
          </p:nvPr>
        </p:nvSpPr>
        <p:spPr/>
        <p:txBody>
          <a:bodyPr/>
          <a:lstStyle/>
          <a:p>
            <a:r>
              <a:rPr lang="en-US" altLang="ko-KR" sz="2800"/>
              <a:t>La cara oculta de las redes sociales</a:t>
            </a:r>
            <a:endParaRPr lang="ko-KR" altLang="en-US" sz="2800" dirty="0"/>
          </a:p>
        </p:txBody>
      </p:sp>
      <p:sp>
        <p:nvSpPr>
          <p:cNvPr id="3" name="Marcador de texto 2">
            <a:extLst>
              <a:ext uri="{FF2B5EF4-FFF2-40B4-BE49-F238E27FC236}">
                <a16:creationId xmlns:a16="http://schemas.microsoft.com/office/drawing/2014/main" id="{77B87DF5-9A7E-98DC-E4D2-4B1BC1B1AB31}"/>
              </a:ext>
            </a:extLst>
          </p:cNvPr>
          <p:cNvSpPr>
            <a:spLocks noGrp="1"/>
          </p:cNvSpPr>
          <p:nvPr>
            <p:ph type="body" sz="quarter" idx="11"/>
          </p:nvPr>
        </p:nvSpPr>
        <p:spPr/>
        <p:txBody>
          <a:bodyPr/>
          <a:lstStyle/>
          <a:p>
            <a:pPr lvl="0"/>
            <a:r>
              <a:rPr lang="en-US" altLang="ko-KR" sz="1800"/>
              <a:t>Los riesgos de las redes sociales</a:t>
            </a:r>
            <a:endParaRPr lang="en-US" altLang="ko-KR" sz="1800" dirty="0"/>
          </a:p>
        </p:txBody>
      </p:sp>
      <p:sp>
        <p:nvSpPr>
          <p:cNvPr id="5" name="TextBox 15">
            <a:extLst>
              <a:ext uri="{FF2B5EF4-FFF2-40B4-BE49-F238E27FC236}">
                <a16:creationId xmlns:a16="http://schemas.microsoft.com/office/drawing/2014/main" id="{E58D03E2-B724-DC99-58D6-C319A7E48C94}"/>
              </a:ext>
            </a:extLst>
          </p:cNvPr>
          <p:cNvSpPr txBox="1"/>
          <p:nvPr/>
        </p:nvSpPr>
        <p:spPr>
          <a:xfrm>
            <a:off x="3851920" y="1203598"/>
            <a:ext cx="4968552" cy="3088987"/>
          </a:xfrm>
          <a:custGeom>
            <a:avLst/>
            <a:gdLst>
              <a:gd name="connsiteX0" fmla="*/ 0 w 4968552"/>
              <a:gd name="connsiteY0" fmla="*/ 0 h 3088987"/>
              <a:gd name="connsiteX1" fmla="*/ 472012 w 4968552"/>
              <a:gd name="connsiteY1" fmla="*/ 0 h 3088987"/>
              <a:gd name="connsiteX2" fmla="*/ 1142767 w 4968552"/>
              <a:gd name="connsiteY2" fmla="*/ 0 h 3088987"/>
              <a:gd name="connsiteX3" fmla="*/ 1614779 w 4968552"/>
              <a:gd name="connsiteY3" fmla="*/ 0 h 3088987"/>
              <a:gd name="connsiteX4" fmla="*/ 2186163 w 4968552"/>
              <a:gd name="connsiteY4" fmla="*/ 0 h 3088987"/>
              <a:gd name="connsiteX5" fmla="*/ 2707861 w 4968552"/>
              <a:gd name="connsiteY5" fmla="*/ 0 h 3088987"/>
              <a:gd name="connsiteX6" fmla="*/ 3279244 w 4968552"/>
              <a:gd name="connsiteY6" fmla="*/ 0 h 3088987"/>
              <a:gd name="connsiteX7" fmla="*/ 3800942 w 4968552"/>
              <a:gd name="connsiteY7" fmla="*/ 0 h 3088987"/>
              <a:gd name="connsiteX8" fmla="*/ 4272955 w 4968552"/>
              <a:gd name="connsiteY8" fmla="*/ 0 h 3088987"/>
              <a:gd name="connsiteX9" fmla="*/ 4968552 w 4968552"/>
              <a:gd name="connsiteY9" fmla="*/ 0 h 3088987"/>
              <a:gd name="connsiteX10" fmla="*/ 4968552 w 4968552"/>
              <a:gd name="connsiteY10" fmla="*/ 679577 h 3088987"/>
              <a:gd name="connsiteX11" fmla="*/ 4968552 w 4968552"/>
              <a:gd name="connsiteY11" fmla="*/ 1297375 h 3088987"/>
              <a:gd name="connsiteX12" fmla="*/ 4968552 w 4968552"/>
              <a:gd name="connsiteY12" fmla="*/ 1976952 h 3088987"/>
              <a:gd name="connsiteX13" fmla="*/ 4968552 w 4968552"/>
              <a:gd name="connsiteY13" fmla="*/ 3088987 h 3088987"/>
              <a:gd name="connsiteX14" fmla="*/ 4347483 w 4968552"/>
              <a:gd name="connsiteY14" fmla="*/ 3088987 h 3088987"/>
              <a:gd name="connsiteX15" fmla="*/ 3627043 w 4968552"/>
              <a:gd name="connsiteY15" fmla="*/ 3088987 h 3088987"/>
              <a:gd name="connsiteX16" fmla="*/ 2956288 w 4968552"/>
              <a:gd name="connsiteY16" fmla="*/ 3088987 h 3088987"/>
              <a:gd name="connsiteX17" fmla="*/ 2384905 w 4968552"/>
              <a:gd name="connsiteY17" fmla="*/ 3088987 h 3088987"/>
              <a:gd name="connsiteX18" fmla="*/ 1863207 w 4968552"/>
              <a:gd name="connsiteY18" fmla="*/ 3088987 h 3088987"/>
              <a:gd name="connsiteX19" fmla="*/ 1291824 w 4968552"/>
              <a:gd name="connsiteY19" fmla="*/ 3088987 h 3088987"/>
              <a:gd name="connsiteX20" fmla="*/ 670755 w 4968552"/>
              <a:gd name="connsiteY20" fmla="*/ 3088987 h 3088987"/>
              <a:gd name="connsiteX21" fmla="*/ 0 w 4968552"/>
              <a:gd name="connsiteY21" fmla="*/ 3088987 h 3088987"/>
              <a:gd name="connsiteX22" fmla="*/ 0 w 4968552"/>
              <a:gd name="connsiteY22" fmla="*/ 2440300 h 3088987"/>
              <a:gd name="connsiteX23" fmla="*/ 0 w 4968552"/>
              <a:gd name="connsiteY23" fmla="*/ 1822502 h 3088987"/>
              <a:gd name="connsiteX24" fmla="*/ 0 w 4968552"/>
              <a:gd name="connsiteY24" fmla="*/ 1142925 h 3088987"/>
              <a:gd name="connsiteX25" fmla="*/ 0 w 4968552"/>
              <a:gd name="connsiteY25" fmla="*/ 556018 h 3088987"/>
              <a:gd name="connsiteX26" fmla="*/ 0 w 4968552"/>
              <a:gd name="connsiteY26" fmla="*/ 0 h 3088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968552" h="3088987" extrusionOk="0">
                <a:moveTo>
                  <a:pt x="0" y="0"/>
                </a:moveTo>
                <a:cubicBezTo>
                  <a:pt x="218451" y="-6651"/>
                  <a:pt x="302639" y="-8017"/>
                  <a:pt x="472012" y="0"/>
                </a:cubicBezTo>
                <a:cubicBezTo>
                  <a:pt x="641385" y="8017"/>
                  <a:pt x="954716" y="-26063"/>
                  <a:pt x="1142767" y="0"/>
                </a:cubicBezTo>
                <a:cubicBezTo>
                  <a:pt x="1330819" y="26063"/>
                  <a:pt x="1515496" y="-14029"/>
                  <a:pt x="1614779" y="0"/>
                </a:cubicBezTo>
                <a:cubicBezTo>
                  <a:pt x="1714062" y="14029"/>
                  <a:pt x="1943205" y="18955"/>
                  <a:pt x="2186163" y="0"/>
                </a:cubicBezTo>
                <a:cubicBezTo>
                  <a:pt x="2429121" y="-18955"/>
                  <a:pt x="2554495" y="8361"/>
                  <a:pt x="2707861" y="0"/>
                </a:cubicBezTo>
                <a:cubicBezTo>
                  <a:pt x="2861227" y="-8361"/>
                  <a:pt x="3132360" y="-19283"/>
                  <a:pt x="3279244" y="0"/>
                </a:cubicBezTo>
                <a:cubicBezTo>
                  <a:pt x="3426128" y="19283"/>
                  <a:pt x="3666705" y="10287"/>
                  <a:pt x="3800942" y="0"/>
                </a:cubicBezTo>
                <a:cubicBezTo>
                  <a:pt x="3935179" y="-10287"/>
                  <a:pt x="4127135" y="-2665"/>
                  <a:pt x="4272955" y="0"/>
                </a:cubicBezTo>
                <a:cubicBezTo>
                  <a:pt x="4418775" y="2665"/>
                  <a:pt x="4728626" y="9687"/>
                  <a:pt x="4968552" y="0"/>
                </a:cubicBezTo>
                <a:cubicBezTo>
                  <a:pt x="4939776" y="149933"/>
                  <a:pt x="4945236" y="454885"/>
                  <a:pt x="4968552" y="679577"/>
                </a:cubicBezTo>
                <a:cubicBezTo>
                  <a:pt x="4991868" y="904269"/>
                  <a:pt x="4974189" y="1062986"/>
                  <a:pt x="4968552" y="1297375"/>
                </a:cubicBezTo>
                <a:cubicBezTo>
                  <a:pt x="4962915" y="1531764"/>
                  <a:pt x="4941726" y="1800291"/>
                  <a:pt x="4968552" y="1976952"/>
                </a:cubicBezTo>
                <a:cubicBezTo>
                  <a:pt x="4995378" y="2153613"/>
                  <a:pt x="4975339" y="2676899"/>
                  <a:pt x="4968552" y="3088987"/>
                </a:cubicBezTo>
                <a:cubicBezTo>
                  <a:pt x="4721679" y="3078231"/>
                  <a:pt x="4545548" y="3103057"/>
                  <a:pt x="4347483" y="3088987"/>
                </a:cubicBezTo>
                <a:cubicBezTo>
                  <a:pt x="4149418" y="3074917"/>
                  <a:pt x="3980472" y="3080959"/>
                  <a:pt x="3627043" y="3088987"/>
                </a:cubicBezTo>
                <a:cubicBezTo>
                  <a:pt x="3273614" y="3097015"/>
                  <a:pt x="3244078" y="3085575"/>
                  <a:pt x="2956288" y="3088987"/>
                </a:cubicBezTo>
                <a:cubicBezTo>
                  <a:pt x="2668499" y="3092399"/>
                  <a:pt x="2520499" y="3078483"/>
                  <a:pt x="2384905" y="3088987"/>
                </a:cubicBezTo>
                <a:cubicBezTo>
                  <a:pt x="2249311" y="3099491"/>
                  <a:pt x="2065075" y="3114072"/>
                  <a:pt x="1863207" y="3088987"/>
                </a:cubicBezTo>
                <a:cubicBezTo>
                  <a:pt x="1661339" y="3063902"/>
                  <a:pt x="1490563" y="3083547"/>
                  <a:pt x="1291824" y="3088987"/>
                </a:cubicBezTo>
                <a:cubicBezTo>
                  <a:pt x="1093085" y="3094427"/>
                  <a:pt x="874162" y="3088219"/>
                  <a:pt x="670755" y="3088987"/>
                </a:cubicBezTo>
                <a:cubicBezTo>
                  <a:pt x="467348" y="3089755"/>
                  <a:pt x="266414" y="3100978"/>
                  <a:pt x="0" y="3088987"/>
                </a:cubicBezTo>
                <a:cubicBezTo>
                  <a:pt x="5695" y="2803082"/>
                  <a:pt x="-28977" y="2591306"/>
                  <a:pt x="0" y="2440300"/>
                </a:cubicBezTo>
                <a:cubicBezTo>
                  <a:pt x="28977" y="2289294"/>
                  <a:pt x="-10053" y="2118470"/>
                  <a:pt x="0" y="1822502"/>
                </a:cubicBezTo>
                <a:cubicBezTo>
                  <a:pt x="10053" y="1526534"/>
                  <a:pt x="-27596" y="1302091"/>
                  <a:pt x="0" y="1142925"/>
                </a:cubicBezTo>
                <a:cubicBezTo>
                  <a:pt x="27596" y="983759"/>
                  <a:pt x="-22200" y="833582"/>
                  <a:pt x="0" y="556018"/>
                </a:cubicBezTo>
                <a:cubicBezTo>
                  <a:pt x="22200" y="278454"/>
                  <a:pt x="26704" y="268585"/>
                  <a:pt x="0" y="0"/>
                </a:cubicBezTo>
                <a:close/>
              </a:path>
            </a:pathLst>
          </a:custGeom>
          <a:noFill/>
          <a:ln w="12700" cap="flat" cmpd="sng" algn="ctr">
            <a:solidFill>
              <a:srgbClr val="86BD70"/>
            </a:solidFill>
            <a:prstDash val="solid"/>
            <a:round/>
            <a:headEnd type="none" w="med" len="med"/>
            <a:tailEnd type="none" w="med" len="med"/>
            <a:extLst>
              <a:ext uri="{C807C97D-BFC1-408E-A445-0C87EB9F89A2}">
                <ask:lineSketchStyleProps xmlns:ask="http://schemas.microsoft.com/office/drawing/2018/sketchyshapes" sd="2591388265">
                  <a:prstGeom prst="rect">
                    <a:avLst/>
                  </a:prstGeom>
                  <ask:type>
                    <ask:lineSketchFreehand/>
                  </ask:type>
                </ask:lineSketchStyleProps>
              </a:ext>
            </a:extLst>
          </a:ln>
        </p:spPr>
        <p:style>
          <a:lnRef idx="0">
            <a:scrgbClr r="0" g="0" b="0"/>
          </a:lnRef>
          <a:fillRef idx="0">
            <a:scrgbClr r="0" g="0" b="0"/>
          </a:fillRef>
          <a:effectRef idx="0">
            <a:scrgbClr r="0" g="0" b="0"/>
          </a:effectRef>
          <a:fontRef idx="minor">
            <a:schemeClr val="accent6"/>
          </a:fontRef>
        </p:style>
        <p:txBody>
          <a:bodyPr wrap="square" rtlCol="0" anchor="ctr">
            <a:spAutoFit/>
          </a:bodyPr>
          <a:lstStyle/>
          <a:p>
            <a:pPr marL="342900" lvl="0" indent="-342900" algn="just" latinLnBrk="0">
              <a:lnSpc>
                <a:spcPct val="150000"/>
              </a:lnSpc>
              <a:spcAft>
                <a:spcPts val="1000"/>
              </a:spcAft>
              <a:buFont typeface="Symbol" panose="05050102010706020507" pitchFamily="18" charset="2"/>
              <a:buChar char=""/>
            </a:pPr>
            <a:r>
              <a:rPr lang="en-GB" sz="1200" b="1">
                <a:solidFill>
                  <a:schemeClr val="tx1">
                    <a:lumMod val="75000"/>
                    <a:lumOff val="25000"/>
                  </a:schemeClr>
                </a:solidFill>
                <a:effectLst/>
                <a:latin typeface="Arial" panose="020B0604020202020204" pitchFamily="34" charset="0"/>
                <a:ea typeface="Calibri" panose="020F0502020204030204" pitchFamily="34" charset="0"/>
                <a:cs typeface="Times New Roman" panose="02020603050405020304" pitchFamily="18" charset="0"/>
              </a:rPr>
              <a:t>Pérdida de la privacidad</a:t>
            </a:r>
            <a:r>
              <a:rPr lang="en-GB" sz="1200">
                <a:solidFill>
                  <a:schemeClr val="tx1">
                    <a:lumMod val="75000"/>
                    <a:lumOff val="25000"/>
                  </a:schemeClr>
                </a:solidFill>
                <a:effectLst/>
                <a:latin typeface="Arial" panose="020B0604020202020204" pitchFamily="34" charset="0"/>
                <a:ea typeface="Calibri" panose="020F0502020204030204" pitchFamily="34" charset="0"/>
                <a:cs typeface="Times New Roman" panose="02020603050405020304" pitchFamily="18" charset="0"/>
              </a:rPr>
              <a:t>. Recuerda que todo lo que subas a Internet va a quedar grabado para siempre en alguna parte, así que considera la importancia de tu privacidad.</a:t>
            </a:r>
            <a:endParaRPr lang="en-GB" sz="120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latinLnBrk="0">
              <a:lnSpc>
                <a:spcPct val="150000"/>
              </a:lnSpc>
              <a:spcAft>
                <a:spcPts val="1000"/>
              </a:spcAft>
              <a:buFont typeface="Symbol" panose="05050102010706020507" pitchFamily="18" charset="2"/>
              <a:buChar char=""/>
            </a:pPr>
            <a:r>
              <a:rPr lang="en-GB" sz="1200" b="1">
                <a:solidFill>
                  <a:schemeClr val="tx1">
                    <a:lumMod val="75000"/>
                    <a:lumOff val="25000"/>
                  </a:schemeClr>
                </a:solidFill>
                <a:effectLst/>
                <a:latin typeface="Arial" panose="020B0604020202020204" pitchFamily="34" charset="0"/>
                <a:ea typeface="Calibri" panose="020F0502020204030204" pitchFamily="34" charset="0"/>
                <a:cs typeface="Times New Roman" panose="02020603050405020304" pitchFamily="18" charset="0"/>
              </a:rPr>
              <a:t>Adicción a las redes sociales</a:t>
            </a:r>
            <a:r>
              <a:rPr lang="en-GB" sz="1200">
                <a:solidFill>
                  <a:schemeClr val="tx1">
                    <a:lumMod val="75000"/>
                    <a:lumOff val="25000"/>
                  </a:schemeClr>
                </a:solidFill>
                <a:effectLst/>
                <a:latin typeface="Arial" panose="020B0604020202020204" pitchFamily="34" charset="0"/>
                <a:ea typeface="Calibri" panose="020F0502020204030204" pitchFamily="34" charset="0"/>
                <a:cs typeface="Times New Roman" panose="02020603050405020304" pitchFamily="18" charset="0"/>
              </a:rPr>
              <a:t>. Es importante poner límites a la hora de usar las redes sociales, porque pueden llevar a una grave adicción que te aleje de las personas que te rodean físicamente.</a:t>
            </a:r>
          </a:p>
          <a:p>
            <a:pPr marL="342900" indent="-342900" algn="just" latinLnBrk="0">
              <a:lnSpc>
                <a:spcPct val="150000"/>
              </a:lnSpc>
              <a:spcAft>
                <a:spcPts val="1000"/>
              </a:spcAft>
              <a:buFont typeface="Symbol" panose="05050102010706020507" pitchFamily="18" charset="2"/>
              <a:buChar char=""/>
            </a:pPr>
            <a:r>
              <a:rPr lang="en-GB" sz="1200" b="1">
                <a:solidFill>
                  <a:schemeClr val="tx1">
                    <a:lumMod val="75000"/>
                    <a:lumOff val="25000"/>
                  </a:schemeClr>
                </a:solidFill>
                <a:effectLst/>
                <a:latin typeface="Arial" panose="020B0604020202020204" pitchFamily="34" charset="0"/>
                <a:ea typeface="Calibri" panose="020F0502020204030204" pitchFamily="34" charset="0"/>
                <a:cs typeface="Times New Roman" panose="02020603050405020304" pitchFamily="18" charset="0"/>
              </a:rPr>
              <a:t>Ciberbullying o ciberacoso</a:t>
            </a:r>
            <a:r>
              <a:rPr lang="en-GB" sz="1200">
                <a:solidFill>
                  <a:schemeClr val="tx1">
                    <a:lumMod val="75000"/>
                    <a:lumOff val="25000"/>
                  </a:schemeClr>
                </a:solidFill>
                <a:effectLst/>
                <a:latin typeface="Arial" panose="020B0604020202020204" pitchFamily="34" charset="0"/>
                <a:ea typeface="Calibri" panose="020F0502020204030204" pitchFamily="34" charset="0"/>
                <a:cs typeface="Times New Roman" panose="02020603050405020304" pitchFamily="18" charset="0"/>
              </a:rPr>
              <a:t>. Siempre que presencies a alguien acosando a otra persona en Internet (y en la vida real), debes informar a las autoridades para que actúen como es debido.</a:t>
            </a:r>
            <a:endParaRPr lang="en-GB" sz="120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CuadroTexto 5">
            <a:extLst>
              <a:ext uri="{FF2B5EF4-FFF2-40B4-BE49-F238E27FC236}">
                <a16:creationId xmlns:a16="http://schemas.microsoft.com/office/drawing/2014/main" id="{437C06CF-A6DE-4A6B-3885-A07C38CE88A8}"/>
              </a:ext>
            </a:extLst>
          </p:cNvPr>
          <p:cNvSpPr txBox="1"/>
          <p:nvPr/>
        </p:nvSpPr>
        <p:spPr>
          <a:xfrm>
            <a:off x="467544" y="1140341"/>
            <a:ext cx="3233030" cy="1170513"/>
          </a:xfrm>
          <a:prstGeom prst="rect">
            <a:avLst/>
          </a:prstGeom>
          <a:noFill/>
        </p:spPr>
        <p:txBody>
          <a:bodyPr wrap="square">
            <a:spAutoFit/>
          </a:bodyPr>
          <a:lstStyle/>
          <a:p>
            <a:pPr algn="just" latinLnBrk="0">
              <a:lnSpc>
                <a:spcPct val="150000"/>
              </a:lnSpc>
              <a:spcAft>
                <a:spcPts val="1000"/>
              </a:spcAft>
            </a:pPr>
            <a:r>
              <a:rPr lang="en-GB" sz="1200">
                <a:solidFill>
                  <a:schemeClr val="tx1">
                    <a:lumMod val="75000"/>
                    <a:lumOff val="25000"/>
                  </a:schemeClr>
                </a:solidFill>
                <a:effectLst/>
                <a:latin typeface="Arial" panose="020B0604020202020204" pitchFamily="34" charset="0"/>
                <a:ea typeface="Calibri" panose="020F0502020204030204" pitchFamily="34" charset="0"/>
                <a:cs typeface="Times New Roman" panose="02020603050405020304" pitchFamily="18" charset="0"/>
              </a:rPr>
              <a:t>A pesar de que las redes sociales pueden aportar cosas muy buenas, no hay que olvidar que tienen una </a:t>
            </a:r>
            <a:r>
              <a:rPr lang="en-GB" sz="1200" b="1">
                <a:solidFill>
                  <a:schemeClr val="tx1">
                    <a:lumMod val="75000"/>
                    <a:lumOff val="25000"/>
                  </a:schemeClr>
                </a:solidFill>
                <a:effectLst/>
                <a:latin typeface="Arial" panose="020B0604020202020204" pitchFamily="34" charset="0"/>
                <a:ea typeface="Calibri" panose="020F0502020204030204" pitchFamily="34" charset="0"/>
                <a:cs typeface="Times New Roman" panose="02020603050405020304" pitchFamily="18" charset="0"/>
              </a:rPr>
              <a:t>cara oculta </a:t>
            </a:r>
            <a:r>
              <a:rPr lang="en-GB" sz="1200">
                <a:solidFill>
                  <a:schemeClr val="tx1">
                    <a:lumMod val="75000"/>
                    <a:lumOff val="25000"/>
                  </a:schemeClr>
                </a:solidFill>
                <a:effectLst/>
                <a:latin typeface="Arial" panose="020B0604020202020204" pitchFamily="34" charset="0"/>
                <a:ea typeface="Calibri" panose="020F0502020204030204" pitchFamily="34" charset="0"/>
                <a:cs typeface="Times New Roman" panose="02020603050405020304" pitchFamily="18" charset="0"/>
              </a:rPr>
              <a:t>en la que hay numerosos riesgos y peligros, como son:</a:t>
            </a:r>
            <a:endParaRPr lang="en-GB" sz="120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 name="Imagen 9" descr="Icono&#10;&#10;Descripción generada automáticamente">
            <a:extLst>
              <a:ext uri="{FF2B5EF4-FFF2-40B4-BE49-F238E27FC236}">
                <a16:creationId xmlns:a16="http://schemas.microsoft.com/office/drawing/2014/main" id="{60E22D8C-3394-4A95-F600-D6F89DB35D3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78704" y="2302983"/>
            <a:ext cx="1610710" cy="2071375"/>
          </a:xfrm>
          <a:prstGeom prst="rect">
            <a:avLst/>
          </a:prstGeom>
        </p:spPr>
      </p:pic>
    </p:spTree>
    <p:extLst>
      <p:ext uri="{BB962C8B-B14F-4D97-AF65-F5344CB8AC3E}">
        <p14:creationId xmlns:p14="http://schemas.microsoft.com/office/powerpoint/2010/main" val="35456627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13D77A5-8B36-BCEA-E61A-90E860E8FA72}"/>
              </a:ext>
            </a:extLst>
          </p:cNvPr>
          <p:cNvSpPr>
            <a:spLocks noGrp="1"/>
          </p:cNvSpPr>
          <p:nvPr>
            <p:ph type="body" sz="quarter" idx="10"/>
          </p:nvPr>
        </p:nvSpPr>
        <p:spPr/>
        <p:txBody>
          <a:bodyPr/>
          <a:lstStyle/>
          <a:p>
            <a:r>
              <a:rPr lang="en-US" altLang="ko-KR" sz="2800"/>
              <a:t>La cara oculta de las redes sociales</a:t>
            </a:r>
            <a:endParaRPr lang="ko-KR" altLang="en-US" sz="2800" dirty="0"/>
          </a:p>
        </p:txBody>
      </p:sp>
      <p:sp>
        <p:nvSpPr>
          <p:cNvPr id="3" name="Marcador de texto 2">
            <a:extLst>
              <a:ext uri="{FF2B5EF4-FFF2-40B4-BE49-F238E27FC236}">
                <a16:creationId xmlns:a16="http://schemas.microsoft.com/office/drawing/2014/main" id="{77B87DF5-9A7E-98DC-E4D2-4B1BC1B1AB31}"/>
              </a:ext>
            </a:extLst>
          </p:cNvPr>
          <p:cNvSpPr>
            <a:spLocks noGrp="1"/>
          </p:cNvSpPr>
          <p:nvPr>
            <p:ph type="body" sz="quarter" idx="11"/>
          </p:nvPr>
        </p:nvSpPr>
        <p:spPr/>
        <p:txBody>
          <a:bodyPr/>
          <a:lstStyle/>
          <a:p>
            <a:pPr lvl="0"/>
            <a:r>
              <a:rPr lang="en-US" altLang="ko-KR" sz="1800"/>
              <a:t>Los riesgos de las redes sociales</a:t>
            </a:r>
            <a:endParaRPr lang="en-US" altLang="ko-KR" sz="1800" dirty="0"/>
          </a:p>
        </p:txBody>
      </p:sp>
      <p:sp>
        <p:nvSpPr>
          <p:cNvPr id="5" name="TextBox 15">
            <a:extLst>
              <a:ext uri="{FF2B5EF4-FFF2-40B4-BE49-F238E27FC236}">
                <a16:creationId xmlns:a16="http://schemas.microsoft.com/office/drawing/2014/main" id="{E58D03E2-B724-DC99-58D6-C319A7E48C94}"/>
              </a:ext>
            </a:extLst>
          </p:cNvPr>
          <p:cNvSpPr txBox="1"/>
          <p:nvPr/>
        </p:nvSpPr>
        <p:spPr>
          <a:xfrm>
            <a:off x="467544" y="1419622"/>
            <a:ext cx="5184576" cy="2534989"/>
          </a:xfrm>
          <a:custGeom>
            <a:avLst/>
            <a:gdLst>
              <a:gd name="connsiteX0" fmla="*/ 0 w 5184576"/>
              <a:gd name="connsiteY0" fmla="*/ 0 h 2534989"/>
              <a:gd name="connsiteX1" fmla="*/ 492535 w 5184576"/>
              <a:gd name="connsiteY1" fmla="*/ 0 h 2534989"/>
              <a:gd name="connsiteX2" fmla="*/ 1192452 w 5184576"/>
              <a:gd name="connsiteY2" fmla="*/ 0 h 2534989"/>
              <a:gd name="connsiteX3" fmla="*/ 1684987 w 5184576"/>
              <a:gd name="connsiteY3" fmla="*/ 0 h 2534989"/>
              <a:gd name="connsiteX4" fmla="*/ 2281213 w 5184576"/>
              <a:gd name="connsiteY4" fmla="*/ 0 h 2534989"/>
              <a:gd name="connsiteX5" fmla="*/ 2825594 w 5184576"/>
              <a:gd name="connsiteY5" fmla="*/ 0 h 2534989"/>
              <a:gd name="connsiteX6" fmla="*/ 3421820 w 5184576"/>
              <a:gd name="connsiteY6" fmla="*/ 0 h 2534989"/>
              <a:gd name="connsiteX7" fmla="*/ 3966201 w 5184576"/>
              <a:gd name="connsiteY7" fmla="*/ 0 h 2534989"/>
              <a:gd name="connsiteX8" fmla="*/ 4458735 w 5184576"/>
              <a:gd name="connsiteY8" fmla="*/ 0 h 2534989"/>
              <a:gd name="connsiteX9" fmla="*/ 5184576 w 5184576"/>
              <a:gd name="connsiteY9" fmla="*/ 0 h 2534989"/>
              <a:gd name="connsiteX10" fmla="*/ 5184576 w 5184576"/>
              <a:gd name="connsiteY10" fmla="*/ 684447 h 2534989"/>
              <a:gd name="connsiteX11" fmla="*/ 5184576 w 5184576"/>
              <a:gd name="connsiteY11" fmla="*/ 1318194 h 2534989"/>
              <a:gd name="connsiteX12" fmla="*/ 5184576 w 5184576"/>
              <a:gd name="connsiteY12" fmla="*/ 2534989 h 2534989"/>
              <a:gd name="connsiteX13" fmla="*/ 4432812 w 5184576"/>
              <a:gd name="connsiteY13" fmla="*/ 2534989 h 2534989"/>
              <a:gd name="connsiteX14" fmla="*/ 3681049 w 5184576"/>
              <a:gd name="connsiteY14" fmla="*/ 2534989 h 2534989"/>
              <a:gd name="connsiteX15" fmla="*/ 2929285 w 5184576"/>
              <a:gd name="connsiteY15" fmla="*/ 2534989 h 2534989"/>
              <a:gd name="connsiteX16" fmla="*/ 2229368 w 5184576"/>
              <a:gd name="connsiteY16" fmla="*/ 2534989 h 2534989"/>
              <a:gd name="connsiteX17" fmla="*/ 1633141 w 5184576"/>
              <a:gd name="connsiteY17" fmla="*/ 2534989 h 2534989"/>
              <a:gd name="connsiteX18" fmla="*/ 1088761 w 5184576"/>
              <a:gd name="connsiteY18" fmla="*/ 2534989 h 2534989"/>
              <a:gd name="connsiteX19" fmla="*/ 0 w 5184576"/>
              <a:gd name="connsiteY19" fmla="*/ 2534989 h 2534989"/>
              <a:gd name="connsiteX20" fmla="*/ 0 w 5184576"/>
              <a:gd name="connsiteY20" fmla="*/ 1901242 h 2534989"/>
              <a:gd name="connsiteX21" fmla="*/ 0 w 5184576"/>
              <a:gd name="connsiteY21" fmla="*/ 1242145 h 2534989"/>
              <a:gd name="connsiteX22" fmla="*/ 0 w 5184576"/>
              <a:gd name="connsiteY22" fmla="*/ 583047 h 2534989"/>
              <a:gd name="connsiteX23" fmla="*/ 0 w 5184576"/>
              <a:gd name="connsiteY23" fmla="*/ 0 h 2534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184576" h="2534989" extrusionOk="0">
                <a:moveTo>
                  <a:pt x="0" y="0"/>
                </a:moveTo>
                <a:cubicBezTo>
                  <a:pt x="231220" y="-9225"/>
                  <a:pt x="290002" y="-10641"/>
                  <a:pt x="492535" y="0"/>
                </a:cubicBezTo>
                <a:cubicBezTo>
                  <a:pt x="695068" y="10641"/>
                  <a:pt x="945427" y="3930"/>
                  <a:pt x="1192452" y="0"/>
                </a:cubicBezTo>
                <a:cubicBezTo>
                  <a:pt x="1439477" y="-3930"/>
                  <a:pt x="1559890" y="14120"/>
                  <a:pt x="1684987" y="0"/>
                </a:cubicBezTo>
                <a:cubicBezTo>
                  <a:pt x="1810085" y="-14120"/>
                  <a:pt x="2043318" y="2784"/>
                  <a:pt x="2281213" y="0"/>
                </a:cubicBezTo>
                <a:cubicBezTo>
                  <a:pt x="2519108" y="-2784"/>
                  <a:pt x="2686607" y="14865"/>
                  <a:pt x="2825594" y="0"/>
                </a:cubicBezTo>
                <a:cubicBezTo>
                  <a:pt x="2964581" y="-14865"/>
                  <a:pt x="3277241" y="-20544"/>
                  <a:pt x="3421820" y="0"/>
                </a:cubicBezTo>
                <a:cubicBezTo>
                  <a:pt x="3566399" y="20544"/>
                  <a:pt x="3725011" y="10504"/>
                  <a:pt x="3966201" y="0"/>
                </a:cubicBezTo>
                <a:cubicBezTo>
                  <a:pt x="4207391" y="-10504"/>
                  <a:pt x="4291542" y="-5609"/>
                  <a:pt x="4458735" y="0"/>
                </a:cubicBezTo>
                <a:cubicBezTo>
                  <a:pt x="4625928" y="5609"/>
                  <a:pt x="5009808" y="28674"/>
                  <a:pt x="5184576" y="0"/>
                </a:cubicBezTo>
                <a:cubicBezTo>
                  <a:pt x="5212008" y="275072"/>
                  <a:pt x="5200325" y="378297"/>
                  <a:pt x="5184576" y="684447"/>
                </a:cubicBezTo>
                <a:cubicBezTo>
                  <a:pt x="5168827" y="990597"/>
                  <a:pt x="5169103" y="1044499"/>
                  <a:pt x="5184576" y="1318194"/>
                </a:cubicBezTo>
                <a:cubicBezTo>
                  <a:pt x="5200049" y="1591889"/>
                  <a:pt x="5127981" y="2187995"/>
                  <a:pt x="5184576" y="2534989"/>
                </a:cubicBezTo>
                <a:cubicBezTo>
                  <a:pt x="4820554" y="2508405"/>
                  <a:pt x="4693149" y="2525698"/>
                  <a:pt x="4432812" y="2534989"/>
                </a:cubicBezTo>
                <a:cubicBezTo>
                  <a:pt x="4172475" y="2544280"/>
                  <a:pt x="3870317" y="2532035"/>
                  <a:pt x="3681049" y="2534989"/>
                </a:cubicBezTo>
                <a:cubicBezTo>
                  <a:pt x="3491781" y="2537943"/>
                  <a:pt x="3196933" y="2543194"/>
                  <a:pt x="2929285" y="2534989"/>
                </a:cubicBezTo>
                <a:cubicBezTo>
                  <a:pt x="2661637" y="2526784"/>
                  <a:pt x="2542203" y="2543050"/>
                  <a:pt x="2229368" y="2534989"/>
                </a:cubicBezTo>
                <a:cubicBezTo>
                  <a:pt x="1916533" y="2526928"/>
                  <a:pt x="1899469" y="2544412"/>
                  <a:pt x="1633141" y="2534989"/>
                </a:cubicBezTo>
                <a:cubicBezTo>
                  <a:pt x="1366813" y="2525566"/>
                  <a:pt x="1243504" y="2551503"/>
                  <a:pt x="1088761" y="2534989"/>
                </a:cubicBezTo>
                <a:cubicBezTo>
                  <a:pt x="934018" y="2518475"/>
                  <a:pt x="268157" y="2560509"/>
                  <a:pt x="0" y="2534989"/>
                </a:cubicBezTo>
                <a:cubicBezTo>
                  <a:pt x="-11288" y="2304641"/>
                  <a:pt x="-2732" y="2104609"/>
                  <a:pt x="0" y="1901242"/>
                </a:cubicBezTo>
                <a:cubicBezTo>
                  <a:pt x="2732" y="1697875"/>
                  <a:pt x="-30747" y="1537563"/>
                  <a:pt x="0" y="1242145"/>
                </a:cubicBezTo>
                <a:cubicBezTo>
                  <a:pt x="30747" y="946727"/>
                  <a:pt x="-194" y="770515"/>
                  <a:pt x="0" y="583047"/>
                </a:cubicBezTo>
                <a:cubicBezTo>
                  <a:pt x="194" y="395579"/>
                  <a:pt x="-20751" y="152811"/>
                  <a:pt x="0" y="0"/>
                </a:cubicBezTo>
                <a:close/>
              </a:path>
            </a:pathLst>
          </a:custGeom>
          <a:noFill/>
          <a:ln w="12700" cap="flat" cmpd="sng" algn="ctr">
            <a:solidFill>
              <a:srgbClr val="86BD70"/>
            </a:solidFill>
            <a:prstDash val="solid"/>
            <a:round/>
            <a:headEnd type="none" w="med" len="med"/>
            <a:tailEnd type="none" w="med" len="med"/>
            <a:extLst>
              <a:ext uri="{C807C97D-BFC1-408E-A445-0C87EB9F89A2}">
                <ask:lineSketchStyleProps xmlns:ask="http://schemas.microsoft.com/office/drawing/2018/sketchyshapes" sd="2591388265">
                  <a:prstGeom prst="rect">
                    <a:avLst/>
                  </a:prstGeom>
                  <ask:type>
                    <ask:lineSketchFreehand/>
                  </ask:type>
                </ask:lineSketchStyleProps>
              </a:ext>
            </a:extLst>
          </a:ln>
        </p:spPr>
        <p:style>
          <a:lnRef idx="0">
            <a:scrgbClr r="0" g="0" b="0"/>
          </a:lnRef>
          <a:fillRef idx="0">
            <a:scrgbClr r="0" g="0" b="0"/>
          </a:fillRef>
          <a:effectRef idx="0">
            <a:scrgbClr r="0" g="0" b="0"/>
          </a:effectRef>
          <a:fontRef idx="minor">
            <a:schemeClr val="accent6"/>
          </a:fontRef>
        </p:style>
        <p:txBody>
          <a:bodyPr wrap="square" rtlCol="0" anchor="ctr">
            <a:spAutoFit/>
          </a:bodyPr>
          <a:lstStyle/>
          <a:p>
            <a:pPr marL="342900" lvl="0" indent="-342900" algn="just" latinLnBrk="0">
              <a:lnSpc>
                <a:spcPct val="150000"/>
              </a:lnSpc>
              <a:spcAft>
                <a:spcPts val="1000"/>
              </a:spcAft>
              <a:buFont typeface="Symbol" panose="05050102010706020507" pitchFamily="18" charset="2"/>
              <a:buChar char=""/>
            </a:pPr>
            <a:r>
              <a:rPr lang="en-GB" sz="1200" b="1">
                <a:solidFill>
                  <a:schemeClr val="tx1">
                    <a:lumMod val="75000"/>
                    <a:lumOff val="25000"/>
                  </a:schemeClr>
                </a:solidFill>
                <a:effectLst/>
                <a:latin typeface="Arial" panose="020B0604020202020204" pitchFamily="34" charset="0"/>
                <a:ea typeface="Calibri" panose="020F0502020204030204" pitchFamily="34" charset="0"/>
                <a:cs typeface="Times New Roman" panose="02020603050405020304" pitchFamily="18" charset="0"/>
              </a:rPr>
              <a:t>Extorsión de cualquier tipo</a:t>
            </a:r>
            <a:r>
              <a:rPr lang="en-GB" sz="1200">
                <a:solidFill>
                  <a:schemeClr val="tx1">
                    <a:lumMod val="75000"/>
                    <a:lumOff val="25000"/>
                  </a:schemeClr>
                </a:solidFill>
                <a:effectLst/>
                <a:latin typeface="Arial" panose="020B0604020202020204" pitchFamily="34" charset="0"/>
                <a:ea typeface="Calibri" panose="020F0502020204030204" pitchFamily="34" charset="0"/>
                <a:cs typeface="Times New Roman" panose="02020603050405020304" pitchFamily="18" charset="0"/>
              </a:rPr>
              <a:t>. Ten cuidado con lo que subes a las redes sociales para evitar que puedan extorsionarte. En caso de que te ocurra, informa a las autoridades.</a:t>
            </a:r>
            <a:endParaRPr lang="en-GB" sz="120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latinLnBrk="0">
              <a:lnSpc>
                <a:spcPct val="150000"/>
              </a:lnSpc>
              <a:spcAft>
                <a:spcPts val="1000"/>
              </a:spcAft>
              <a:buFont typeface="Symbol" panose="05050102010706020507" pitchFamily="18" charset="2"/>
              <a:buChar char=""/>
            </a:pPr>
            <a:r>
              <a:rPr lang="en-GB" sz="1200" b="1">
                <a:solidFill>
                  <a:schemeClr val="tx1">
                    <a:lumMod val="75000"/>
                    <a:lumOff val="25000"/>
                  </a:schemeClr>
                </a:solidFill>
                <a:effectLst/>
                <a:latin typeface="Arial" panose="020B0604020202020204" pitchFamily="34" charset="0"/>
                <a:ea typeface="Calibri" panose="020F0502020204030204" pitchFamily="34" charset="0"/>
                <a:cs typeface="Times New Roman" panose="02020603050405020304" pitchFamily="18" charset="0"/>
              </a:rPr>
              <a:t>Noticias falsas</a:t>
            </a:r>
            <a:r>
              <a:rPr lang="en-GB" sz="1200">
                <a:solidFill>
                  <a:schemeClr val="tx1">
                    <a:lumMod val="75000"/>
                    <a:lumOff val="25000"/>
                  </a:schemeClr>
                </a:solidFill>
                <a:effectLst/>
                <a:latin typeface="Arial" panose="020B0604020202020204" pitchFamily="34" charset="0"/>
                <a:ea typeface="Calibri" panose="020F0502020204030204" pitchFamily="34" charset="0"/>
                <a:cs typeface="Times New Roman" panose="02020603050405020304" pitchFamily="18" charset="0"/>
              </a:rPr>
              <a:t>. No te dejes llevar por las noticias que provienen de medios poco fiables, intenta siempre contrastar la información.</a:t>
            </a:r>
            <a:endParaRPr lang="en-GB" sz="120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latinLnBrk="0">
              <a:lnSpc>
                <a:spcPct val="150000"/>
              </a:lnSpc>
              <a:spcAft>
                <a:spcPts val="1000"/>
              </a:spcAft>
              <a:buFont typeface="Symbol" panose="05050102010706020507" pitchFamily="18" charset="2"/>
              <a:buChar char=""/>
            </a:pPr>
            <a:r>
              <a:rPr lang="en-GB" sz="1200" b="1">
                <a:solidFill>
                  <a:schemeClr val="tx1">
                    <a:lumMod val="75000"/>
                    <a:lumOff val="25000"/>
                  </a:schemeClr>
                </a:solidFill>
                <a:effectLst/>
                <a:latin typeface="Arial" panose="020B0604020202020204" pitchFamily="34" charset="0"/>
                <a:ea typeface="Calibri" panose="020F0502020204030204" pitchFamily="34" charset="0"/>
                <a:cs typeface="Times New Roman" panose="02020603050405020304" pitchFamily="18" charset="0"/>
              </a:rPr>
              <a:t>Distorsión de la realidad</a:t>
            </a:r>
            <a:r>
              <a:rPr lang="en-GB" sz="1200">
                <a:solidFill>
                  <a:schemeClr val="tx1">
                    <a:lumMod val="75000"/>
                    <a:lumOff val="25000"/>
                  </a:schemeClr>
                </a:solidFill>
                <a:effectLst/>
                <a:latin typeface="Arial" panose="020B0604020202020204" pitchFamily="34" charset="0"/>
                <a:ea typeface="Calibri" panose="020F0502020204030204" pitchFamily="34" charset="0"/>
                <a:cs typeface="Times New Roman" panose="02020603050405020304" pitchFamily="18" charset="0"/>
              </a:rPr>
              <a:t>. A veces, las redes sociales proporcionan una falsa imagen de felicidad constante que no es realista, y puede producir trastornos que distorsionen la realidad que percibes.</a:t>
            </a:r>
            <a:endParaRPr lang="en-GB" sz="120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Imagen 5" descr="Icono&#10;&#10;Descripción generada automáticamente con confianza media">
            <a:extLst>
              <a:ext uri="{FF2B5EF4-FFF2-40B4-BE49-F238E27FC236}">
                <a16:creationId xmlns:a16="http://schemas.microsoft.com/office/drawing/2014/main" id="{35CAAE98-BC71-9026-B297-CADD2763BF9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00192" y="1218434"/>
            <a:ext cx="2103984" cy="2706632"/>
          </a:xfrm>
          <a:prstGeom prst="rect">
            <a:avLst/>
          </a:prstGeom>
        </p:spPr>
      </p:pic>
    </p:spTree>
    <p:extLst>
      <p:ext uri="{BB962C8B-B14F-4D97-AF65-F5344CB8AC3E}">
        <p14:creationId xmlns:p14="http://schemas.microsoft.com/office/powerpoint/2010/main" val="29452175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13D77A5-8B36-BCEA-E61A-90E860E8FA72}"/>
              </a:ext>
            </a:extLst>
          </p:cNvPr>
          <p:cNvSpPr>
            <a:spLocks noGrp="1"/>
          </p:cNvSpPr>
          <p:nvPr>
            <p:ph type="body" sz="quarter" idx="10"/>
          </p:nvPr>
        </p:nvSpPr>
        <p:spPr/>
        <p:txBody>
          <a:bodyPr/>
          <a:lstStyle/>
          <a:p>
            <a:r>
              <a:rPr lang="en-US" altLang="ko-KR" sz="2800"/>
              <a:t>La cara oculta de las redes sociales</a:t>
            </a:r>
            <a:endParaRPr lang="ko-KR" altLang="en-US" sz="2800" dirty="0"/>
          </a:p>
        </p:txBody>
      </p:sp>
      <p:sp>
        <p:nvSpPr>
          <p:cNvPr id="3" name="Marcador de texto 2">
            <a:extLst>
              <a:ext uri="{FF2B5EF4-FFF2-40B4-BE49-F238E27FC236}">
                <a16:creationId xmlns:a16="http://schemas.microsoft.com/office/drawing/2014/main" id="{77B87DF5-9A7E-98DC-E4D2-4B1BC1B1AB31}"/>
              </a:ext>
            </a:extLst>
          </p:cNvPr>
          <p:cNvSpPr>
            <a:spLocks noGrp="1"/>
          </p:cNvSpPr>
          <p:nvPr>
            <p:ph type="body" sz="quarter" idx="11"/>
          </p:nvPr>
        </p:nvSpPr>
        <p:spPr/>
        <p:txBody>
          <a:bodyPr/>
          <a:lstStyle/>
          <a:p>
            <a:pPr lvl="0"/>
            <a:r>
              <a:rPr lang="en-US" altLang="ko-KR" sz="1800"/>
              <a:t>Delitos en redes sociales</a:t>
            </a:r>
            <a:endParaRPr lang="en-US" altLang="ko-KR" sz="1800" dirty="0"/>
          </a:p>
        </p:txBody>
      </p:sp>
      <p:sp>
        <p:nvSpPr>
          <p:cNvPr id="5" name="TextBox 15">
            <a:extLst>
              <a:ext uri="{FF2B5EF4-FFF2-40B4-BE49-F238E27FC236}">
                <a16:creationId xmlns:a16="http://schemas.microsoft.com/office/drawing/2014/main" id="{E58D03E2-B724-DC99-58D6-C319A7E48C94}"/>
              </a:ext>
            </a:extLst>
          </p:cNvPr>
          <p:cNvSpPr txBox="1"/>
          <p:nvPr/>
        </p:nvSpPr>
        <p:spPr>
          <a:xfrm>
            <a:off x="5364088" y="1419622"/>
            <a:ext cx="3219822" cy="2828147"/>
          </a:xfrm>
          <a:custGeom>
            <a:avLst/>
            <a:gdLst>
              <a:gd name="connsiteX0" fmla="*/ 0 w 3219822"/>
              <a:gd name="connsiteY0" fmla="*/ 0 h 2828147"/>
              <a:gd name="connsiteX1" fmla="*/ 547370 w 3219822"/>
              <a:gd name="connsiteY1" fmla="*/ 0 h 2828147"/>
              <a:gd name="connsiteX2" fmla="*/ 1223532 w 3219822"/>
              <a:gd name="connsiteY2" fmla="*/ 0 h 2828147"/>
              <a:gd name="connsiteX3" fmla="*/ 1770902 w 3219822"/>
              <a:gd name="connsiteY3" fmla="*/ 0 h 2828147"/>
              <a:gd name="connsiteX4" fmla="*/ 2382668 w 3219822"/>
              <a:gd name="connsiteY4" fmla="*/ 0 h 2828147"/>
              <a:gd name="connsiteX5" fmla="*/ 3219822 w 3219822"/>
              <a:gd name="connsiteY5" fmla="*/ 0 h 2828147"/>
              <a:gd name="connsiteX6" fmla="*/ 3219822 w 3219822"/>
              <a:gd name="connsiteY6" fmla="*/ 537348 h 2828147"/>
              <a:gd name="connsiteX7" fmla="*/ 3219822 w 3219822"/>
              <a:gd name="connsiteY7" fmla="*/ 1159540 h 2828147"/>
              <a:gd name="connsiteX8" fmla="*/ 3219822 w 3219822"/>
              <a:gd name="connsiteY8" fmla="*/ 1668607 h 2828147"/>
              <a:gd name="connsiteX9" fmla="*/ 3219822 w 3219822"/>
              <a:gd name="connsiteY9" fmla="*/ 2149392 h 2828147"/>
              <a:gd name="connsiteX10" fmla="*/ 3219822 w 3219822"/>
              <a:gd name="connsiteY10" fmla="*/ 2828147 h 2828147"/>
              <a:gd name="connsiteX11" fmla="*/ 2575858 w 3219822"/>
              <a:gd name="connsiteY11" fmla="*/ 2828147 h 2828147"/>
              <a:gd name="connsiteX12" fmla="*/ 1899695 w 3219822"/>
              <a:gd name="connsiteY12" fmla="*/ 2828147 h 2828147"/>
              <a:gd name="connsiteX13" fmla="*/ 1287929 w 3219822"/>
              <a:gd name="connsiteY13" fmla="*/ 2828147 h 2828147"/>
              <a:gd name="connsiteX14" fmla="*/ 579568 w 3219822"/>
              <a:gd name="connsiteY14" fmla="*/ 2828147 h 2828147"/>
              <a:gd name="connsiteX15" fmla="*/ 0 w 3219822"/>
              <a:gd name="connsiteY15" fmla="*/ 2828147 h 2828147"/>
              <a:gd name="connsiteX16" fmla="*/ 0 w 3219822"/>
              <a:gd name="connsiteY16" fmla="*/ 2234236 h 2828147"/>
              <a:gd name="connsiteX17" fmla="*/ 0 w 3219822"/>
              <a:gd name="connsiteY17" fmla="*/ 1725170 h 2828147"/>
              <a:gd name="connsiteX18" fmla="*/ 0 w 3219822"/>
              <a:gd name="connsiteY18" fmla="*/ 1216103 h 2828147"/>
              <a:gd name="connsiteX19" fmla="*/ 0 w 3219822"/>
              <a:gd name="connsiteY19" fmla="*/ 593911 h 2828147"/>
              <a:gd name="connsiteX20" fmla="*/ 0 w 3219822"/>
              <a:gd name="connsiteY20" fmla="*/ 0 h 2828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219822" h="2828147" extrusionOk="0">
                <a:moveTo>
                  <a:pt x="0" y="0"/>
                </a:moveTo>
                <a:cubicBezTo>
                  <a:pt x="167953" y="-13143"/>
                  <a:pt x="361316" y="-3037"/>
                  <a:pt x="547370" y="0"/>
                </a:cubicBezTo>
                <a:cubicBezTo>
                  <a:pt x="733424" y="3037"/>
                  <a:pt x="972096" y="12766"/>
                  <a:pt x="1223532" y="0"/>
                </a:cubicBezTo>
                <a:cubicBezTo>
                  <a:pt x="1474968" y="-12766"/>
                  <a:pt x="1545741" y="-14186"/>
                  <a:pt x="1770902" y="0"/>
                </a:cubicBezTo>
                <a:cubicBezTo>
                  <a:pt x="1996063" y="14186"/>
                  <a:pt x="2247518" y="-5256"/>
                  <a:pt x="2382668" y="0"/>
                </a:cubicBezTo>
                <a:cubicBezTo>
                  <a:pt x="2517818" y="5256"/>
                  <a:pt x="2923373" y="36014"/>
                  <a:pt x="3219822" y="0"/>
                </a:cubicBezTo>
                <a:cubicBezTo>
                  <a:pt x="3230735" y="223821"/>
                  <a:pt x="3206280" y="367226"/>
                  <a:pt x="3219822" y="537348"/>
                </a:cubicBezTo>
                <a:cubicBezTo>
                  <a:pt x="3233364" y="707470"/>
                  <a:pt x="3213376" y="897469"/>
                  <a:pt x="3219822" y="1159540"/>
                </a:cubicBezTo>
                <a:cubicBezTo>
                  <a:pt x="3226268" y="1421611"/>
                  <a:pt x="3200269" y="1431895"/>
                  <a:pt x="3219822" y="1668607"/>
                </a:cubicBezTo>
                <a:cubicBezTo>
                  <a:pt x="3239375" y="1905319"/>
                  <a:pt x="3216091" y="1951694"/>
                  <a:pt x="3219822" y="2149392"/>
                </a:cubicBezTo>
                <a:cubicBezTo>
                  <a:pt x="3223553" y="2347090"/>
                  <a:pt x="3191381" y="2551957"/>
                  <a:pt x="3219822" y="2828147"/>
                </a:cubicBezTo>
                <a:cubicBezTo>
                  <a:pt x="2966724" y="2811196"/>
                  <a:pt x="2759617" y="2834201"/>
                  <a:pt x="2575858" y="2828147"/>
                </a:cubicBezTo>
                <a:cubicBezTo>
                  <a:pt x="2392099" y="2822093"/>
                  <a:pt x="2061300" y="2847468"/>
                  <a:pt x="1899695" y="2828147"/>
                </a:cubicBezTo>
                <a:cubicBezTo>
                  <a:pt x="1738090" y="2808826"/>
                  <a:pt x="1585147" y="2839404"/>
                  <a:pt x="1287929" y="2828147"/>
                </a:cubicBezTo>
                <a:cubicBezTo>
                  <a:pt x="990711" y="2816890"/>
                  <a:pt x="796389" y="2801139"/>
                  <a:pt x="579568" y="2828147"/>
                </a:cubicBezTo>
                <a:cubicBezTo>
                  <a:pt x="362747" y="2855155"/>
                  <a:pt x="118153" y="2842559"/>
                  <a:pt x="0" y="2828147"/>
                </a:cubicBezTo>
                <a:cubicBezTo>
                  <a:pt x="-27306" y="2560340"/>
                  <a:pt x="10233" y="2491965"/>
                  <a:pt x="0" y="2234236"/>
                </a:cubicBezTo>
                <a:cubicBezTo>
                  <a:pt x="-10233" y="1976507"/>
                  <a:pt x="-22959" y="1864064"/>
                  <a:pt x="0" y="1725170"/>
                </a:cubicBezTo>
                <a:cubicBezTo>
                  <a:pt x="22959" y="1586276"/>
                  <a:pt x="20501" y="1457078"/>
                  <a:pt x="0" y="1216103"/>
                </a:cubicBezTo>
                <a:cubicBezTo>
                  <a:pt x="-20501" y="975128"/>
                  <a:pt x="17997" y="814084"/>
                  <a:pt x="0" y="593911"/>
                </a:cubicBezTo>
                <a:cubicBezTo>
                  <a:pt x="-17997" y="373738"/>
                  <a:pt x="179" y="125902"/>
                  <a:pt x="0" y="0"/>
                </a:cubicBezTo>
                <a:close/>
              </a:path>
            </a:pathLst>
          </a:custGeom>
          <a:noFill/>
          <a:ln w="12700" cap="flat" cmpd="sng" algn="ctr">
            <a:solidFill>
              <a:srgbClr val="86BD70"/>
            </a:solidFill>
            <a:prstDash val="solid"/>
            <a:round/>
            <a:headEnd type="none" w="med" len="med"/>
            <a:tailEnd type="none" w="med" len="med"/>
            <a:extLst>
              <a:ext uri="{C807C97D-BFC1-408E-A445-0C87EB9F89A2}">
                <ask:lineSketchStyleProps xmlns:ask="http://schemas.microsoft.com/office/drawing/2018/sketchyshapes" sd="2591388265">
                  <a:prstGeom prst="rect">
                    <a:avLst/>
                  </a:prstGeom>
                  <ask:type>
                    <ask:lineSketchFreehand/>
                  </ask:type>
                </ask:lineSketchStyleProps>
              </a:ext>
            </a:extLst>
          </a:ln>
        </p:spPr>
        <p:style>
          <a:lnRef idx="0">
            <a:scrgbClr r="0" g="0" b="0"/>
          </a:lnRef>
          <a:fillRef idx="0">
            <a:scrgbClr r="0" g="0" b="0"/>
          </a:fillRef>
          <a:effectRef idx="0">
            <a:scrgbClr r="0" g="0" b="0"/>
          </a:effectRef>
          <a:fontRef idx="minor">
            <a:schemeClr val="accent6"/>
          </a:fontRef>
        </p:style>
        <p:txBody>
          <a:bodyPr wrap="square" rtlCol="0" anchor="ctr">
            <a:spAutoFit/>
          </a:bodyPr>
          <a:lstStyle/>
          <a:p>
            <a:pPr marL="342900" lvl="0" indent="-342900" algn="just" latinLnBrk="0">
              <a:lnSpc>
                <a:spcPct val="150000"/>
              </a:lnSpc>
              <a:spcAft>
                <a:spcPts val="1000"/>
              </a:spcAft>
              <a:buFont typeface="Symbol" panose="05050102010706020507" pitchFamily="18" charset="2"/>
              <a:buChar char=""/>
            </a:pPr>
            <a:r>
              <a:rPr lang="en-GB" sz="1200" b="1">
                <a:solidFill>
                  <a:schemeClr val="tx1">
                    <a:lumMod val="75000"/>
                    <a:lumOff val="25000"/>
                  </a:schemeClr>
                </a:solidFill>
                <a:effectLst/>
                <a:ea typeface="Calibri" panose="020F0502020204030204" pitchFamily="34" charset="0"/>
                <a:cs typeface="Times New Roman" panose="02020603050405020304" pitchFamily="18" charset="0"/>
              </a:rPr>
              <a:t>Phishing o suplantación de identidad</a:t>
            </a:r>
            <a:r>
              <a:rPr lang="en-GB" sz="1200">
                <a:solidFill>
                  <a:schemeClr val="tx1">
                    <a:lumMod val="75000"/>
                    <a:lumOff val="25000"/>
                  </a:schemeClr>
                </a:solidFill>
                <a:effectLst/>
                <a:ea typeface="Calibri" panose="020F0502020204030204" pitchFamily="34" charset="0"/>
                <a:cs typeface="Times New Roman" panose="02020603050405020304" pitchFamily="18" charset="0"/>
              </a:rPr>
              <a:t>. Al proporcionar información personal en las redes sociales, puede haber personas que la aprovechen para hacerse pasar por ti o por otra persona para obtener información privada de otras personas. Por ejemplo, hay personas que utilizan esta técnica para obtener fotografías de carácter sexual con las que extorsionar a esa persona.</a:t>
            </a:r>
          </a:p>
        </p:txBody>
      </p:sp>
      <p:sp>
        <p:nvSpPr>
          <p:cNvPr id="6" name="CuadroTexto 5">
            <a:extLst>
              <a:ext uri="{FF2B5EF4-FFF2-40B4-BE49-F238E27FC236}">
                <a16:creationId xmlns:a16="http://schemas.microsoft.com/office/drawing/2014/main" id="{B2BC737C-560B-B655-6094-AE224BFBCBB9}"/>
              </a:ext>
            </a:extLst>
          </p:cNvPr>
          <p:cNvSpPr txBox="1"/>
          <p:nvPr/>
        </p:nvSpPr>
        <p:spPr>
          <a:xfrm>
            <a:off x="432048" y="1374268"/>
            <a:ext cx="4572000" cy="889154"/>
          </a:xfrm>
          <a:prstGeom prst="rect">
            <a:avLst/>
          </a:prstGeom>
          <a:noFill/>
        </p:spPr>
        <p:txBody>
          <a:bodyPr wrap="square">
            <a:spAutoFit/>
          </a:bodyPr>
          <a:lstStyle/>
          <a:p>
            <a:pPr algn="just" latinLnBrk="0">
              <a:lnSpc>
                <a:spcPct val="150000"/>
              </a:lnSpc>
              <a:spcAft>
                <a:spcPts val="1000"/>
              </a:spcAft>
            </a:pPr>
            <a:r>
              <a:rPr lang="en-GB" sz="1200">
                <a:solidFill>
                  <a:schemeClr val="tx1">
                    <a:lumMod val="75000"/>
                    <a:lumOff val="25000"/>
                  </a:schemeClr>
                </a:solidFill>
                <a:effectLst/>
                <a:ea typeface="Calibri" panose="020F0502020204030204" pitchFamily="34" charset="0"/>
                <a:cs typeface="Times New Roman" panose="02020603050405020304" pitchFamily="18" charset="0"/>
              </a:rPr>
              <a:t>Dado que existen numerosos peligros, también existen delitos en las redes sociales que cada país recoge en su legislación, pero que en general pueden resumirse en los siguientes:</a:t>
            </a:r>
          </a:p>
        </p:txBody>
      </p:sp>
      <p:pic>
        <p:nvPicPr>
          <p:cNvPr id="8" name="Imagen 7" descr="Imagen que contiene señal&#10;&#10;Descripción generada automáticamente">
            <a:extLst>
              <a:ext uri="{FF2B5EF4-FFF2-40B4-BE49-F238E27FC236}">
                <a16:creationId xmlns:a16="http://schemas.microsoft.com/office/drawing/2014/main" id="{8D34EBDD-1089-29C9-0273-95E4ECDE18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9592" y="2589012"/>
            <a:ext cx="3528392" cy="1529889"/>
          </a:xfrm>
          <a:prstGeom prst="rect">
            <a:avLst/>
          </a:prstGeom>
        </p:spPr>
      </p:pic>
    </p:spTree>
    <p:extLst>
      <p:ext uri="{BB962C8B-B14F-4D97-AF65-F5344CB8AC3E}">
        <p14:creationId xmlns:p14="http://schemas.microsoft.com/office/powerpoint/2010/main" val="10507409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13D77A5-8B36-BCEA-E61A-90E860E8FA72}"/>
              </a:ext>
            </a:extLst>
          </p:cNvPr>
          <p:cNvSpPr>
            <a:spLocks noGrp="1"/>
          </p:cNvSpPr>
          <p:nvPr>
            <p:ph type="body" sz="quarter" idx="10"/>
          </p:nvPr>
        </p:nvSpPr>
        <p:spPr/>
        <p:txBody>
          <a:bodyPr/>
          <a:lstStyle/>
          <a:p>
            <a:r>
              <a:rPr lang="en-US" altLang="ko-KR" sz="2800"/>
              <a:t>La cara oculta de las redes sociales</a:t>
            </a:r>
            <a:endParaRPr lang="ko-KR" altLang="en-US" sz="2800" dirty="0"/>
          </a:p>
        </p:txBody>
      </p:sp>
      <p:sp>
        <p:nvSpPr>
          <p:cNvPr id="3" name="Marcador de texto 2">
            <a:extLst>
              <a:ext uri="{FF2B5EF4-FFF2-40B4-BE49-F238E27FC236}">
                <a16:creationId xmlns:a16="http://schemas.microsoft.com/office/drawing/2014/main" id="{77B87DF5-9A7E-98DC-E4D2-4B1BC1B1AB31}"/>
              </a:ext>
            </a:extLst>
          </p:cNvPr>
          <p:cNvSpPr>
            <a:spLocks noGrp="1"/>
          </p:cNvSpPr>
          <p:nvPr>
            <p:ph type="body" sz="quarter" idx="11"/>
          </p:nvPr>
        </p:nvSpPr>
        <p:spPr/>
        <p:txBody>
          <a:bodyPr/>
          <a:lstStyle/>
          <a:p>
            <a:pPr lvl="0"/>
            <a:r>
              <a:rPr lang="en-US" altLang="ko-KR" sz="1800"/>
              <a:t>Delitos en redes sociales</a:t>
            </a:r>
            <a:endParaRPr lang="en-US" altLang="ko-KR" sz="1800" dirty="0"/>
          </a:p>
        </p:txBody>
      </p:sp>
      <p:sp>
        <p:nvSpPr>
          <p:cNvPr id="5" name="TextBox 15">
            <a:extLst>
              <a:ext uri="{FF2B5EF4-FFF2-40B4-BE49-F238E27FC236}">
                <a16:creationId xmlns:a16="http://schemas.microsoft.com/office/drawing/2014/main" id="{E58D03E2-B724-DC99-58D6-C319A7E48C94}"/>
              </a:ext>
            </a:extLst>
          </p:cNvPr>
          <p:cNvSpPr txBox="1"/>
          <p:nvPr/>
        </p:nvSpPr>
        <p:spPr>
          <a:xfrm>
            <a:off x="539552" y="1310426"/>
            <a:ext cx="5020022" cy="2956387"/>
          </a:xfrm>
          <a:custGeom>
            <a:avLst/>
            <a:gdLst>
              <a:gd name="connsiteX0" fmla="*/ 0 w 5020022"/>
              <a:gd name="connsiteY0" fmla="*/ 0 h 2956387"/>
              <a:gd name="connsiteX1" fmla="*/ 476902 w 5020022"/>
              <a:gd name="connsiteY1" fmla="*/ 0 h 2956387"/>
              <a:gd name="connsiteX2" fmla="*/ 1154605 w 5020022"/>
              <a:gd name="connsiteY2" fmla="*/ 0 h 2956387"/>
              <a:gd name="connsiteX3" fmla="*/ 1631507 w 5020022"/>
              <a:gd name="connsiteY3" fmla="*/ 0 h 2956387"/>
              <a:gd name="connsiteX4" fmla="*/ 2208810 w 5020022"/>
              <a:gd name="connsiteY4" fmla="*/ 0 h 2956387"/>
              <a:gd name="connsiteX5" fmla="*/ 2735912 w 5020022"/>
              <a:gd name="connsiteY5" fmla="*/ 0 h 2956387"/>
              <a:gd name="connsiteX6" fmla="*/ 3313215 w 5020022"/>
              <a:gd name="connsiteY6" fmla="*/ 0 h 2956387"/>
              <a:gd name="connsiteX7" fmla="*/ 3840317 w 5020022"/>
              <a:gd name="connsiteY7" fmla="*/ 0 h 2956387"/>
              <a:gd name="connsiteX8" fmla="*/ 4317219 w 5020022"/>
              <a:gd name="connsiteY8" fmla="*/ 0 h 2956387"/>
              <a:gd name="connsiteX9" fmla="*/ 5020022 w 5020022"/>
              <a:gd name="connsiteY9" fmla="*/ 0 h 2956387"/>
              <a:gd name="connsiteX10" fmla="*/ 5020022 w 5020022"/>
              <a:gd name="connsiteY10" fmla="*/ 650405 h 2956387"/>
              <a:gd name="connsiteX11" fmla="*/ 5020022 w 5020022"/>
              <a:gd name="connsiteY11" fmla="*/ 1241683 h 2956387"/>
              <a:gd name="connsiteX12" fmla="*/ 5020022 w 5020022"/>
              <a:gd name="connsiteY12" fmla="*/ 1892088 h 2956387"/>
              <a:gd name="connsiteX13" fmla="*/ 5020022 w 5020022"/>
              <a:gd name="connsiteY13" fmla="*/ 2956387 h 2956387"/>
              <a:gd name="connsiteX14" fmla="*/ 4392519 w 5020022"/>
              <a:gd name="connsiteY14" fmla="*/ 2956387 h 2956387"/>
              <a:gd name="connsiteX15" fmla="*/ 3664616 w 5020022"/>
              <a:gd name="connsiteY15" fmla="*/ 2956387 h 2956387"/>
              <a:gd name="connsiteX16" fmla="*/ 2986913 w 5020022"/>
              <a:gd name="connsiteY16" fmla="*/ 2956387 h 2956387"/>
              <a:gd name="connsiteX17" fmla="*/ 2409611 w 5020022"/>
              <a:gd name="connsiteY17" fmla="*/ 2956387 h 2956387"/>
              <a:gd name="connsiteX18" fmla="*/ 1882508 w 5020022"/>
              <a:gd name="connsiteY18" fmla="*/ 2956387 h 2956387"/>
              <a:gd name="connsiteX19" fmla="*/ 1305206 w 5020022"/>
              <a:gd name="connsiteY19" fmla="*/ 2956387 h 2956387"/>
              <a:gd name="connsiteX20" fmla="*/ 677703 w 5020022"/>
              <a:gd name="connsiteY20" fmla="*/ 2956387 h 2956387"/>
              <a:gd name="connsiteX21" fmla="*/ 0 w 5020022"/>
              <a:gd name="connsiteY21" fmla="*/ 2956387 h 2956387"/>
              <a:gd name="connsiteX22" fmla="*/ 0 w 5020022"/>
              <a:gd name="connsiteY22" fmla="*/ 2335546 h 2956387"/>
              <a:gd name="connsiteX23" fmla="*/ 0 w 5020022"/>
              <a:gd name="connsiteY23" fmla="*/ 1744268 h 2956387"/>
              <a:gd name="connsiteX24" fmla="*/ 0 w 5020022"/>
              <a:gd name="connsiteY24" fmla="*/ 1093863 h 2956387"/>
              <a:gd name="connsiteX25" fmla="*/ 0 w 5020022"/>
              <a:gd name="connsiteY25" fmla="*/ 532150 h 2956387"/>
              <a:gd name="connsiteX26" fmla="*/ 0 w 5020022"/>
              <a:gd name="connsiteY26" fmla="*/ 0 h 2956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020022" h="2956387" extrusionOk="0">
                <a:moveTo>
                  <a:pt x="0" y="0"/>
                </a:moveTo>
                <a:cubicBezTo>
                  <a:pt x="219923" y="-16660"/>
                  <a:pt x="333089" y="22277"/>
                  <a:pt x="476902" y="0"/>
                </a:cubicBezTo>
                <a:cubicBezTo>
                  <a:pt x="620715" y="-22277"/>
                  <a:pt x="858137" y="2331"/>
                  <a:pt x="1154605" y="0"/>
                </a:cubicBezTo>
                <a:cubicBezTo>
                  <a:pt x="1451073" y="-2331"/>
                  <a:pt x="1468415" y="-9987"/>
                  <a:pt x="1631507" y="0"/>
                </a:cubicBezTo>
                <a:cubicBezTo>
                  <a:pt x="1794599" y="9987"/>
                  <a:pt x="1937872" y="16824"/>
                  <a:pt x="2208810" y="0"/>
                </a:cubicBezTo>
                <a:cubicBezTo>
                  <a:pt x="2479748" y="-16824"/>
                  <a:pt x="2518848" y="4899"/>
                  <a:pt x="2735912" y="0"/>
                </a:cubicBezTo>
                <a:cubicBezTo>
                  <a:pt x="2952976" y="-4899"/>
                  <a:pt x="3187325" y="1815"/>
                  <a:pt x="3313215" y="0"/>
                </a:cubicBezTo>
                <a:cubicBezTo>
                  <a:pt x="3439105" y="-1815"/>
                  <a:pt x="3734139" y="-498"/>
                  <a:pt x="3840317" y="0"/>
                </a:cubicBezTo>
                <a:cubicBezTo>
                  <a:pt x="3946495" y="498"/>
                  <a:pt x="4091001" y="-2081"/>
                  <a:pt x="4317219" y="0"/>
                </a:cubicBezTo>
                <a:cubicBezTo>
                  <a:pt x="4543437" y="2081"/>
                  <a:pt x="4805633" y="-8449"/>
                  <a:pt x="5020022" y="0"/>
                </a:cubicBezTo>
                <a:cubicBezTo>
                  <a:pt x="4997437" y="247224"/>
                  <a:pt x="4993576" y="334410"/>
                  <a:pt x="5020022" y="650405"/>
                </a:cubicBezTo>
                <a:cubicBezTo>
                  <a:pt x="5046468" y="966401"/>
                  <a:pt x="5046537" y="1102412"/>
                  <a:pt x="5020022" y="1241683"/>
                </a:cubicBezTo>
                <a:cubicBezTo>
                  <a:pt x="4993507" y="1380954"/>
                  <a:pt x="5023680" y="1692576"/>
                  <a:pt x="5020022" y="1892088"/>
                </a:cubicBezTo>
                <a:cubicBezTo>
                  <a:pt x="5016364" y="2091601"/>
                  <a:pt x="4995789" y="2661051"/>
                  <a:pt x="5020022" y="2956387"/>
                </a:cubicBezTo>
                <a:cubicBezTo>
                  <a:pt x="4831552" y="2948195"/>
                  <a:pt x="4560841" y="2960249"/>
                  <a:pt x="4392519" y="2956387"/>
                </a:cubicBezTo>
                <a:cubicBezTo>
                  <a:pt x="4224197" y="2952525"/>
                  <a:pt x="3851688" y="2969413"/>
                  <a:pt x="3664616" y="2956387"/>
                </a:cubicBezTo>
                <a:cubicBezTo>
                  <a:pt x="3477544" y="2943361"/>
                  <a:pt x="3158075" y="2956448"/>
                  <a:pt x="2986913" y="2956387"/>
                </a:cubicBezTo>
                <a:cubicBezTo>
                  <a:pt x="2815751" y="2956326"/>
                  <a:pt x="2604760" y="2928233"/>
                  <a:pt x="2409611" y="2956387"/>
                </a:cubicBezTo>
                <a:cubicBezTo>
                  <a:pt x="2214462" y="2984541"/>
                  <a:pt x="2008032" y="2963485"/>
                  <a:pt x="1882508" y="2956387"/>
                </a:cubicBezTo>
                <a:cubicBezTo>
                  <a:pt x="1756984" y="2949289"/>
                  <a:pt x="1518386" y="2976206"/>
                  <a:pt x="1305206" y="2956387"/>
                </a:cubicBezTo>
                <a:cubicBezTo>
                  <a:pt x="1092026" y="2936568"/>
                  <a:pt x="906955" y="2931711"/>
                  <a:pt x="677703" y="2956387"/>
                </a:cubicBezTo>
                <a:cubicBezTo>
                  <a:pt x="448451" y="2981063"/>
                  <a:pt x="315046" y="2956031"/>
                  <a:pt x="0" y="2956387"/>
                </a:cubicBezTo>
                <a:cubicBezTo>
                  <a:pt x="14981" y="2740573"/>
                  <a:pt x="-2051" y="2470037"/>
                  <a:pt x="0" y="2335546"/>
                </a:cubicBezTo>
                <a:cubicBezTo>
                  <a:pt x="2051" y="2201055"/>
                  <a:pt x="-1379" y="1951564"/>
                  <a:pt x="0" y="1744268"/>
                </a:cubicBezTo>
                <a:cubicBezTo>
                  <a:pt x="1379" y="1536972"/>
                  <a:pt x="-13486" y="1393993"/>
                  <a:pt x="0" y="1093863"/>
                </a:cubicBezTo>
                <a:cubicBezTo>
                  <a:pt x="13486" y="793734"/>
                  <a:pt x="10133" y="712100"/>
                  <a:pt x="0" y="532150"/>
                </a:cubicBezTo>
                <a:cubicBezTo>
                  <a:pt x="-10133" y="352200"/>
                  <a:pt x="10661" y="135377"/>
                  <a:pt x="0" y="0"/>
                </a:cubicBezTo>
                <a:close/>
              </a:path>
            </a:pathLst>
          </a:custGeom>
          <a:noFill/>
          <a:ln w="12700" cap="flat" cmpd="sng" algn="ctr">
            <a:solidFill>
              <a:srgbClr val="86BD70"/>
            </a:solidFill>
            <a:prstDash val="solid"/>
            <a:round/>
            <a:headEnd type="none" w="med" len="med"/>
            <a:tailEnd type="none" w="med" len="med"/>
            <a:extLst>
              <a:ext uri="{C807C97D-BFC1-408E-A445-0C87EB9F89A2}">
                <ask:lineSketchStyleProps xmlns:ask="http://schemas.microsoft.com/office/drawing/2018/sketchyshapes" sd="2591388265">
                  <a:prstGeom prst="rect">
                    <a:avLst/>
                  </a:prstGeom>
                  <ask:type>
                    <ask:lineSketchFreehand/>
                  </ask:type>
                </ask:lineSketchStyleProps>
              </a:ext>
            </a:extLst>
          </a:ln>
        </p:spPr>
        <p:style>
          <a:lnRef idx="0">
            <a:scrgbClr r="0" g="0" b="0"/>
          </a:lnRef>
          <a:fillRef idx="0">
            <a:scrgbClr r="0" g="0" b="0"/>
          </a:fillRef>
          <a:effectRef idx="0">
            <a:scrgbClr r="0" g="0" b="0"/>
          </a:effectRef>
          <a:fontRef idx="minor">
            <a:schemeClr val="accent6"/>
          </a:fontRef>
        </p:style>
        <p:txBody>
          <a:bodyPr wrap="square" rtlCol="0" anchor="ctr">
            <a:spAutoFit/>
          </a:bodyPr>
          <a:lstStyle/>
          <a:p>
            <a:pPr marL="342900" lvl="0" indent="-342900" algn="just" latinLnBrk="0">
              <a:lnSpc>
                <a:spcPct val="150000"/>
              </a:lnSpc>
              <a:spcAft>
                <a:spcPts val="1000"/>
              </a:spcAft>
              <a:buFont typeface="Symbol" panose="05050102010706020507" pitchFamily="18" charset="2"/>
              <a:buChar char=""/>
            </a:pPr>
            <a:r>
              <a:rPr lang="en-GB" sz="1200" b="1">
                <a:solidFill>
                  <a:schemeClr val="tx1">
                    <a:lumMod val="75000"/>
                    <a:lumOff val="25000"/>
                  </a:schemeClr>
                </a:solidFill>
                <a:effectLst/>
                <a:ea typeface="Calibri" panose="020F0502020204030204" pitchFamily="34" charset="0"/>
                <a:cs typeface="Times New Roman" panose="02020603050405020304" pitchFamily="18" charset="0"/>
              </a:rPr>
              <a:t>Acoso y ciberbullying</a:t>
            </a:r>
            <a:r>
              <a:rPr lang="en-GB" sz="1200">
                <a:solidFill>
                  <a:schemeClr val="tx1">
                    <a:lumMod val="75000"/>
                    <a:lumOff val="25000"/>
                  </a:schemeClr>
                </a:solidFill>
                <a:effectLst/>
                <a:ea typeface="Calibri" panose="020F0502020204030204" pitchFamily="34" charset="0"/>
                <a:cs typeface="Times New Roman" panose="02020603050405020304" pitchFamily="18" charset="0"/>
              </a:rPr>
              <a:t>. Este es un delito que sucede con más frecuencia de la que debería, a través de duras críticas, amenazas, comentarios hirientes y acoso continuado. Siempre hay que considerar que detrás de la pantalla, puede haber una persona que está sufriendo por este tipo de comentarios.</a:t>
            </a:r>
          </a:p>
          <a:p>
            <a:pPr marL="342900" lvl="0" indent="-342900" algn="just" latinLnBrk="0">
              <a:lnSpc>
                <a:spcPct val="150000"/>
              </a:lnSpc>
              <a:spcAft>
                <a:spcPts val="1000"/>
              </a:spcAft>
              <a:buFont typeface="Symbol" panose="05050102010706020507" pitchFamily="18" charset="2"/>
              <a:buChar char=""/>
            </a:pPr>
            <a:r>
              <a:rPr lang="en-GB" sz="1200" b="1">
                <a:solidFill>
                  <a:schemeClr val="tx1">
                    <a:lumMod val="75000"/>
                    <a:lumOff val="25000"/>
                  </a:schemeClr>
                </a:solidFill>
                <a:effectLst/>
                <a:ea typeface="Calibri" panose="020F0502020204030204" pitchFamily="34" charset="0"/>
                <a:cs typeface="Times New Roman" panose="02020603050405020304" pitchFamily="18" charset="0"/>
              </a:rPr>
              <a:t>Difamación y calumnias</a:t>
            </a:r>
            <a:r>
              <a:rPr lang="en-GB" sz="1200">
                <a:solidFill>
                  <a:schemeClr val="tx1">
                    <a:lumMod val="75000"/>
                    <a:lumOff val="25000"/>
                  </a:schemeClr>
                </a:solidFill>
                <a:effectLst/>
                <a:ea typeface="Calibri" panose="020F0502020204030204" pitchFamily="34" charset="0"/>
                <a:cs typeface="Times New Roman" panose="02020603050405020304" pitchFamily="18" charset="0"/>
              </a:rPr>
              <a:t>. Este delito tiene que ver con los ataques al honor y la difamación sobre una persona o empresa. Hay que considerar que la libertad de expresión tiene un límite, puesto que no puede usarse como una excusa para atacar a otras personas sin consecuencias.</a:t>
            </a:r>
          </a:p>
        </p:txBody>
      </p:sp>
      <p:pic>
        <p:nvPicPr>
          <p:cNvPr id="6" name="Imagen 5" descr="Forma, Icono&#10;&#10;Descripción generada automáticamente">
            <a:extLst>
              <a:ext uri="{FF2B5EF4-FFF2-40B4-BE49-F238E27FC236}">
                <a16:creationId xmlns:a16="http://schemas.microsoft.com/office/drawing/2014/main" id="{F5D877F8-5D9A-68CC-52C5-7997153A76A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40814" y="1538748"/>
            <a:ext cx="2668615" cy="2499742"/>
          </a:xfrm>
          <a:prstGeom prst="rect">
            <a:avLst/>
          </a:prstGeom>
        </p:spPr>
      </p:pic>
    </p:spTree>
    <p:extLst>
      <p:ext uri="{BB962C8B-B14F-4D97-AF65-F5344CB8AC3E}">
        <p14:creationId xmlns:p14="http://schemas.microsoft.com/office/powerpoint/2010/main" val="30395393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descr="Interfaz de usuario gráfica, Aplicación, Icono&#10;&#10;Descripción generada automáticamente">
            <a:extLst>
              <a:ext uri="{FF2B5EF4-FFF2-40B4-BE49-F238E27FC236}">
                <a16:creationId xmlns:a16="http://schemas.microsoft.com/office/drawing/2014/main" id="{EE27C7D0-B226-57A0-CC82-D1233996E3D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65950" y="1052886"/>
            <a:ext cx="2347119" cy="3037728"/>
          </a:xfrm>
          <a:prstGeom prst="rect">
            <a:avLst/>
          </a:prstGeom>
        </p:spPr>
      </p:pic>
      <p:sp>
        <p:nvSpPr>
          <p:cNvPr id="2" name="Marcador de texto 1">
            <a:extLst>
              <a:ext uri="{FF2B5EF4-FFF2-40B4-BE49-F238E27FC236}">
                <a16:creationId xmlns:a16="http://schemas.microsoft.com/office/drawing/2014/main" id="{F13D77A5-8B36-BCEA-E61A-90E860E8FA72}"/>
              </a:ext>
            </a:extLst>
          </p:cNvPr>
          <p:cNvSpPr>
            <a:spLocks noGrp="1"/>
          </p:cNvSpPr>
          <p:nvPr>
            <p:ph type="body" sz="quarter" idx="10"/>
          </p:nvPr>
        </p:nvSpPr>
        <p:spPr/>
        <p:txBody>
          <a:bodyPr/>
          <a:lstStyle/>
          <a:p>
            <a:r>
              <a:rPr lang="en-US" altLang="ko-KR" sz="2800"/>
              <a:t>La cara oculta de las redes sociales</a:t>
            </a:r>
            <a:endParaRPr lang="ko-KR" altLang="en-US" sz="2800" dirty="0"/>
          </a:p>
        </p:txBody>
      </p:sp>
      <p:sp>
        <p:nvSpPr>
          <p:cNvPr id="3" name="Marcador de texto 2">
            <a:extLst>
              <a:ext uri="{FF2B5EF4-FFF2-40B4-BE49-F238E27FC236}">
                <a16:creationId xmlns:a16="http://schemas.microsoft.com/office/drawing/2014/main" id="{77B87DF5-9A7E-98DC-E4D2-4B1BC1B1AB31}"/>
              </a:ext>
            </a:extLst>
          </p:cNvPr>
          <p:cNvSpPr>
            <a:spLocks noGrp="1"/>
          </p:cNvSpPr>
          <p:nvPr>
            <p:ph type="body" sz="quarter" idx="11"/>
          </p:nvPr>
        </p:nvSpPr>
        <p:spPr/>
        <p:txBody>
          <a:bodyPr/>
          <a:lstStyle/>
          <a:p>
            <a:pPr lvl="0"/>
            <a:r>
              <a:rPr lang="en-US" altLang="ko-KR" sz="1800"/>
              <a:t>Recomendaciones</a:t>
            </a:r>
            <a:endParaRPr lang="en-US" altLang="ko-KR" sz="1800" dirty="0"/>
          </a:p>
        </p:txBody>
      </p:sp>
      <p:sp>
        <p:nvSpPr>
          <p:cNvPr id="5" name="TextBox 15">
            <a:extLst>
              <a:ext uri="{FF2B5EF4-FFF2-40B4-BE49-F238E27FC236}">
                <a16:creationId xmlns:a16="http://schemas.microsoft.com/office/drawing/2014/main" id="{E58D03E2-B724-DC99-58D6-C319A7E48C94}"/>
              </a:ext>
            </a:extLst>
          </p:cNvPr>
          <p:cNvSpPr txBox="1"/>
          <p:nvPr/>
        </p:nvSpPr>
        <p:spPr>
          <a:xfrm>
            <a:off x="611560" y="1289384"/>
            <a:ext cx="5112568" cy="2935868"/>
          </a:xfrm>
          <a:custGeom>
            <a:avLst/>
            <a:gdLst>
              <a:gd name="connsiteX0" fmla="*/ 0 w 5112568"/>
              <a:gd name="connsiteY0" fmla="*/ 0 h 2935868"/>
              <a:gd name="connsiteX1" fmla="*/ 485694 w 5112568"/>
              <a:gd name="connsiteY1" fmla="*/ 0 h 2935868"/>
              <a:gd name="connsiteX2" fmla="*/ 1175891 w 5112568"/>
              <a:gd name="connsiteY2" fmla="*/ 0 h 2935868"/>
              <a:gd name="connsiteX3" fmla="*/ 1661585 w 5112568"/>
              <a:gd name="connsiteY3" fmla="*/ 0 h 2935868"/>
              <a:gd name="connsiteX4" fmla="*/ 2249530 w 5112568"/>
              <a:gd name="connsiteY4" fmla="*/ 0 h 2935868"/>
              <a:gd name="connsiteX5" fmla="*/ 2786350 w 5112568"/>
              <a:gd name="connsiteY5" fmla="*/ 0 h 2935868"/>
              <a:gd name="connsiteX6" fmla="*/ 3374295 w 5112568"/>
              <a:gd name="connsiteY6" fmla="*/ 0 h 2935868"/>
              <a:gd name="connsiteX7" fmla="*/ 3911115 w 5112568"/>
              <a:gd name="connsiteY7" fmla="*/ 0 h 2935868"/>
              <a:gd name="connsiteX8" fmla="*/ 4396808 w 5112568"/>
              <a:gd name="connsiteY8" fmla="*/ 0 h 2935868"/>
              <a:gd name="connsiteX9" fmla="*/ 5112568 w 5112568"/>
              <a:gd name="connsiteY9" fmla="*/ 0 h 2935868"/>
              <a:gd name="connsiteX10" fmla="*/ 5112568 w 5112568"/>
              <a:gd name="connsiteY10" fmla="*/ 645891 h 2935868"/>
              <a:gd name="connsiteX11" fmla="*/ 5112568 w 5112568"/>
              <a:gd name="connsiteY11" fmla="*/ 1233065 h 2935868"/>
              <a:gd name="connsiteX12" fmla="*/ 5112568 w 5112568"/>
              <a:gd name="connsiteY12" fmla="*/ 1878956 h 2935868"/>
              <a:gd name="connsiteX13" fmla="*/ 5112568 w 5112568"/>
              <a:gd name="connsiteY13" fmla="*/ 2935868 h 2935868"/>
              <a:gd name="connsiteX14" fmla="*/ 4473497 w 5112568"/>
              <a:gd name="connsiteY14" fmla="*/ 2935868 h 2935868"/>
              <a:gd name="connsiteX15" fmla="*/ 3732175 w 5112568"/>
              <a:gd name="connsiteY15" fmla="*/ 2935868 h 2935868"/>
              <a:gd name="connsiteX16" fmla="*/ 3041978 w 5112568"/>
              <a:gd name="connsiteY16" fmla="*/ 2935868 h 2935868"/>
              <a:gd name="connsiteX17" fmla="*/ 2454033 w 5112568"/>
              <a:gd name="connsiteY17" fmla="*/ 2935868 h 2935868"/>
              <a:gd name="connsiteX18" fmla="*/ 1917213 w 5112568"/>
              <a:gd name="connsiteY18" fmla="*/ 2935868 h 2935868"/>
              <a:gd name="connsiteX19" fmla="*/ 1329268 w 5112568"/>
              <a:gd name="connsiteY19" fmla="*/ 2935868 h 2935868"/>
              <a:gd name="connsiteX20" fmla="*/ 690197 w 5112568"/>
              <a:gd name="connsiteY20" fmla="*/ 2935868 h 2935868"/>
              <a:gd name="connsiteX21" fmla="*/ 0 w 5112568"/>
              <a:gd name="connsiteY21" fmla="*/ 2935868 h 2935868"/>
              <a:gd name="connsiteX22" fmla="*/ 0 w 5112568"/>
              <a:gd name="connsiteY22" fmla="*/ 2319336 h 2935868"/>
              <a:gd name="connsiteX23" fmla="*/ 0 w 5112568"/>
              <a:gd name="connsiteY23" fmla="*/ 1732162 h 2935868"/>
              <a:gd name="connsiteX24" fmla="*/ 0 w 5112568"/>
              <a:gd name="connsiteY24" fmla="*/ 1086271 h 2935868"/>
              <a:gd name="connsiteX25" fmla="*/ 0 w 5112568"/>
              <a:gd name="connsiteY25" fmla="*/ 528456 h 2935868"/>
              <a:gd name="connsiteX26" fmla="*/ 0 w 5112568"/>
              <a:gd name="connsiteY26" fmla="*/ 0 h 2935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12568" h="2935868" extrusionOk="0">
                <a:moveTo>
                  <a:pt x="0" y="0"/>
                </a:moveTo>
                <a:cubicBezTo>
                  <a:pt x="126369" y="-2928"/>
                  <a:pt x="273650" y="14807"/>
                  <a:pt x="485694" y="0"/>
                </a:cubicBezTo>
                <a:cubicBezTo>
                  <a:pt x="697738" y="-14807"/>
                  <a:pt x="839715" y="24242"/>
                  <a:pt x="1175891" y="0"/>
                </a:cubicBezTo>
                <a:cubicBezTo>
                  <a:pt x="1512067" y="-24242"/>
                  <a:pt x="1532748" y="-6242"/>
                  <a:pt x="1661585" y="0"/>
                </a:cubicBezTo>
                <a:cubicBezTo>
                  <a:pt x="1790422" y="6242"/>
                  <a:pt x="2107799" y="2904"/>
                  <a:pt x="2249530" y="0"/>
                </a:cubicBezTo>
                <a:cubicBezTo>
                  <a:pt x="2391261" y="-2904"/>
                  <a:pt x="2676580" y="-926"/>
                  <a:pt x="2786350" y="0"/>
                </a:cubicBezTo>
                <a:cubicBezTo>
                  <a:pt x="2896120" y="926"/>
                  <a:pt x="3094795" y="-17640"/>
                  <a:pt x="3374295" y="0"/>
                </a:cubicBezTo>
                <a:cubicBezTo>
                  <a:pt x="3653796" y="17640"/>
                  <a:pt x="3748670" y="19496"/>
                  <a:pt x="3911115" y="0"/>
                </a:cubicBezTo>
                <a:cubicBezTo>
                  <a:pt x="4073560" y="-19496"/>
                  <a:pt x="4218841" y="13742"/>
                  <a:pt x="4396808" y="0"/>
                </a:cubicBezTo>
                <a:cubicBezTo>
                  <a:pt x="4574775" y="-13742"/>
                  <a:pt x="4836516" y="34508"/>
                  <a:pt x="5112568" y="0"/>
                </a:cubicBezTo>
                <a:cubicBezTo>
                  <a:pt x="5112657" y="181379"/>
                  <a:pt x="5107882" y="372846"/>
                  <a:pt x="5112568" y="645891"/>
                </a:cubicBezTo>
                <a:cubicBezTo>
                  <a:pt x="5117254" y="918936"/>
                  <a:pt x="5105268" y="1112083"/>
                  <a:pt x="5112568" y="1233065"/>
                </a:cubicBezTo>
                <a:cubicBezTo>
                  <a:pt x="5119868" y="1354047"/>
                  <a:pt x="5096262" y="1590381"/>
                  <a:pt x="5112568" y="1878956"/>
                </a:cubicBezTo>
                <a:cubicBezTo>
                  <a:pt x="5128874" y="2167531"/>
                  <a:pt x="5105116" y="2594539"/>
                  <a:pt x="5112568" y="2935868"/>
                </a:cubicBezTo>
                <a:cubicBezTo>
                  <a:pt x="4953759" y="2926012"/>
                  <a:pt x="4704721" y="2960739"/>
                  <a:pt x="4473497" y="2935868"/>
                </a:cubicBezTo>
                <a:cubicBezTo>
                  <a:pt x="4242273" y="2910997"/>
                  <a:pt x="4015583" y="2940089"/>
                  <a:pt x="3732175" y="2935868"/>
                </a:cubicBezTo>
                <a:cubicBezTo>
                  <a:pt x="3448767" y="2931647"/>
                  <a:pt x="3378945" y="2918615"/>
                  <a:pt x="3041978" y="2935868"/>
                </a:cubicBezTo>
                <a:cubicBezTo>
                  <a:pt x="2705011" y="2953121"/>
                  <a:pt x="2662957" y="2930861"/>
                  <a:pt x="2454033" y="2935868"/>
                </a:cubicBezTo>
                <a:cubicBezTo>
                  <a:pt x="2245109" y="2940875"/>
                  <a:pt x="2128004" y="2917492"/>
                  <a:pt x="1917213" y="2935868"/>
                </a:cubicBezTo>
                <a:cubicBezTo>
                  <a:pt x="1706422" y="2954244"/>
                  <a:pt x="1523869" y="2917293"/>
                  <a:pt x="1329268" y="2935868"/>
                </a:cubicBezTo>
                <a:cubicBezTo>
                  <a:pt x="1134667" y="2954443"/>
                  <a:pt x="948161" y="2948601"/>
                  <a:pt x="690197" y="2935868"/>
                </a:cubicBezTo>
                <a:cubicBezTo>
                  <a:pt x="432233" y="2923135"/>
                  <a:pt x="251287" y="2910383"/>
                  <a:pt x="0" y="2935868"/>
                </a:cubicBezTo>
                <a:cubicBezTo>
                  <a:pt x="26739" y="2638473"/>
                  <a:pt x="30452" y="2531170"/>
                  <a:pt x="0" y="2319336"/>
                </a:cubicBezTo>
                <a:cubicBezTo>
                  <a:pt x="-30452" y="2107502"/>
                  <a:pt x="4810" y="1938182"/>
                  <a:pt x="0" y="1732162"/>
                </a:cubicBezTo>
                <a:cubicBezTo>
                  <a:pt x="-4810" y="1526142"/>
                  <a:pt x="-363" y="1218931"/>
                  <a:pt x="0" y="1086271"/>
                </a:cubicBezTo>
                <a:cubicBezTo>
                  <a:pt x="363" y="953611"/>
                  <a:pt x="12524" y="771278"/>
                  <a:pt x="0" y="528456"/>
                </a:cubicBezTo>
                <a:cubicBezTo>
                  <a:pt x="-12524" y="285634"/>
                  <a:pt x="6042" y="162083"/>
                  <a:pt x="0" y="0"/>
                </a:cubicBezTo>
                <a:close/>
              </a:path>
            </a:pathLst>
          </a:custGeom>
          <a:noFill/>
          <a:ln w="12700" cap="flat" cmpd="sng" algn="ctr">
            <a:solidFill>
              <a:srgbClr val="86BD70"/>
            </a:solidFill>
            <a:prstDash val="solid"/>
            <a:round/>
            <a:headEnd type="none" w="med" len="med"/>
            <a:tailEnd type="none" w="med" len="med"/>
            <a:extLst>
              <a:ext uri="{C807C97D-BFC1-408E-A445-0C87EB9F89A2}">
                <ask:lineSketchStyleProps xmlns:ask="http://schemas.microsoft.com/office/drawing/2018/sketchyshapes" sd="2591388265">
                  <a:prstGeom prst="rect">
                    <a:avLst/>
                  </a:prstGeom>
                  <ask:type>
                    <ask:lineSketchFreehand/>
                  </ask:type>
                </ask:lineSketchStyleProps>
              </a:ext>
            </a:extLst>
          </a:ln>
        </p:spPr>
        <p:style>
          <a:lnRef idx="0">
            <a:scrgbClr r="0" g="0" b="0"/>
          </a:lnRef>
          <a:fillRef idx="0">
            <a:scrgbClr r="0" g="0" b="0"/>
          </a:fillRef>
          <a:effectRef idx="0">
            <a:scrgbClr r="0" g="0" b="0"/>
          </a:effectRef>
          <a:fontRef idx="minor">
            <a:schemeClr val="accent6"/>
          </a:fontRef>
        </p:style>
        <p:txBody>
          <a:bodyPr wrap="square" rtlCol="0" anchor="ctr">
            <a:spAutoFit/>
          </a:bodyPr>
          <a:lstStyle/>
          <a:p>
            <a:pPr marL="342900" lvl="0" indent="-342900" algn="just" latinLnBrk="0">
              <a:lnSpc>
                <a:spcPct val="150000"/>
              </a:lnSpc>
              <a:spcAft>
                <a:spcPts val="1000"/>
              </a:spcAft>
              <a:buFont typeface="Symbol" panose="05050102010706020507" pitchFamily="18" charset="2"/>
              <a:buChar char=""/>
            </a:pPr>
            <a:r>
              <a:rPr lang="en-GB" sz="1200">
                <a:solidFill>
                  <a:schemeClr val="tx1">
                    <a:lumMod val="75000"/>
                    <a:lumOff val="25000"/>
                  </a:schemeClr>
                </a:solidFill>
                <a:effectLst/>
                <a:ea typeface="Calibri" panose="020F0502020204030204" pitchFamily="34" charset="0"/>
                <a:cs typeface="Times New Roman" panose="02020603050405020304" pitchFamily="18" charset="0"/>
              </a:rPr>
              <a:t>Desconfía de los </a:t>
            </a:r>
            <a:r>
              <a:rPr lang="en-GB" sz="1200" b="1">
                <a:solidFill>
                  <a:schemeClr val="tx1">
                    <a:lumMod val="75000"/>
                    <a:lumOff val="25000"/>
                  </a:schemeClr>
                </a:solidFill>
                <a:effectLst/>
                <a:ea typeface="Calibri" panose="020F0502020204030204" pitchFamily="34" charset="0"/>
                <a:cs typeface="Times New Roman" panose="02020603050405020304" pitchFamily="18" charset="0"/>
              </a:rPr>
              <a:t>desconocidos</a:t>
            </a:r>
            <a:r>
              <a:rPr lang="en-GB" sz="1200">
                <a:solidFill>
                  <a:schemeClr val="tx1">
                    <a:lumMod val="75000"/>
                    <a:lumOff val="25000"/>
                  </a:schemeClr>
                </a:solidFill>
                <a:effectLst/>
                <a:ea typeface="Calibri" panose="020F0502020204030204" pitchFamily="34" charset="0"/>
                <a:cs typeface="Times New Roman" panose="02020603050405020304" pitchFamily="18" charset="0"/>
              </a:rPr>
              <a:t>.</a:t>
            </a:r>
          </a:p>
          <a:p>
            <a:pPr marL="342900" lvl="0" indent="-342900" algn="just" latinLnBrk="0">
              <a:lnSpc>
                <a:spcPct val="150000"/>
              </a:lnSpc>
              <a:spcAft>
                <a:spcPts val="1000"/>
              </a:spcAft>
              <a:buFont typeface="Symbol" panose="05050102010706020507" pitchFamily="18" charset="2"/>
              <a:buChar char=""/>
            </a:pPr>
            <a:r>
              <a:rPr lang="en-GB" sz="1200">
                <a:solidFill>
                  <a:schemeClr val="tx1">
                    <a:lumMod val="75000"/>
                    <a:lumOff val="25000"/>
                  </a:schemeClr>
                </a:solidFill>
                <a:effectLst/>
                <a:ea typeface="Calibri" panose="020F0502020204030204" pitchFamily="34" charset="0"/>
                <a:cs typeface="Times New Roman" panose="02020603050405020304" pitchFamily="18" charset="0"/>
              </a:rPr>
              <a:t>No proporciones </a:t>
            </a:r>
            <a:r>
              <a:rPr lang="en-GB" sz="1200" b="1">
                <a:solidFill>
                  <a:schemeClr val="tx1">
                    <a:lumMod val="75000"/>
                    <a:lumOff val="25000"/>
                  </a:schemeClr>
                </a:solidFill>
                <a:effectLst/>
                <a:ea typeface="Calibri" panose="020F0502020204030204" pitchFamily="34" charset="0"/>
                <a:cs typeface="Times New Roman" panose="02020603050405020304" pitchFamily="18" charset="0"/>
              </a:rPr>
              <a:t>información personal</a:t>
            </a:r>
            <a:r>
              <a:rPr lang="en-GB" sz="1200">
                <a:solidFill>
                  <a:schemeClr val="tx1">
                    <a:lumMod val="75000"/>
                    <a:lumOff val="25000"/>
                  </a:schemeClr>
                </a:solidFill>
                <a:effectLst/>
                <a:ea typeface="Calibri" panose="020F0502020204030204" pitchFamily="34" charset="0"/>
                <a:cs typeface="Times New Roman" panose="02020603050405020304" pitchFamily="18" charset="0"/>
              </a:rPr>
              <a:t> como tu dirección o teléfono.</a:t>
            </a:r>
          </a:p>
          <a:p>
            <a:pPr marL="342900" lvl="0" indent="-342900" algn="just" latinLnBrk="0">
              <a:lnSpc>
                <a:spcPct val="150000"/>
              </a:lnSpc>
              <a:spcAft>
                <a:spcPts val="1000"/>
              </a:spcAft>
              <a:buFont typeface="Symbol" panose="05050102010706020507" pitchFamily="18" charset="2"/>
              <a:buChar char=""/>
            </a:pPr>
            <a:r>
              <a:rPr lang="en-GB" sz="1200">
                <a:solidFill>
                  <a:schemeClr val="tx1">
                    <a:lumMod val="75000"/>
                    <a:lumOff val="25000"/>
                  </a:schemeClr>
                </a:solidFill>
                <a:effectLst/>
                <a:ea typeface="Calibri" panose="020F0502020204030204" pitchFamily="34" charset="0"/>
                <a:cs typeface="Times New Roman" panose="02020603050405020304" pitchFamily="18" charset="0"/>
              </a:rPr>
              <a:t>En la medida de lo posible, mantén tus cuentas visibles solo para los conocidos, cambiando los </a:t>
            </a:r>
            <a:r>
              <a:rPr lang="en-GB" sz="1200" b="1">
                <a:solidFill>
                  <a:schemeClr val="tx1">
                    <a:lumMod val="75000"/>
                    <a:lumOff val="25000"/>
                  </a:schemeClr>
                </a:solidFill>
                <a:effectLst/>
                <a:ea typeface="Calibri" panose="020F0502020204030204" pitchFamily="34" charset="0"/>
                <a:cs typeface="Times New Roman" panose="02020603050405020304" pitchFamily="18" charset="0"/>
              </a:rPr>
              <a:t>ajustes de privacidad</a:t>
            </a:r>
            <a:r>
              <a:rPr lang="en-GB" sz="1200">
                <a:solidFill>
                  <a:schemeClr val="tx1">
                    <a:lumMod val="75000"/>
                    <a:lumOff val="25000"/>
                  </a:schemeClr>
                </a:solidFill>
                <a:effectLst/>
                <a:ea typeface="Calibri" panose="020F0502020204030204" pitchFamily="34" charset="0"/>
                <a:cs typeface="Times New Roman" panose="02020603050405020304" pitchFamily="18" charset="0"/>
              </a:rPr>
              <a:t>.</a:t>
            </a:r>
          </a:p>
          <a:p>
            <a:pPr marL="342900" lvl="0" indent="-342900" algn="just" latinLnBrk="0">
              <a:lnSpc>
                <a:spcPct val="150000"/>
              </a:lnSpc>
              <a:spcAft>
                <a:spcPts val="1000"/>
              </a:spcAft>
              <a:buFont typeface="Symbol" panose="05050102010706020507" pitchFamily="18" charset="2"/>
              <a:buChar char=""/>
            </a:pPr>
            <a:r>
              <a:rPr lang="en-GB" sz="1200">
                <a:solidFill>
                  <a:schemeClr val="tx1">
                    <a:lumMod val="75000"/>
                    <a:lumOff val="25000"/>
                  </a:schemeClr>
                </a:solidFill>
                <a:effectLst/>
                <a:ea typeface="Calibri" panose="020F0502020204030204" pitchFamily="34" charset="0"/>
                <a:cs typeface="Times New Roman" panose="02020603050405020304" pitchFamily="18" charset="0"/>
              </a:rPr>
              <a:t>Revisa las </a:t>
            </a:r>
            <a:r>
              <a:rPr lang="en-GB" sz="1200" b="1">
                <a:solidFill>
                  <a:schemeClr val="tx1">
                    <a:lumMod val="75000"/>
                    <a:lumOff val="25000"/>
                  </a:schemeClr>
                </a:solidFill>
                <a:effectLst/>
                <a:ea typeface="Calibri" panose="020F0502020204030204" pitchFamily="34" charset="0"/>
                <a:cs typeface="Times New Roman" panose="02020603050405020304" pitchFamily="18" charset="0"/>
              </a:rPr>
              <a:t>normativas</a:t>
            </a:r>
            <a:r>
              <a:rPr lang="en-GB" sz="1200">
                <a:solidFill>
                  <a:schemeClr val="tx1">
                    <a:lumMod val="75000"/>
                    <a:lumOff val="25000"/>
                  </a:schemeClr>
                </a:solidFill>
                <a:effectLst/>
                <a:ea typeface="Calibri" panose="020F0502020204030204" pitchFamily="34" charset="0"/>
                <a:cs typeface="Times New Roman" panose="02020603050405020304" pitchFamily="18" charset="0"/>
              </a:rPr>
              <a:t> de cada red social; frecuentemente se incumplen las normas por desconocimiento, por ejemplo con la edad mínima para registrarse. Conoce tus </a:t>
            </a:r>
            <a:r>
              <a:rPr lang="en-GB" sz="1200" b="1">
                <a:solidFill>
                  <a:schemeClr val="tx1">
                    <a:lumMod val="75000"/>
                    <a:lumOff val="25000"/>
                  </a:schemeClr>
                </a:solidFill>
                <a:effectLst/>
                <a:ea typeface="Calibri" panose="020F0502020204030204" pitchFamily="34" charset="0"/>
                <a:cs typeface="Times New Roman" panose="02020603050405020304" pitchFamily="18" charset="0"/>
              </a:rPr>
              <a:t>derechos y obligaciones</a:t>
            </a:r>
            <a:r>
              <a:rPr lang="en-GB" sz="1200">
                <a:solidFill>
                  <a:schemeClr val="tx1">
                    <a:lumMod val="75000"/>
                    <a:lumOff val="25000"/>
                  </a:schemeClr>
                </a:solidFill>
                <a:effectLst/>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32736100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13D77A5-8B36-BCEA-E61A-90E860E8FA72}"/>
              </a:ext>
            </a:extLst>
          </p:cNvPr>
          <p:cNvSpPr>
            <a:spLocks noGrp="1"/>
          </p:cNvSpPr>
          <p:nvPr>
            <p:ph type="body" sz="quarter" idx="10"/>
          </p:nvPr>
        </p:nvSpPr>
        <p:spPr/>
        <p:txBody>
          <a:bodyPr/>
          <a:lstStyle/>
          <a:p>
            <a:r>
              <a:rPr lang="en-US" altLang="ko-KR" sz="2800"/>
              <a:t>La cara oculta de las redes sociales</a:t>
            </a:r>
            <a:endParaRPr lang="ko-KR" altLang="en-US" sz="2800" dirty="0"/>
          </a:p>
        </p:txBody>
      </p:sp>
      <p:sp>
        <p:nvSpPr>
          <p:cNvPr id="3" name="Marcador de texto 2">
            <a:extLst>
              <a:ext uri="{FF2B5EF4-FFF2-40B4-BE49-F238E27FC236}">
                <a16:creationId xmlns:a16="http://schemas.microsoft.com/office/drawing/2014/main" id="{77B87DF5-9A7E-98DC-E4D2-4B1BC1B1AB31}"/>
              </a:ext>
            </a:extLst>
          </p:cNvPr>
          <p:cNvSpPr>
            <a:spLocks noGrp="1"/>
          </p:cNvSpPr>
          <p:nvPr>
            <p:ph type="body" sz="quarter" idx="11"/>
          </p:nvPr>
        </p:nvSpPr>
        <p:spPr/>
        <p:txBody>
          <a:bodyPr/>
          <a:lstStyle/>
          <a:p>
            <a:pPr lvl="0"/>
            <a:r>
              <a:rPr lang="en-US" altLang="ko-KR" sz="1800"/>
              <a:t>Recomendaciones</a:t>
            </a:r>
            <a:endParaRPr lang="en-US" altLang="ko-KR" sz="1800" dirty="0"/>
          </a:p>
        </p:txBody>
      </p:sp>
      <p:sp>
        <p:nvSpPr>
          <p:cNvPr id="5" name="TextBox 15">
            <a:extLst>
              <a:ext uri="{FF2B5EF4-FFF2-40B4-BE49-F238E27FC236}">
                <a16:creationId xmlns:a16="http://schemas.microsoft.com/office/drawing/2014/main" id="{E58D03E2-B724-DC99-58D6-C319A7E48C94}"/>
              </a:ext>
            </a:extLst>
          </p:cNvPr>
          <p:cNvSpPr txBox="1"/>
          <p:nvPr/>
        </p:nvSpPr>
        <p:spPr>
          <a:xfrm>
            <a:off x="4529463" y="1491629"/>
            <a:ext cx="4032448" cy="2530629"/>
          </a:xfrm>
          <a:custGeom>
            <a:avLst/>
            <a:gdLst>
              <a:gd name="connsiteX0" fmla="*/ 0 w 4032448"/>
              <a:gd name="connsiteY0" fmla="*/ 0 h 2530629"/>
              <a:gd name="connsiteX1" fmla="*/ 551101 w 4032448"/>
              <a:gd name="connsiteY1" fmla="*/ 0 h 2530629"/>
              <a:gd name="connsiteX2" fmla="*/ 1263500 w 4032448"/>
              <a:gd name="connsiteY2" fmla="*/ 0 h 2530629"/>
              <a:gd name="connsiteX3" fmla="*/ 1814602 w 4032448"/>
              <a:gd name="connsiteY3" fmla="*/ 0 h 2530629"/>
              <a:gd name="connsiteX4" fmla="*/ 2446352 w 4032448"/>
              <a:gd name="connsiteY4" fmla="*/ 0 h 2530629"/>
              <a:gd name="connsiteX5" fmla="*/ 3037777 w 4032448"/>
              <a:gd name="connsiteY5" fmla="*/ 0 h 2530629"/>
              <a:gd name="connsiteX6" fmla="*/ 4032448 w 4032448"/>
              <a:gd name="connsiteY6" fmla="*/ 0 h 2530629"/>
              <a:gd name="connsiteX7" fmla="*/ 4032448 w 4032448"/>
              <a:gd name="connsiteY7" fmla="*/ 582045 h 2530629"/>
              <a:gd name="connsiteX8" fmla="*/ 4032448 w 4032448"/>
              <a:gd name="connsiteY8" fmla="*/ 1164089 h 2530629"/>
              <a:gd name="connsiteX9" fmla="*/ 4032448 w 4032448"/>
              <a:gd name="connsiteY9" fmla="*/ 1720828 h 2530629"/>
              <a:gd name="connsiteX10" fmla="*/ 4032448 w 4032448"/>
              <a:gd name="connsiteY10" fmla="*/ 2530629 h 2530629"/>
              <a:gd name="connsiteX11" fmla="*/ 3360373 w 4032448"/>
              <a:gd name="connsiteY11" fmla="*/ 2530629 h 2530629"/>
              <a:gd name="connsiteX12" fmla="*/ 2647974 w 4032448"/>
              <a:gd name="connsiteY12" fmla="*/ 2530629 h 2530629"/>
              <a:gd name="connsiteX13" fmla="*/ 2016224 w 4032448"/>
              <a:gd name="connsiteY13" fmla="*/ 2530629 h 2530629"/>
              <a:gd name="connsiteX14" fmla="*/ 1263500 w 4032448"/>
              <a:gd name="connsiteY14" fmla="*/ 2530629 h 2530629"/>
              <a:gd name="connsiteX15" fmla="*/ 0 w 4032448"/>
              <a:gd name="connsiteY15" fmla="*/ 2530629 h 2530629"/>
              <a:gd name="connsiteX16" fmla="*/ 0 w 4032448"/>
              <a:gd name="connsiteY16" fmla="*/ 1872665 h 2530629"/>
              <a:gd name="connsiteX17" fmla="*/ 0 w 4032448"/>
              <a:gd name="connsiteY17" fmla="*/ 1290621 h 2530629"/>
              <a:gd name="connsiteX18" fmla="*/ 0 w 4032448"/>
              <a:gd name="connsiteY18" fmla="*/ 708576 h 2530629"/>
              <a:gd name="connsiteX19" fmla="*/ 0 w 4032448"/>
              <a:gd name="connsiteY19" fmla="*/ 0 h 2530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032448" h="2530629" extrusionOk="0">
                <a:moveTo>
                  <a:pt x="0" y="0"/>
                </a:moveTo>
                <a:cubicBezTo>
                  <a:pt x="219844" y="278"/>
                  <a:pt x="307376" y="907"/>
                  <a:pt x="551101" y="0"/>
                </a:cubicBezTo>
                <a:cubicBezTo>
                  <a:pt x="794826" y="-907"/>
                  <a:pt x="1096600" y="-10950"/>
                  <a:pt x="1263500" y="0"/>
                </a:cubicBezTo>
                <a:cubicBezTo>
                  <a:pt x="1430400" y="10950"/>
                  <a:pt x="1631683" y="-2750"/>
                  <a:pt x="1814602" y="0"/>
                </a:cubicBezTo>
                <a:cubicBezTo>
                  <a:pt x="1997521" y="2750"/>
                  <a:pt x="2173469" y="-10821"/>
                  <a:pt x="2446352" y="0"/>
                </a:cubicBezTo>
                <a:cubicBezTo>
                  <a:pt x="2719235" y="10821"/>
                  <a:pt x="2784946" y="1912"/>
                  <a:pt x="3037777" y="0"/>
                </a:cubicBezTo>
                <a:cubicBezTo>
                  <a:pt x="3290609" y="-1912"/>
                  <a:pt x="3758717" y="-2004"/>
                  <a:pt x="4032448" y="0"/>
                </a:cubicBezTo>
                <a:cubicBezTo>
                  <a:pt x="4035361" y="205896"/>
                  <a:pt x="4054201" y="453475"/>
                  <a:pt x="4032448" y="582045"/>
                </a:cubicBezTo>
                <a:cubicBezTo>
                  <a:pt x="4010695" y="710615"/>
                  <a:pt x="4052210" y="939156"/>
                  <a:pt x="4032448" y="1164089"/>
                </a:cubicBezTo>
                <a:cubicBezTo>
                  <a:pt x="4012686" y="1389022"/>
                  <a:pt x="4041572" y="1453235"/>
                  <a:pt x="4032448" y="1720828"/>
                </a:cubicBezTo>
                <a:cubicBezTo>
                  <a:pt x="4023324" y="1988421"/>
                  <a:pt x="4052190" y="2285839"/>
                  <a:pt x="4032448" y="2530629"/>
                </a:cubicBezTo>
                <a:cubicBezTo>
                  <a:pt x="3867109" y="2551146"/>
                  <a:pt x="3692621" y="2550885"/>
                  <a:pt x="3360373" y="2530629"/>
                </a:cubicBezTo>
                <a:cubicBezTo>
                  <a:pt x="3028125" y="2510373"/>
                  <a:pt x="2868152" y="2542382"/>
                  <a:pt x="2647974" y="2530629"/>
                </a:cubicBezTo>
                <a:cubicBezTo>
                  <a:pt x="2427796" y="2518876"/>
                  <a:pt x="2184568" y="2544868"/>
                  <a:pt x="2016224" y="2530629"/>
                </a:cubicBezTo>
                <a:cubicBezTo>
                  <a:pt x="1847880" y="2516391"/>
                  <a:pt x="1551162" y="2539494"/>
                  <a:pt x="1263500" y="2530629"/>
                </a:cubicBezTo>
                <a:cubicBezTo>
                  <a:pt x="975838" y="2521764"/>
                  <a:pt x="595984" y="2467742"/>
                  <a:pt x="0" y="2530629"/>
                </a:cubicBezTo>
                <a:cubicBezTo>
                  <a:pt x="-25285" y="2292641"/>
                  <a:pt x="-12951" y="2086626"/>
                  <a:pt x="0" y="1872665"/>
                </a:cubicBezTo>
                <a:cubicBezTo>
                  <a:pt x="12951" y="1658704"/>
                  <a:pt x="5392" y="1498856"/>
                  <a:pt x="0" y="1290621"/>
                </a:cubicBezTo>
                <a:cubicBezTo>
                  <a:pt x="-5392" y="1082386"/>
                  <a:pt x="16322" y="959662"/>
                  <a:pt x="0" y="708576"/>
                </a:cubicBezTo>
                <a:cubicBezTo>
                  <a:pt x="-16322" y="457491"/>
                  <a:pt x="-11340" y="324858"/>
                  <a:pt x="0" y="0"/>
                </a:cubicBezTo>
                <a:close/>
              </a:path>
            </a:pathLst>
          </a:custGeom>
          <a:noFill/>
          <a:ln w="12700" cap="flat" cmpd="sng" algn="ctr">
            <a:solidFill>
              <a:srgbClr val="86BD70"/>
            </a:solidFill>
            <a:prstDash val="solid"/>
            <a:round/>
            <a:headEnd type="none" w="med" len="med"/>
            <a:tailEnd type="none" w="med" len="med"/>
            <a:extLst>
              <a:ext uri="{C807C97D-BFC1-408E-A445-0C87EB9F89A2}">
                <ask:lineSketchStyleProps xmlns:ask="http://schemas.microsoft.com/office/drawing/2018/sketchyshapes" sd="2591388265">
                  <a:prstGeom prst="rect">
                    <a:avLst/>
                  </a:prstGeom>
                  <ask:type>
                    <ask:lineSketchFreehand/>
                  </ask:type>
                </ask:lineSketchStyleProps>
              </a:ext>
            </a:extLst>
          </a:ln>
        </p:spPr>
        <p:style>
          <a:lnRef idx="0">
            <a:scrgbClr r="0" g="0" b="0"/>
          </a:lnRef>
          <a:fillRef idx="0">
            <a:scrgbClr r="0" g="0" b="0"/>
          </a:fillRef>
          <a:effectRef idx="0">
            <a:scrgbClr r="0" g="0" b="0"/>
          </a:effectRef>
          <a:fontRef idx="minor">
            <a:schemeClr val="accent6"/>
          </a:fontRef>
        </p:style>
        <p:txBody>
          <a:bodyPr wrap="square" rtlCol="0" anchor="ctr">
            <a:spAutoFit/>
          </a:bodyPr>
          <a:lstStyle/>
          <a:p>
            <a:pPr marL="342900" lvl="0" indent="-342900" algn="just" latinLnBrk="0">
              <a:lnSpc>
                <a:spcPct val="150000"/>
              </a:lnSpc>
              <a:spcAft>
                <a:spcPts val="1000"/>
              </a:spcAft>
              <a:buFont typeface="Symbol" panose="05050102010706020507" pitchFamily="18" charset="2"/>
              <a:buChar char=""/>
            </a:pPr>
            <a:r>
              <a:rPr lang="en-GB" sz="1200" b="1">
                <a:solidFill>
                  <a:schemeClr val="tx1">
                    <a:lumMod val="75000"/>
                    <a:lumOff val="25000"/>
                  </a:schemeClr>
                </a:solidFill>
                <a:effectLst/>
                <a:ea typeface="Calibri" panose="020F0502020204030204" pitchFamily="34" charset="0"/>
                <a:cs typeface="Times New Roman" panose="02020603050405020304" pitchFamily="18" charset="0"/>
              </a:rPr>
              <a:t>No publiques fotos íntimas o privadas</a:t>
            </a:r>
            <a:r>
              <a:rPr lang="en-GB" sz="1200">
                <a:solidFill>
                  <a:schemeClr val="tx1">
                    <a:lumMod val="75000"/>
                    <a:lumOff val="25000"/>
                  </a:schemeClr>
                </a:solidFill>
                <a:effectLst/>
                <a:ea typeface="Calibri" panose="020F0502020204030204" pitchFamily="34" charset="0"/>
                <a:cs typeface="Times New Roman" panose="02020603050405020304" pitchFamily="18" charset="0"/>
              </a:rPr>
              <a:t>, ni fotos de otras personas sin su </a:t>
            </a:r>
            <a:r>
              <a:rPr lang="en-GB" sz="1200" b="1">
                <a:solidFill>
                  <a:schemeClr val="tx1">
                    <a:lumMod val="75000"/>
                    <a:lumOff val="25000"/>
                  </a:schemeClr>
                </a:solidFill>
                <a:effectLst/>
                <a:ea typeface="Calibri" panose="020F0502020204030204" pitchFamily="34" charset="0"/>
                <a:cs typeface="Times New Roman" panose="02020603050405020304" pitchFamily="18" charset="0"/>
              </a:rPr>
              <a:t>consentimiento</a:t>
            </a:r>
            <a:r>
              <a:rPr lang="en-GB" sz="1200">
                <a:solidFill>
                  <a:schemeClr val="tx1">
                    <a:lumMod val="75000"/>
                    <a:lumOff val="25000"/>
                  </a:schemeClr>
                </a:solidFill>
                <a:effectLst/>
                <a:ea typeface="Calibri" panose="020F0502020204030204" pitchFamily="34" charset="0"/>
                <a:cs typeface="Times New Roman" panose="02020603050405020304" pitchFamily="18" charset="0"/>
              </a:rPr>
              <a:t>.</a:t>
            </a:r>
          </a:p>
          <a:p>
            <a:pPr marL="342900" lvl="0" indent="-342900" algn="just" latinLnBrk="0">
              <a:lnSpc>
                <a:spcPct val="150000"/>
              </a:lnSpc>
              <a:spcAft>
                <a:spcPts val="1000"/>
              </a:spcAft>
              <a:buFont typeface="Symbol" panose="05050102010706020507" pitchFamily="18" charset="2"/>
              <a:buChar char=""/>
            </a:pPr>
            <a:r>
              <a:rPr lang="en-GB" sz="1200">
                <a:solidFill>
                  <a:schemeClr val="tx1">
                    <a:lumMod val="75000"/>
                    <a:lumOff val="25000"/>
                  </a:schemeClr>
                </a:solidFill>
                <a:effectLst/>
                <a:ea typeface="Calibri" panose="020F0502020204030204" pitchFamily="34" charset="0"/>
                <a:cs typeface="Times New Roman" panose="02020603050405020304" pitchFamily="18" charset="0"/>
              </a:rPr>
              <a:t>Infórmate sobre a qué </a:t>
            </a:r>
            <a:r>
              <a:rPr lang="en-GB" sz="1200" b="1">
                <a:solidFill>
                  <a:schemeClr val="tx1">
                    <a:lumMod val="75000"/>
                    <a:lumOff val="25000"/>
                  </a:schemeClr>
                </a:solidFill>
                <a:effectLst/>
                <a:ea typeface="Calibri" panose="020F0502020204030204" pitchFamily="34" charset="0"/>
                <a:cs typeface="Times New Roman" panose="02020603050405020304" pitchFamily="18" charset="0"/>
              </a:rPr>
              <a:t>autoridades</a:t>
            </a:r>
            <a:r>
              <a:rPr lang="en-GB" sz="1200">
                <a:solidFill>
                  <a:schemeClr val="tx1">
                    <a:lumMod val="75000"/>
                    <a:lumOff val="25000"/>
                  </a:schemeClr>
                </a:solidFill>
                <a:effectLst/>
                <a:ea typeface="Calibri" panose="020F0502020204030204" pitchFamily="34" charset="0"/>
                <a:cs typeface="Times New Roman" panose="02020603050405020304" pitchFamily="18" charset="0"/>
              </a:rPr>
              <a:t> debes acudir en caso de presenciar un delito en redes sociales.</a:t>
            </a:r>
          </a:p>
          <a:p>
            <a:pPr marL="342900" lvl="0" indent="-342900" algn="just" latinLnBrk="0">
              <a:lnSpc>
                <a:spcPct val="150000"/>
              </a:lnSpc>
              <a:spcAft>
                <a:spcPts val="1000"/>
              </a:spcAft>
              <a:buFont typeface="Symbol" panose="05050102010706020507" pitchFamily="18" charset="2"/>
              <a:buChar char=""/>
            </a:pPr>
            <a:r>
              <a:rPr lang="en-GB" sz="1200" b="1">
                <a:solidFill>
                  <a:schemeClr val="tx1">
                    <a:lumMod val="75000"/>
                    <a:lumOff val="25000"/>
                  </a:schemeClr>
                </a:solidFill>
                <a:effectLst/>
                <a:ea typeface="Calibri" panose="020F0502020204030204" pitchFamily="34" charset="0"/>
              </a:rPr>
              <a:t>Denuncia cualquier acto ofensivo o posible delito</a:t>
            </a:r>
            <a:r>
              <a:rPr lang="en-GB" sz="1200">
                <a:solidFill>
                  <a:schemeClr val="tx1">
                    <a:lumMod val="75000"/>
                    <a:lumOff val="25000"/>
                  </a:schemeClr>
                </a:solidFill>
                <a:effectLst/>
                <a:ea typeface="Calibri" panose="020F0502020204030204" pitchFamily="34" charset="0"/>
              </a:rPr>
              <a:t>. Las redes sociales también cuentan con la opción de </a:t>
            </a:r>
            <a:r>
              <a:rPr lang="en-GB" sz="1200" b="1">
                <a:solidFill>
                  <a:schemeClr val="tx1">
                    <a:lumMod val="75000"/>
                    <a:lumOff val="25000"/>
                  </a:schemeClr>
                </a:solidFill>
                <a:effectLst/>
                <a:ea typeface="Calibri" panose="020F0502020204030204" pitchFamily="34" charset="0"/>
              </a:rPr>
              <a:t>bloquear</a:t>
            </a:r>
            <a:r>
              <a:rPr lang="en-GB" sz="1200">
                <a:solidFill>
                  <a:schemeClr val="tx1">
                    <a:lumMod val="75000"/>
                    <a:lumOff val="25000"/>
                  </a:schemeClr>
                </a:solidFill>
                <a:effectLst/>
                <a:ea typeface="Calibri" panose="020F0502020204030204" pitchFamily="34" charset="0"/>
              </a:rPr>
              <a:t> a cuentas si sientes que estás siendo molestado o atacado.</a:t>
            </a:r>
            <a:endParaRPr lang="en-GB" sz="1200">
              <a:solidFill>
                <a:schemeClr val="tx1">
                  <a:lumMod val="75000"/>
                  <a:lumOff val="25000"/>
                </a:schemeClr>
              </a:solidFill>
              <a:effectLst/>
              <a:ea typeface="Calibri" panose="020F0502020204030204" pitchFamily="34" charset="0"/>
              <a:cs typeface="Times New Roman" panose="02020603050405020304" pitchFamily="18" charset="0"/>
            </a:endParaRPr>
          </a:p>
        </p:txBody>
      </p:sp>
      <p:pic>
        <p:nvPicPr>
          <p:cNvPr id="6" name="Imagen 5" descr="Una caricatura de una persona&#10;&#10;Descripción generada automáticamente con confianza media">
            <a:extLst>
              <a:ext uri="{FF2B5EF4-FFF2-40B4-BE49-F238E27FC236}">
                <a16:creationId xmlns:a16="http://schemas.microsoft.com/office/drawing/2014/main" id="{DCEF24A8-1A10-AD2D-7CD1-A084BC555F1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544" y="1678063"/>
            <a:ext cx="3619834" cy="2157760"/>
          </a:xfrm>
          <a:prstGeom prst="rect">
            <a:avLst/>
          </a:prstGeom>
        </p:spPr>
      </p:pic>
    </p:spTree>
    <p:extLst>
      <p:ext uri="{BB962C8B-B14F-4D97-AF65-F5344CB8AC3E}">
        <p14:creationId xmlns:p14="http://schemas.microsoft.com/office/powerpoint/2010/main" val="34460141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p:cNvSpPr>
          <p:nvPr/>
        </p:nvSpPr>
        <p:spPr>
          <a:xfrm>
            <a:off x="1691680" y="339502"/>
            <a:ext cx="6588224" cy="576064"/>
          </a:xfrm>
          <a:prstGeom prst="rect">
            <a:avLst/>
          </a:prstGeom>
        </p:spPr>
        <p:txBody>
          <a:bodyPr anchor="ctr"/>
          <a:lstStyle>
            <a:lvl1pPr algn="ctr" defTabSz="914400" rtl="0" eaLnBrk="1" latinLnBrk="1" hangingPunct="1">
              <a:spcBef>
                <a:spcPct val="0"/>
              </a:spcBef>
              <a:buNone/>
              <a:defRPr sz="4400" kern="1200">
                <a:solidFill>
                  <a:schemeClr val="tx1"/>
                </a:solidFill>
                <a:latin typeface="+mj-lt"/>
                <a:ea typeface="+mj-ea"/>
                <a:cs typeface="+mj-cs"/>
              </a:defRPr>
            </a:lvl1pPr>
          </a:lstStyle>
          <a:p>
            <a:pPr algn="l"/>
            <a:r>
              <a:rPr lang="en-US" sz="3600">
                <a:cs typeface="Arial" pitchFamily="34" charset="0"/>
              </a:rPr>
              <a:t>Índice</a:t>
            </a:r>
            <a:endParaRPr lang="en-US" sz="3600" dirty="0">
              <a:cs typeface="Arial" pitchFamily="34" charset="0"/>
            </a:endParaRPr>
          </a:p>
        </p:txBody>
      </p:sp>
      <p:grpSp>
        <p:nvGrpSpPr>
          <p:cNvPr id="6" name="Group 5"/>
          <p:cNvGrpSpPr/>
          <p:nvPr/>
        </p:nvGrpSpPr>
        <p:grpSpPr>
          <a:xfrm>
            <a:off x="1974037" y="1275606"/>
            <a:ext cx="5256584" cy="736499"/>
            <a:chOff x="3131840" y="1491630"/>
            <a:chExt cx="5256584" cy="576064"/>
          </a:xfrm>
        </p:grpSpPr>
        <p:sp>
          <p:nvSpPr>
            <p:cNvPr id="2" name="Rectangle 1"/>
            <p:cNvSpPr/>
            <p:nvPr/>
          </p:nvSpPr>
          <p:spPr>
            <a:xfrm>
              <a:off x="3131840" y="1491630"/>
              <a:ext cx="5256584" cy="576064"/>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5" name="Right Triangle 4"/>
            <p:cNvSpPr/>
            <p:nvPr/>
          </p:nvSpPr>
          <p:spPr>
            <a:xfrm rot="5400000">
              <a:off x="3203840" y="1419630"/>
              <a:ext cx="576000" cy="720000"/>
            </a:xfrm>
            <a:prstGeom prst="rtTriangle">
              <a:avLst/>
            </a:prstGeom>
            <a:solidFill>
              <a:srgbClr val="87B5B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grpSp>
      <p:grpSp>
        <p:nvGrpSpPr>
          <p:cNvPr id="17" name="Group 16"/>
          <p:cNvGrpSpPr/>
          <p:nvPr/>
        </p:nvGrpSpPr>
        <p:grpSpPr>
          <a:xfrm>
            <a:off x="1968282" y="2163706"/>
            <a:ext cx="5256584" cy="720000"/>
            <a:chOff x="3131840" y="1491630"/>
            <a:chExt cx="5256584" cy="576064"/>
          </a:xfrm>
        </p:grpSpPr>
        <p:sp>
          <p:nvSpPr>
            <p:cNvPr id="18" name="Rectangle 17"/>
            <p:cNvSpPr/>
            <p:nvPr/>
          </p:nvSpPr>
          <p:spPr>
            <a:xfrm>
              <a:off x="3131840" y="1491630"/>
              <a:ext cx="5256584" cy="576064"/>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9" name="Right Triangle 18"/>
            <p:cNvSpPr/>
            <p:nvPr/>
          </p:nvSpPr>
          <p:spPr>
            <a:xfrm rot="5400000">
              <a:off x="3203840" y="1419630"/>
              <a:ext cx="576000" cy="720000"/>
            </a:xfrm>
            <a:prstGeom prst="rtTriangle">
              <a:avLst/>
            </a:prstGeom>
            <a:solidFill>
              <a:srgbClr val="86BD7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grpSp>
        <p:nvGrpSpPr>
          <p:cNvPr id="20" name="Group 19"/>
          <p:cNvGrpSpPr/>
          <p:nvPr/>
        </p:nvGrpSpPr>
        <p:grpSpPr>
          <a:xfrm>
            <a:off x="1958294" y="3051725"/>
            <a:ext cx="5256584" cy="720000"/>
            <a:chOff x="3131840" y="1491630"/>
            <a:chExt cx="5256584" cy="576064"/>
          </a:xfrm>
        </p:grpSpPr>
        <p:sp>
          <p:nvSpPr>
            <p:cNvPr id="21" name="Rectangle 20"/>
            <p:cNvSpPr/>
            <p:nvPr/>
          </p:nvSpPr>
          <p:spPr>
            <a:xfrm>
              <a:off x="3131840" y="1491630"/>
              <a:ext cx="5256584" cy="576064"/>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2" name="Right Triangle 21"/>
            <p:cNvSpPr/>
            <p:nvPr/>
          </p:nvSpPr>
          <p:spPr>
            <a:xfrm rot="5400000">
              <a:off x="3203840" y="1419630"/>
              <a:ext cx="576000" cy="720000"/>
            </a:xfrm>
            <a:prstGeom prst="rtTriangle">
              <a:avLst/>
            </a:prstGeom>
            <a:solidFill>
              <a:srgbClr val="F39E5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sp>
        <p:nvSpPr>
          <p:cNvPr id="26" name="TextBox 25"/>
          <p:cNvSpPr txBox="1"/>
          <p:nvPr/>
        </p:nvSpPr>
        <p:spPr>
          <a:xfrm>
            <a:off x="1974037" y="1275607"/>
            <a:ext cx="533164" cy="400110"/>
          </a:xfrm>
          <a:prstGeom prst="rect">
            <a:avLst/>
          </a:prstGeom>
          <a:noFill/>
        </p:spPr>
        <p:txBody>
          <a:bodyPr wrap="square" rtlCol="0">
            <a:spAutoFit/>
          </a:bodyPr>
          <a:lstStyle/>
          <a:p>
            <a:r>
              <a:rPr lang="en-US" altLang="ko-KR" sz="2000" b="1" dirty="0">
                <a:solidFill>
                  <a:schemeClr val="bg1"/>
                </a:solidFill>
                <a:cs typeface="Arial" pitchFamily="34" charset="0"/>
              </a:rPr>
              <a:t>01</a:t>
            </a:r>
            <a:endParaRPr lang="ko-KR" altLang="en-US" sz="2000" b="1" dirty="0">
              <a:solidFill>
                <a:schemeClr val="bg1"/>
              </a:solidFill>
              <a:cs typeface="Arial" pitchFamily="34" charset="0"/>
            </a:endParaRPr>
          </a:p>
        </p:txBody>
      </p:sp>
      <p:sp>
        <p:nvSpPr>
          <p:cNvPr id="27" name="TextBox 26"/>
          <p:cNvSpPr txBox="1"/>
          <p:nvPr/>
        </p:nvSpPr>
        <p:spPr>
          <a:xfrm>
            <a:off x="1962527" y="2163706"/>
            <a:ext cx="533164" cy="400110"/>
          </a:xfrm>
          <a:prstGeom prst="rect">
            <a:avLst/>
          </a:prstGeom>
          <a:noFill/>
        </p:spPr>
        <p:txBody>
          <a:bodyPr wrap="square" rtlCol="0">
            <a:spAutoFit/>
          </a:bodyPr>
          <a:lstStyle/>
          <a:p>
            <a:r>
              <a:rPr lang="en-US" altLang="ko-KR" sz="2000" b="1" dirty="0">
                <a:solidFill>
                  <a:schemeClr val="bg1"/>
                </a:solidFill>
                <a:cs typeface="Arial" pitchFamily="34" charset="0"/>
              </a:rPr>
              <a:t>02</a:t>
            </a:r>
            <a:endParaRPr lang="ko-KR" altLang="en-US" sz="2000" b="1" dirty="0">
              <a:solidFill>
                <a:schemeClr val="bg1"/>
              </a:solidFill>
              <a:cs typeface="Arial" pitchFamily="34" charset="0"/>
            </a:endParaRPr>
          </a:p>
        </p:txBody>
      </p:sp>
      <p:sp>
        <p:nvSpPr>
          <p:cNvPr id="28" name="TextBox 27"/>
          <p:cNvSpPr txBox="1"/>
          <p:nvPr/>
        </p:nvSpPr>
        <p:spPr>
          <a:xfrm>
            <a:off x="1946784" y="3051725"/>
            <a:ext cx="533164" cy="400110"/>
          </a:xfrm>
          <a:prstGeom prst="rect">
            <a:avLst/>
          </a:prstGeom>
          <a:noFill/>
        </p:spPr>
        <p:txBody>
          <a:bodyPr wrap="square" rtlCol="0">
            <a:spAutoFit/>
          </a:bodyPr>
          <a:lstStyle/>
          <a:p>
            <a:r>
              <a:rPr lang="en-US" altLang="ko-KR" sz="2000" b="1" dirty="0">
                <a:solidFill>
                  <a:schemeClr val="bg1"/>
                </a:solidFill>
                <a:cs typeface="Arial" pitchFamily="34" charset="0"/>
              </a:rPr>
              <a:t>03</a:t>
            </a:r>
            <a:endParaRPr lang="ko-KR" altLang="en-US" sz="2000" b="1" dirty="0">
              <a:solidFill>
                <a:schemeClr val="bg1"/>
              </a:solidFill>
              <a:cs typeface="Arial" pitchFamily="34" charset="0"/>
            </a:endParaRPr>
          </a:p>
        </p:txBody>
      </p:sp>
      <p:grpSp>
        <p:nvGrpSpPr>
          <p:cNvPr id="7" name="Group 6"/>
          <p:cNvGrpSpPr/>
          <p:nvPr/>
        </p:nvGrpSpPr>
        <p:grpSpPr>
          <a:xfrm>
            <a:off x="2694037" y="1356249"/>
            <a:ext cx="4392568" cy="546224"/>
            <a:chOff x="3851840" y="1356248"/>
            <a:chExt cx="4392568" cy="546224"/>
          </a:xfrm>
        </p:grpSpPr>
        <p:sp>
          <p:nvSpPr>
            <p:cNvPr id="30" name="TextBox 29"/>
            <p:cNvSpPr txBox="1"/>
            <p:nvPr/>
          </p:nvSpPr>
          <p:spPr>
            <a:xfrm>
              <a:off x="3851840" y="1356248"/>
              <a:ext cx="4392567" cy="307777"/>
            </a:xfrm>
            <a:prstGeom prst="rect">
              <a:avLst/>
            </a:prstGeom>
            <a:noFill/>
          </p:spPr>
          <p:txBody>
            <a:bodyPr wrap="square" rtlCol="0">
              <a:spAutoFit/>
            </a:bodyPr>
            <a:lstStyle/>
            <a:p>
              <a:r>
                <a:rPr lang="en-US" altLang="ko-KR" sz="1400" b="1">
                  <a:solidFill>
                    <a:schemeClr val="tx1">
                      <a:lumMod val="75000"/>
                      <a:lumOff val="25000"/>
                    </a:schemeClr>
                  </a:solidFill>
                  <a:cs typeface="Arial" pitchFamily="34" charset="0"/>
                </a:rPr>
                <a:t>Las redes sociales</a:t>
              </a:r>
              <a:endParaRPr lang="ko-KR" altLang="en-US" sz="1400" b="1" dirty="0">
                <a:solidFill>
                  <a:schemeClr val="tx1">
                    <a:lumMod val="75000"/>
                    <a:lumOff val="25000"/>
                  </a:schemeClr>
                </a:solidFill>
                <a:cs typeface="Arial" pitchFamily="34" charset="0"/>
              </a:endParaRPr>
            </a:p>
          </p:txBody>
        </p:sp>
        <p:sp>
          <p:nvSpPr>
            <p:cNvPr id="31" name="TextBox 30"/>
            <p:cNvSpPr txBox="1"/>
            <p:nvPr/>
          </p:nvSpPr>
          <p:spPr>
            <a:xfrm>
              <a:off x="3851840" y="1625473"/>
              <a:ext cx="4392568" cy="276999"/>
            </a:xfrm>
            <a:prstGeom prst="rect">
              <a:avLst/>
            </a:prstGeom>
            <a:noFill/>
          </p:spPr>
          <p:txBody>
            <a:bodyPr wrap="square" rtlCol="0">
              <a:spAutoFit/>
            </a:bodyPr>
            <a:lstStyle/>
            <a:p>
              <a:r>
                <a:rPr lang="en-US" altLang="ko-KR" sz="1200">
                  <a:solidFill>
                    <a:schemeClr val="tx1">
                      <a:lumMod val="75000"/>
                      <a:lumOff val="25000"/>
                    </a:schemeClr>
                  </a:solidFill>
                  <a:cs typeface="Arial" pitchFamily="34" charset="0"/>
                </a:rPr>
                <a:t>Qué son, tipos y cuáles son las más populares.</a:t>
              </a:r>
              <a:endParaRPr lang="ko-KR" altLang="en-US" sz="1200" dirty="0">
                <a:solidFill>
                  <a:schemeClr val="tx1">
                    <a:lumMod val="75000"/>
                    <a:lumOff val="25000"/>
                  </a:schemeClr>
                </a:solidFill>
                <a:cs typeface="Arial" pitchFamily="34" charset="0"/>
              </a:endParaRPr>
            </a:p>
          </p:txBody>
        </p:sp>
      </p:grpSp>
      <p:grpSp>
        <p:nvGrpSpPr>
          <p:cNvPr id="36" name="Group 35"/>
          <p:cNvGrpSpPr/>
          <p:nvPr/>
        </p:nvGrpSpPr>
        <p:grpSpPr>
          <a:xfrm>
            <a:off x="2694037" y="2250554"/>
            <a:ext cx="4392568" cy="546224"/>
            <a:chOff x="3851840" y="1356248"/>
            <a:chExt cx="4392568" cy="546225"/>
          </a:xfrm>
        </p:grpSpPr>
        <p:sp>
          <p:nvSpPr>
            <p:cNvPr id="37" name="TextBox 36"/>
            <p:cNvSpPr txBox="1"/>
            <p:nvPr/>
          </p:nvSpPr>
          <p:spPr>
            <a:xfrm>
              <a:off x="3851840" y="1356248"/>
              <a:ext cx="4392567" cy="307777"/>
            </a:xfrm>
            <a:prstGeom prst="rect">
              <a:avLst/>
            </a:prstGeom>
            <a:noFill/>
          </p:spPr>
          <p:txBody>
            <a:bodyPr wrap="square" rtlCol="0">
              <a:spAutoFit/>
            </a:bodyPr>
            <a:lstStyle/>
            <a:p>
              <a:r>
                <a:rPr lang="en-US" altLang="ko-KR" sz="1400" b="1">
                  <a:solidFill>
                    <a:schemeClr val="tx1">
                      <a:lumMod val="75000"/>
                      <a:lumOff val="25000"/>
                    </a:schemeClr>
                  </a:solidFill>
                  <a:cs typeface="Arial" pitchFamily="34" charset="0"/>
                </a:rPr>
                <a:t>Usos de las redes sociales en el siglo XXI</a:t>
              </a:r>
              <a:endParaRPr lang="ko-KR" altLang="en-US" sz="1400" b="1" dirty="0">
                <a:solidFill>
                  <a:schemeClr val="tx1">
                    <a:lumMod val="75000"/>
                    <a:lumOff val="25000"/>
                  </a:schemeClr>
                </a:solidFill>
                <a:cs typeface="Arial" pitchFamily="34" charset="0"/>
              </a:endParaRPr>
            </a:p>
          </p:txBody>
        </p:sp>
        <p:sp>
          <p:nvSpPr>
            <p:cNvPr id="38" name="TextBox 37"/>
            <p:cNvSpPr txBox="1"/>
            <p:nvPr/>
          </p:nvSpPr>
          <p:spPr>
            <a:xfrm>
              <a:off x="3851840" y="1625474"/>
              <a:ext cx="4392568" cy="276999"/>
            </a:xfrm>
            <a:prstGeom prst="rect">
              <a:avLst/>
            </a:prstGeom>
            <a:noFill/>
          </p:spPr>
          <p:txBody>
            <a:bodyPr wrap="square" rtlCol="0">
              <a:spAutoFit/>
            </a:bodyPr>
            <a:lstStyle/>
            <a:p>
              <a:r>
                <a:rPr lang="en-US" altLang="ko-KR" sz="1200">
                  <a:solidFill>
                    <a:schemeClr val="tx1">
                      <a:lumMod val="75000"/>
                      <a:lumOff val="25000"/>
                    </a:schemeClr>
                  </a:solidFill>
                  <a:cs typeface="Arial" pitchFamily="34" charset="0"/>
                </a:rPr>
                <a:t>Uso personal, profesional, y como trabajo.</a:t>
              </a:r>
              <a:endParaRPr lang="ko-KR" altLang="en-US" sz="1200" dirty="0">
                <a:solidFill>
                  <a:schemeClr val="tx1">
                    <a:lumMod val="75000"/>
                    <a:lumOff val="25000"/>
                  </a:schemeClr>
                </a:solidFill>
                <a:cs typeface="Arial" pitchFamily="34" charset="0"/>
              </a:endParaRPr>
            </a:p>
          </p:txBody>
        </p:sp>
      </p:grpSp>
      <p:grpSp>
        <p:nvGrpSpPr>
          <p:cNvPr id="39" name="Group 38"/>
          <p:cNvGrpSpPr/>
          <p:nvPr/>
        </p:nvGrpSpPr>
        <p:grpSpPr>
          <a:xfrm>
            <a:off x="2689804" y="3144779"/>
            <a:ext cx="4392568" cy="546224"/>
            <a:chOff x="3851840" y="1356248"/>
            <a:chExt cx="4392568" cy="546224"/>
          </a:xfrm>
        </p:grpSpPr>
        <p:sp>
          <p:nvSpPr>
            <p:cNvPr id="40" name="TextBox 39"/>
            <p:cNvSpPr txBox="1"/>
            <p:nvPr/>
          </p:nvSpPr>
          <p:spPr>
            <a:xfrm>
              <a:off x="3851840" y="1356248"/>
              <a:ext cx="4392567" cy="307777"/>
            </a:xfrm>
            <a:prstGeom prst="rect">
              <a:avLst/>
            </a:prstGeom>
            <a:noFill/>
          </p:spPr>
          <p:txBody>
            <a:bodyPr wrap="square" rtlCol="0">
              <a:spAutoFit/>
            </a:bodyPr>
            <a:lstStyle/>
            <a:p>
              <a:r>
                <a:rPr lang="en-US" altLang="ko-KR" sz="1400" b="1">
                  <a:solidFill>
                    <a:schemeClr val="tx1">
                      <a:lumMod val="75000"/>
                      <a:lumOff val="25000"/>
                    </a:schemeClr>
                  </a:solidFill>
                  <a:cs typeface="Arial" pitchFamily="34" charset="0"/>
                </a:rPr>
                <a:t>La cara oculta de las redes sociales</a:t>
              </a:r>
              <a:endParaRPr lang="ko-KR" altLang="en-US" sz="1400" b="1" dirty="0">
                <a:solidFill>
                  <a:schemeClr val="tx1">
                    <a:lumMod val="75000"/>
                    <a:lumOff val="25000"/>
                  </a:schemeClr>
                </a:solidFill>
                <a:cs typeface="Arial" pitchFamily="34" charset="0"/>
              </a:endParaRPr>
            </a:p>
          </p:txBody>
        </p:sp>
        <p:sp>
          <p:nvSpPr>
            <p:cNvPr id="41" name="TextBox 40"/>
            <p:cNvSpPr txBox="1"/>
            <p:nvPr/>
          </p:nvSpPr>
          <p:spPr>
            <a:xfrm>
              <a:off x="3851840" y="1625473"/>
              <a:ext cx="4392568" cy="276999"/>
            </a:xfrm>
            <a:prstGeom prst="rect">
              <a:avLst/>
            </a:prstGeom>
            <a:noFill/>
          </p:spPr>
          <p:txBody>
            <a:bodyPr wrap="square" rtlCol="0">
              <a:spAutoFit/>
            </a:bodyPr>
            <a:lstStyle/>
            <a:p>
              <a:r>
                <a:rPr lang="en-US" altLang="ko-KR" sz="1200">
                  <a:solidFill>
                    <a:schemeClr val="tx1">
                      <a:lumMod val="75000"/>
                      <a:lumOff val="25000"/>
                    </a:schemeClr>
                  </a:solidFill>
                  <a:cs typeface="Arial" pitchFamily="34" charset="0"/>
                </a:rPr>
                <a:t>Riesgos, delitos y recomendaciones.</a:t>
              </a:r>
              <a:endParaRPr lang="ko-KR" altLang="en-US" sz="1200" dirty="0">
                <a:solidFill>
                  <a:schemeClr val="tx1">
                    <a:lumMod val="75000"/>
                    <a:lumOff val="25000"/>
                  </a:schemeClr>
                </a:solidFill>
                <a:cs typeface="Arial" pitchFamily="34" charset="0"/>
              </a:endParaRPr>
            </a:p>
          </p:txBody>
        </p:sp>
      </p:grpSp>
    </p:spTree>
    <p:extLst>
      <p:ext uri="{BB962C8B-B14F-4D97-AF65-F5344CB8AC3E}">
        <p14:creationId xmlns:p14="http://schemas.microsoft.com/office/powerpoint/2010/main" val="10950559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ltLang="ko-KR" sz="2800"/>
              <a:t>Tareas</a:t>
            </a:r>
            <a:endParaRPr lang="ko-KR" altLang="en-US" sz="2800" dirty="0"/>
          </a:p>
        </p:txBody>
      </p:sp>
      <p:sp>
        <p:nvSpPr>
          <p:cNvPr id="3" name="Text Placeholder 2"/>
          <p:cNvSpPr>
            <a:spLocks noGrp="1"/>
          </p:cNvSpPr>
          <p:nvPr>
            <p:ph type="body" sz="quarter" idx="11"/>
          </p:nvPr>
        </p:nvSpPr>
        <p:spPr/>
        <p:txBody>
          <a:bodyPr/>
          <a:lstStyle/>
          <a:p>
            <a:pPr lvl="0"/>
            <a:r>
              <a:rPr lang="en-US" altLang="ko-KR"/>
              <a:t>En base a lo que has estudiado en esta unidad, ¿puedes resolver los ejercicios en las siguientes diapositivas?</a:t>
            </a:r>
            <a:endParaRPr lang="en-US" altLang="ko-KR" dirty="0"/>
          </a:p>
        </p:txBody>
      </p:sp>
      <p:grpSp>
        <p:nvGrpSpPr>
          <p:cNvPr id="5" name="Group 4"/>
          <p:cNvGrpSpPr/>
          <p:nvPr/>
        </p:nvGrpSpPr>
        <p:grpSpPr>
          <a:xfrm>
            <a:off x="1758855" y="1399721"/>
            <a:ext cx="5642572" cy="2726588"/>
            <a:chOff x="1521716" y="1275606"/>
            <a:chExt cx="5642572" cy="2726588"/>
          </a:xfrm>
          <a:solidFill>
            <a:srgbClr val="87B5BA"/>
          </a:solidFill>
        </p:grpSpPr>
        <p:grpSp>
          <p:nvGrpSpPr>
            <p:cNvPr id="6" name="Group 5"/>
            <p:cNvGrpSpPr/>
            <p:nvPr/>
          </p:nvGrpSpPr>
          <p:grpSpPr>
            <a:xfrm>
              <a:off x="1521716" y="1596158"/>
              <a:ext cx="3168352" cy="2406036"/>
              <a:chOff x="1521716" y="1596158"/>
              <a:chExt cx="3168352" cy="2406036"/>
            </a:xfrm>
            <a:grpFill/>
          </p:grpSpPr>
          <p:grpSp>
            <p:nvGrpSpPr>
              <p:cNvPr id="12" name="Group 11"/>
              <p:cNvGrpSpPr/>
              <p:nvPr/>
            </p:nvGrpSpPr>
            <p:grpSpPr>
              <a:xfrm>
                <a:off x="1521716" y="1596158"/>
                <a:ext cx="3168352" cy="2406036"/>
                <a:chOff x="1691680" y="-1532706"/>
                <a:chExt cx="7101775" cy="5393065"/>
              </a:xfrm>
              <a:grpFill/>
            </p:grpSpPr>
            <p:sp>
              <p:nvSpPr>
                <p:cNvPr id="14" name="Donut 13"/>
                <p:cNvSpPr/>
                <p:nvPr/>
              </p:nvSpPr>
              <p:spPr>
                <a:xfrm>
                  <a:off x="1691680" y="-1532706"/>
                  <a:ext cx="4896544" cy="4896544"/>
                </a:xfrm>
                <a:prstGeom prst="donut">
                  <a:avLst>
                    <a:gd name="adj" fmla="val 1752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5" name="Right Arrow 14"/>
                <p:cNvSpPr/>
                <p:nvPr/>
              </p:nvSpPr>
              <p:spPr>
                <a:xfrm>
                  <a:off x="4355976" y="2009174"/>
                  <a:ext cx="4437479" cy="1851185"/>
                </a:xfrm>
                <a:prstGeom prst="rightArrow">
                  <a:avLst>
                    <a:gd name="adj1" fmla="val 45464"/>
                    <a:gd name="adj2"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grpSp>
          <p:sp>
            <p:nvSpPr>
              <p:cNvPr id="13" name="Oval 12"/>
              <p:cNvSpPr/>
              <p:nvPr/>
            </p:nvSpPr>
            <p:spPr>
              <a:xfrm>
                <a:off x="2263185" y="2337627"/>
                <a:ext cx="701581" cy="7015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grpSp>
        <p:grpSp>
          <p:nvGrpSpPr>
            <p:cNvPr id="7" name="Group 6"/>
            <p:cNvGrpSpPr/>
            <p:nvPr/>
          </p:nvGrpSpPr>
          <p:grpSpPr>
            <a:xfrm>
              <a:off x="3995936" y="1275606"/>
              <a:ext cx="3168352" cy="2406036"/>
              <a:chOff x="3851920" y="1401130"/>
              <a:chExt cx="3168352" cy="2406036"/>
            </a:xfrm>
            <a:grpFill/>
          </p:grpSpPr>
          <p:grpSp>
            <p:nvGrpSpPr>
              <p:cNvPr id="8" name="Group 7"/>
              <p:cNvGrpSpPr/>
              <p:nvPr/>
            </p:nvGrpSpPr>
            <p:grpSpPr>
              <a:xfrm rot="10800000">
                <a:off x="3851920" y="1401130"/>
                <a:ext cx="3168352" cy="2406036"/>
                <a:chOff x="1691680" y="-1532706"/>
                <a:chExt cx="7101775" cy="5393065"/>
              </a:xfrm>
              <a:grpFill/>
            </p:grpSpPr>
            <p:sp>
              <p:nvSpPr>
                <p:cNvPr id="10" name="Donut 9"/>
                <p:cNvSpPr/>
                <p:nvPr/>
              </p:nvSpPr>
              <p:spPr>
                <a:xfrm>
                  <a:off x="1691680" y="-1532706"/>
                  <a:ext cx="4896544" cy="4896544"/>
                </a:xfrm>
                <a:prstGeom prst="donut">
                  <a:avLst>
                    <a:gd name="adj" fmla="val 1752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1" name="Right Arrow 10"/>
                <p:cNvSpPr/>
                <p:nvPr/>
              </p:nvSpPr>
              <p:spPr>
                <a:xfrm>
                  <a:off x="4355976" y="2009174"/>
                  <a:ext cx="4437479" cy="1851185"/>
                </a:xfrm>
                <a:prstGeom prst="rightArrow">
                  <a:avLst>
                    <a:gd name="adj1" fmla="val 45464"/>
                    <a:gd name="adj2"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grpSp>
          <p:sp>
            <p:nvSpPr>
              <p:cNvPr id="9" name="Oval 8"/>
              <p:cNvSpPr/>
              <p:nvPr/>
            </p:nvSpPr>
            <p:spPr>
              <a:xfrm>
                <a:off x="5577220" y="2364114"/>
                <a:ext cx="701581" cy="7015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grpSp>
      </p:grpSp>
      <p:sp>
        <p:nvSpPr>
          <p:cNvPr id="16" name="Isosceles Triangle 15"/>
          <p:cNvSpPr/>
          <p:nvPr/>
        </p:nvSpPr>
        <p:spPr>
          <a:xfrm>
            <a:off x="4072185" y="2325122"/>
            <a:ext cx="1015912" cy="875786"/>
          </a:xfrm>
          <a:prstGeom prst="triangle">
            <a:avLst/>
          </a:prstGeom>
          <a:solidFill>
            <a:srgbClr val="F39E5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7" name="Round Same Side Corner Rectangle 8"/>
          <p:cNvSpPr/>
          <p:nvPr/>
        </p:nvSpPr>
        <p:spPr>
          <a:xfrm>
            <a:off x="4414226" y="2721165"/>
            <a:ext cx="331830" cy="332339"/>
          </a:xfrm>
          <a:custGeom>
            <a:avLst/>
            <a:gdLst/>
            <a:ahLst/>
            <a:cxnLst/>
            <a:rect l="l" t="t" r="r" b="b"/>
            <a:pathLst>
              <a:path w="3197597" h="3202496">
                <a:moveTo>
                  <a:pt x="601421" y="1611393"/>
                </a:moveTo>
                <a:lnTo>
                  <a:pt x="2596176" y="1611393"/>
                </a:lnTo>
                <a:cubicBezTo>
                  <a:pt x="2928331" y="1611393"/>
                  <a:pt x="3197594" y="1880656"/>
                  <a:pt x="3197594" y="2212811"/>
                </a:cubicBezTo>
                <a:lnTo>
                  <a:pt x="3197594" y="2776360"/>
                </a:lnTo>
                <a:lnTo>
                  <a:pt x="3197597" y="2776360"/>
                </a:lnTo>
                <a:lnTo>
                  <a:pt x="3197597" y="2914824"/>
                </a:lnTo>
                <a:lnTo>
                  <a:pt x="3197198" y="2914824"/>
                </a:lnTo>
                <a:lnTo>
                  <a:pt x="3197198" y="3202496"/>
                </a:lnTo>
                <a:lnTo>
                  <a:pt x="398" y="3202496"/>
                </a:lnTo>
                <a:lnTo>
                  <a:pt x="398" y="2914824"/>
                </a:lnTo>
                <a:lnTo>
                  <a:pt x="0" y="2914824"/>
                </a:lnTo>
                <a:lnTo>
                  <a:pt x="0" y="2212811"/>
                </a:lnTo>
                <a:cubicBezTo>
                  <a:pt x="0" y="1880656"/>
                  <a:pt x="269266" y="1611393"/>
                  <a:pt x="601421" y="1611393"/>
                </a:cubicBezTo>
                <a:close/>
                <a:moveTo>
                  <a:pt x="1598801" y="0"/>
                </a:moveTo>
                <a:cubicBezTo>
                  <a:pt x="1998649" y="0"/>
                  <a:pt x="2322791" y="324142"/>
                  <a:pt x="2322791" y="723993"/>
                </a:cubicBezTo>
                <a:cubicBezTo>
                  <a:pt x="2322791" y="1123843"/>
                  <a:pt x="1998649" y="1447985"/>
                  <a:pt x="1598801" y="1447985"/>
                </a:cubicBezTo>
                <a:cubicBezTo>
                  <a:pt x="1198951" y="1447985"/>
                  <a:pt x="874809" y="1123843"/>
                  <a:pt x="874809" y="723993"/>
                </a:cubicBezTo>
                <a:cubicBezTo>
                  <a:pt x="874809" y="324142"/>
                  <a:pt x="1198951" y="0"/>
                  <a:pt x="1598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5" name="TextBox 24"/>
          <p:cNvSpPr txBox="1"/>
          <p:nvPr/>
        </p:nvSpPr>
        <p:spPr>
          <a:xfrm>
            <a:off x="4644008" y="1101973"/>
            <a:ext cx="4320480" cy="461665"/>
          </a:xfrm>
          <a:prstGeom prst="rect">
            <a:avLst/>
          </a:prstGeom>
          <a:noFill/>
        </p:spPr>
        <p:txBody>
          <a:bodyPr wrap="square" rtlCol="0">
            <a:spAutoFit/>
          </a:bodyPr>
          <a:lstStyle/>
          <a:p>
            <a:r>
              <a:rPr lang="en-US" altLang="ko-KR" sz="1200">
                <a:solidFill>
                  <a:schemeClr val="tx1">
                    <a:lumMod val="75000"/>
                    <a:lumOff val="25000"/>
                  </a:schemeClr>
                </a:solidFill>
                <a:cs typeface="Arial" pitchFamily="34" charset="0"/>
              </a:rPr>
              <a:t>Tendrás que tomar decisiones sobre situaciones complicadas en las que utilizarás el conocimiento que has adquirido.</a:t>
            </a:r>
            <a:endParaRPr lang="en-US" altLang="ko-KR" sz="1200" dirty="0">
              <a:solidFill>
                <a:schemeClr val="tx1">
                  <a:lumMod val="75000"/>
                  <a:lumOff val="25000"/>
                </a:schemeClr>
              </a:solidFill>
              <a:cs typeface="Arial" pitchFamily="34" charset="0"/>
            </a:endParaRPr>
          </a:p>
        </p:txBody>
      </p:sp>
      <p:sp>
        <p:nvSpPr>
          <p:cNvPr id="26" name="TextBox 25"/>
          <p:cNvSpPr txBox="1"/>
          <p:nvPr/>
        </p:nvSpPr>
        <p:spPr>
          <a:xfrm>
            <a:off x="382331" y="3982293"/>
            <a:ext cx="4031895" cy="646331"/>
          </a:xfrm>
          <a:prstGeom prst="rect">
            <a:avLst/>
          </a:prstGeom>
          <a:noFill/>
        </p:spPr>
        <p:txBody>
          <a:bodyPr wrap="square" rtlCol="0">
            <a:spAutoFit/>
          </a:bodyPr>
          <a:lstStyle/>
          <a:p>
            <a:pPr algn="r"/>
            <a:r>
              <a:rPr lang="en-US" altLang="ko-KR" sz="1200">
                <a:solidFill>
                  <a:schemeClr val="tx1">
                    <a:lumMod val="75000"/>
                    <a:lumOff val="25000"/>
                  </a:schemeClr>
                </a:solidFill>
                <a:cs typeface="Arial" pitchFamily="34" charset="0"/>
              </a:rPr>
              <a:t>Tendrás que abrir tu mente y pensar como si realmente estuvieses en esa situación, utilizando tu mejor herramienta: el cerebro.</a:t>
            </a:r>
            <a:endParaRPr lang="en-US" altLang="ko-KR" sz="1200" dirty="0">
              <a:solidFill>
                <a:schemeClr val="tx1">
                  <a:lumMod val="75000"/>
                  <a:lumOff val="25000"/>
                </a:schemeClr>
              </a:solidFill>
              <a:cs typeface="Arial" pitchFamily="34" charset="0"/>
            </a:endParaRPr>
          </a:p>
        </p:txBody>
      </p:sp>
      <p:sp>
        <p:nvSpPr>
          <p:cNvPr id="27" name="TextBox 26"/>
          <p:cNvSpPr txBox="1"/>
          <p:nvPr/>
        </p:nvSpPr>
        <p:spPr>
          <a:xfrm>
            <a:off x="2144843" y="3574869"/>
            <a:ext cx="2336966" cy="276999"/>
          </a:xfrm>
          <a:prstGeom prst="rect">
            <a:avLst/>
          </a:prstGeom>
          <a:noFill/>
        </p:spPr>
        <p:txBody>
          <a:bodyPr wrap="square" rtlCol="0">
            <a:spAutoFit/>
          </a:bodyPr>
          <a:lstStyle/>
          <a:p>
            <a:pPr algn="r"/>
            <a:r>
              <a:rPr lang="en-US" altLang="ko-KR" sz="1200" b="1">
                <a:solidFill>
                  <a:schemeClr val="bg1"/>
                </a:solidFill>
                <a:cs typeface="Arial" pitchFamily="34" charset="0"/>
              </a:rPr>
              <a:t>Expande tu pensamiento</a:t>
            </a:r>
            <a:endParaRPr lang="ko-KR" altLang="en-US" sz="1200" b="1" dirty="0">
              <a:solidFill>
                <a:schemeClr val="bg1"/>
              </a:solidFill>
              <a:cs typeface="Arial" pitchFamily="34" charset="0"/>
            </a:endParaRPr>
          </a:p>
        </p:txBody>
      </p:sp>
      <p:sp>
        <p:nvSpPr>
          <p:cNvPr id="28" name="TextBox 27"/>
          <p:cNvSpPr txBox="1"/>
          <p:nvPr/>
        </p:nvSpPr>
        <p:spPr>
          <a:xfrm>
            <a:off x="4669945" y="1674160"/>
            <a:ext cx="2336966" cy="276999"/>
          </a:xfrm>
          <a:prstGeom prst="rect">
            <a:avLst/>
          </a:prstGeom>
          <a:noFill/>
        </p:spPr>
        <p:txBody>
          <a:bodyPr wrap="square" rtlCol="0">
            <a:spAutoFit/>
          </a:bodyPr>
          <a:lstStyle/>
          <a:p>
            <a:r>
              <a:rPr lang="en-US" altLang="ko-KR" sz="1200" b="1">
                <a:solidFill>
                  <a:schemeClr val="bg1"/>
                </a:solidFill>
                <a:cs typeface="Arial" pitchFamily="34" charset="0"/>
              </a:rPr>
              <a:t>Toma decisiones</a:t>
            </a:r>
            <a:endParaRPr lang="ko-KR" altLang="en-US" sz="1200" b="1" dirty="0">
              <a:solidFill>
                <a:schemeClr val="bg1"/>
              </a:solidFill>
              <a:cs typeface="Arial" pitchFamily="34" charset="0"/>
            </a:endParaRPr>
          </a:p>
        </p:txBody>
      </p:sp>
    </p:spTree>
    <p:extLst>
      <p:ext uri="{BB962C8B-B14F-4D97-AF65-F5344CB8AC3E}">
        <p14:creationId xmlns:p14="http://schemas.microsoft.com/office/powerpoint/2010/main" val="1884765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13D77A5-8B36-BCEA-E61A-90E860E8FA72}"/>
              </a:ext>
            </a:extLst>
          </p:cNvPr>
          <p:cNvSpPr>
            <a:spLocks noGrp="1"/>
          </p:cNvSpPr>
          <p:nvPr>
            <p:ph type="body" sz="quarter" idx="10"/>
          </p:nvPr>
        </p:nvSpPr>
        <p:spPr/>
        <p:txBody>
          <a:bodyPr/>
          <a:lstStyle/>
          <a:p>
            <a:r>
              <a:rPr lang="es-ES" sz="2400"/>
              <a:t>Tarea 1: Usando las redes sociales para conseguir trabajo</a:t>
            </a:r>
          </a:p>
        </p:txBody>
      </p:sp>
      <p:sp>
        <p:nvSpPr>
          <p:cNvPr id="18" name="Rectangle 1">
            <a:extLst>
              <a:ext uri="{FF2B5EF4-FFF2-40B4-BE49-F238E27FC236}">
                <a16:creationId xmlns:a16="http://schemas.microsoft.com/office/drawing/2014/main" id="{A53FAEA7-C47A-B133-DF94-DC09E55CAB1F}"/>
              </a:ext>
            </a:extLst>
          </p:cNvPr>
          <p:cNvSpPr/>
          <p:nvPr/>
        </p:nvSpPr>
        <p:spPr>
          <a:xfrm>
            <a:off x="832752" y="1629993"/>
            <a:ext cx="7364555" cy="2297238"/>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just" latinLnBrk="0">
              <a:lnSpc>
                <a:spcPct val="150000"/>
              </a:lnSpc>
              <a:spcAft>
                <a:spcPts val="1000"/>
              </a:spcAft>
            </a:pPr>
            <a:r>
              <a:rPr lang="en-GB" sz="1200">
                <a:solidFill>
                  <a:schemeClr val="tx1">
                    <a:lumMod val="75000"/>
                    <a:lumOff val="25000"/>
                  </a:schemeClr>
                </a:solidFill>
              </a:rPr>
              <a:t>Hablemos de LinkedIn. Esta red social profesional fundada en 2002 por Reid Hoffman y Konstantin Guericke cuenta actualmente con más de 830 millones de miembros y más de 58 millones de empresas registradas. </a:t>
            </a:r>
          </a:p>
          <a:p>
            <a:pPr algn="just" latinLnBrk="0">
              <a:lnSpc>
                <a:spcPct val="150000"/>
              </a:lnSpc>
              <a:spcAft>
                <a:spcPts val="1000"/>
              </a:spcAft>
            </a:pPr>
            <a:r>
              <a:rPr lang="en-GB" sz="1200">
                <a:solidFill>
                  <a:schemeClr val="tx1">
                    <a:lumMod val="75000"/>
                    <a:lumOff val="25000"/>
                  </a:schemeClr>
                </a:solidFill>
              </a:rPr>
              <a:t>LinkedIn se utiliza para poner en contacto a profesionales y empresas que buscan sinergias laborales y nuevas oportunidades de negocio. Por lo tanto, existen dos tipos de perfiles: el perfil de empresa y el perfil de usuario. Además, existe un apartado muy interesante dedicado a la búsqueda de empleo, donde diariamente se publican cientos de ofertas de trabajo a las que los usuarios pueden inscribirse.</a:t>
            </a:r>
            <a:r>
              <a:rPr lang="es-ES" altLang="ko-KR" sz="1200">
                <a:solidFill>
                  <a:schemeClr val="tx1">
                    <a:lumMod val="75000"/>
                    <a:lumOff val="25000"/>
                  </a:schemeClr>
                </a:solidFill>
              </a:rPr>
              <a:t> </a:t>
            </a:r>
            <a:endParaRPr lang="ko-KR" altLang="en-US" sz="1200">
              <a:solidFill>
                <a:schemeClr val="tx1">
                  <a:lumMod val="75000"/>
                  <a:lumOff val="25000"/>
                </a:schemeClr>
              </a:solidFill>
            </a:endParaRPr>
          </a:p>
        </p:txBody>
      </p:sp>
      <p:sp>
        <p:nvSpPr>
          <p:cNvPr id="9" name="Oval 35">
            <a:extLst>
              <a:ext uri="{FF2B5EF4-FFF2-40B4-BE49-F238E27FC236}">
                <a16:creationId xmlns:a16="http://schemas.microsoft.com/office/drawing/2014/main" id="{B436F422-2D1F-4575-85EC-8666E4819862}"/>
              </a:ext>
            </a:extLst>
          </p:cNvPr>
          <p:cNvSpPr/>
          <p:nvPr/>
        </p:nvSpPr>
        <p:spPr>
          <a:xfrm>
            <a:off x="625043" y="885541"/>
            <a:ext cx="346557" cy="442500"/>
          </a:xfrm>
          <a:custGeom>
            <a:avLst/>
            <a:gdLst/>
            <a:ahLst/>
            <a:cxnLst/>
            <a:rect l="l" t="t" r="r" b="b"/>
            <a:pathLst>
              <a:path w="2548531" h="3213371">
                <a:moveTo>
                  <a:pt x="792000" y="2498954"/>
                </a:moveTo>
                <a:lnTo>
                  <a:pt x="792000" y="2641726"/>
                </a:lnTo>
                <a:cubicBezTo>
                  <a:pt x="463357" y="2661706"/>
                  <a:pt x="216000" y="2748872"/>
                  <a:pt x="216000" y="2853371"/>
                </a:cubicBezTo>
                <a:cubicBezTo>
                  <a:pt x="216000" y="2972665"/>
                  <a:pt x="538355" y="3069371"/>
                  <a:pt x="936000" y="3069371"/>
                </a:cubicBezTo>
                <a:cubicBezTo>
                  <a:pt x="1333645" y="3069371"/>
                  <a:pt x="1656000" y="2972665"/>
                  <a:pt x="1656000" y="2853371"/>
                </a:cubicBezTo>
                <a:cubicBezTo>
                  <a:pt x="1656000" y="2748872"/>
                  <a:pt x="1408644" y="2661706"/>
                  <a:pt x="1080000" y="2641726"/>
                </a:cubicBezTo>
                <a:lnTo>
                  <a:pt x="1080000" y="2498954"/>
                </a:lnTo>
                <a:cubicBezTo>
                  <a:pt x="1528614" y="2524263"/>
                  <a:pt x="1872000" y="2673393"/>
                  <a:pt x="1872000" y="2853371"/>
                </a:cubicBezTo>
                <a:cubicBezTo>
                  <a:pt x="1872000" y="3052194"/>
                  <a:pt x="1452939" y="3213371"/>
                  <a:pt x="936000" y="3213371"/>
                </a:cubicBezTo>
                <a:cubicBezTo>
                  <a:pt x="419061" y="3213371"/>
                  <a:pt x="0" y="3052194"/>
                  <a:pt x="0" y="2853371"/>
                </a:cubicBezTo>
                <a:cubicBezTo>
                  <a:pt x="0" y="2673393"/>
                  <a:pt x="343386" y="2524263"/>
                  <a:pt x="792000" y="2498954"/>
                </a:cubicBezTo>
                <a:close/>
                <a:moveTo>
                  <a:pt x="2190403" y="180020"/>
                </a:moveTo>
                <a:cubicBezTo>
                  <a:pt x="2388233" y="180020"/>
                  <a:pt x="2548531" y="236495"/>
                  <a:pt x="2548531" y="306081"/>
                </a:cubicBezTo>
                <a:lnTo>
                  <a:pt x="2548531" y="1314569"/>
                </a:lnTo>
                <a:cubicBezTo>
                  <a:pt x="2548531" y="1244983"/>
                  <a:pt x="2388233" y="1188508"/>
                  <a:pt x="2190403" y="1188508"/>
                </a:cubicBezTo>
                <a:cubicBezTo>
                  <a:pt x="1992574" y="1188508"/>
                  <a:pt x="1832276" y="1244983"/>
                  <a:pt x="1832276" y="1314569"/>
                </a:cubicBezTo>
                <a:cubicBezTo>
                  <a:pt x="1832276" y="1384155"/>
                  <a:pt x="1671978" y="1440630"/>
                  <a:pt x="1474148" y="1440630"/>
                </a:cubicBezTo>
                <a:cubicBezTo>
                  <a:pt x="1276318" y="1440630"/>
                  <a:pt x="1116020" y="1384155"/>
                  <a:pt x="1116020" y="1314569"/>
                </a:cubicBezTo>
                <a:lnTo>
                  <a:pt x="1116020" y="306081"/>
                </a:lnTo>
                <a:cubicBezTo>
                  <a:pt x="1116020" y="375667"/>
                  <a:pt x="1276318" y="432142"/>
                  <a:pt x="1474148" y="432142"/>
                </a:cubicBezTo>
                <a:cubicBezTo>
                  <a:pt x="1671978" y="432142"/>
                  <a:pt x="1832276" y="375667"/>
                  <a:pt x="1832276" y="306081"/>
                </a:cubicBezTo>
                <a:cubicBezTo>
                  <a:pt x="1832276" y="236495"/>
                  <a:pt x="1992574" y="180020"/>
                  <a:pt x="2190403" y="180020"/>
                </a:cubicBezTo>
                <a:close/>
                <a:moveTo>
                  <a:pt x="936000" y="0"/>
                </a:moveTo>
                <a:cubicBezTo>
                  <a:pt x="1035422" y="0"/>
                  <a:pt x="1116020" y="80598"/>
                  <a:pt x="1116020" y="180020"/>
                </a:cubicBezTo>
                <a:cubicBezTo>
                  <a:pt x="1116020" y="246019"/>
                  <a:pt x="1080504" y="303723"/>
                  <a:pt x="1026000" y="332457"/>
                </a:cubicBezTo>
                <a:lnTo>
                  <a:pt x="1026000" y="2887874"/>
                </a:lnTo>
                <a:lnTo>
                  <a:pt x="846000" y="2887874"/>
                </a:lnTo>
                <a:lnTo>
                  <a:pt x="846000" y="332457"/>
                </a:lnTo>
                <a:cubicBezTo>
                  <a:pt x="791497" y="303723"/>
                  <a:pt x="755980" y="246019"/>
                  <a:pt x="755980" y="180020"/>
                </a:cubicBezTo>
                <a:cubicBezTo>
                  <a:pt x="755980" y="80598"/>
                  <a:pt x="836578" y="0"/>
                  <a:pt x="936000" y="0"/>
                </a:cubicBez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1" name="Text Placeholder 2">
            <a:extLst>
              <a:ext uri="{FF2B5EF4-FFF2-40B4-BE49-F238E27FC236}">
                <a16:creationId xmlns:a16="http://schemas.microsoft.com/office/drawing/2014/main" id="{62F85CEF-6DCA-06EC-4B44-E841FEA6148D}"/>
              </a:ext>
            </a:extLst>
          </p:cNvPr>
          <p:cNvSpPr>
            <a:spLocks noGrp="1"/>
          </p:cNvSpPr>
          <p:nvPr>
            <p:ph type="body" sz="quarter" idx="11"/>
          </p:nvPr>
        </p:nvSpPr>
        <p:spPr>
          <a:xfrm>
            <a:off x="1007603" y="1023368"/>
            <a:ext cx="4716525" cy="282799"/>
          </a:xfrm>
        </p:spPr>
        <p:txBody>
          <a:bodyPr/>
          <a:lstStyle/>
          <a:p>
            <a:pPr lvl="0" algn="l"/>
            <a:r>
              <a:rPr lang="en-US" altLang="ko-KR" sz="1800" b="1"/>
              <a:t>Introducción: ¿De qué va todo esto?</a:t>
            </a:r>
            <a:endParaRPr lang="en-US" altLang="ko-KR" sz="1800" b="1" dirty="0"/>
          </a:p>
        </p:txBody>
      </p:sp>
    </p:spTree>
    <p:extLst>
      <p:ext uri="{BB962C8B-B14F-4D97-AF65-F5344CB8AC3E}">
        <p14:creationId xmlns:p14="http://schemas.microsoft.com/office/powerpoint/2010/main" val="11845605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
            <a:extLst>
              <a:ext uri="{FF2B5EF4-FFF2-40B4-BE49-F238E27FC236}">
                <a16:creationId xmlns:a16="http://schemas.microsoft.com/office/drawing/2014/main" id="{E2898E80-ABB0-ED4E-BAEF-CF41C6CF455C}"/>
              </a:ext>
            </a:extLst>
          </p:cNvPr>
          <p:cNvSpPr/>
          <p:nvPr/>
        </p:nvSpPr>
        <p:spPr>
          <a:xfrm>
            <a:off x="1789822" y="1567345"/>
            <a:ext cx="5564355" cy="2296281"/>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just" latinLnBrk="0">
              <a:lnSpc>
                <a:spcPct val="150000"/>
              </a:lnSpc>
              <a:spcAft>
                <a:spcPts val="1000"/>
              </a:spcAft>
            </a:pPr>
            <a:r>
              <a:rPr lang="en-GB" sz="1200">
                <a:solidFill>
                  <a:schemeClr val="tx1">
                    <a:lumMod val="75000"/>
                    <a:lumOff val="25000"/>
                  </a:schemeClr>
                </a:solidFill>
              </a:rPr>
              <a:t>En esta actividad, te guiaremos para </a:t>
            </a:r>
            <a:r>
              <a:rPr lang="en-GB" sz="1200" b="1">
                <a:solidFill>
                  <a:schemeClr val="tx1">
                    <a:lumMod val="75000"/>
                    <a:lumOff val="25000"/>
                  </a:schemeClr>
                </a:solidFill>
              </a:rPr>
              <a:t>crear tu propio perfil profesional de LinkedIn</a:t>
            </a:r>
            <a:r>
              <a:rPr lang="en-GB" sz="1200">
                <a:solidFill>
                  <a:schemeClr val="tx1">
                    <a:lumMod val="75000"/>
                    <a:lumOff val="25000"/>
                  </a:schemeClr>
                </a:solidFill>
              </a:rPr>
              <a:t>, de forma que puedas utilizarlo para encontrar oportunidades laborales e impulsar tus relaciones profesionales. </a:t>
            </a:r>
          </a:p>
          <a:p>
            <a:pPr algn="just" latinLnBrk="0">
              <a:lnSpc>
                <a:spcPct val="150000"/>
              </a:lnSpc>
              <a:spcAft>
                <a:spcPts val="1000"/>
              </a:spcAft>
            </a:pPr>
            <a:r>
              <a:rPr lang="en-GB" sz="1200">
                <a:solidFill>
                  <a:schemeClr val="tx1">
                    <a:lumMod val="75000"/>
                    <a:lumOff val="25000"/>
                  </a:schemeClr>
                </a:solidFill>
              </a:rPr>
              <a:t>Es muy importante que tengas en cuenta que LinkedIn se trata de una red social profesional, por lo que imagina que estás en una oficina llena de empresarios trajeados. ¿Verdad que te comportarías de forma correcta y profesional?</a:t>
            </a:r>
            <a:endParaRPr lang="ko-KR" altLang="en-US" sz="1200">
              <a:solidFill>
                <a:schemeClr val="tx1">
                  <a:lumMod val="75000"/>
                  <a:lumOff val="25000"/>
                </a:schemeClr>
              </a:solidFill>
            </a:endParaRPr>
          </a:p>
        </p:txBody>
      </p:sp>
      <p:sp>
        <p:nvSpPr>
          <p:cNvPr id="5" name="Donut 24">
            <a:extLst>
              <a:ext uri="{FF2B5EF4-FFF2-40B4-BE49-F238E27FC236}">
                <a16:creationId xmlns:a16="http://schemas.microsoft.com/office/drawing/2014/main" id="{5A9376DB-6835-275C-67FD-6C8DEA99CDB8}"/>
              </a:ext>
            </a:extLst>
          </p:cNvPr>
          <p:cNvSpPr/>
          <p:nvPr/>
        </p:nvSpPr>
        <p:spPr>
          <a:xfrm>
            <a:off x="755576" y="993832"/>
            <a:ext cx="346557" cy="341870"/>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22" name="Text Placeholder 2">
            <a:extLst>
              <a:ext uri="{FF2B5EF4-FFF2-40B4-BE49-F238E27FC236}">
                <a16:creationId xmlns:a16="http://schemas.microsoft.com/office/drawing/2014/main" id="{1A37034C-9C5E-BF37-0D30-C6678F759D63}"/>
              </a:ext>
            </a:extLst>
          </p:cNvPr>
          <p:cNvSpPr txBox="1">
            <a:spLocks/>
          </p:cNvSpPr>
          <p:nvPr/>
        </p:nvSpPr>
        <p:spPr>
          <a:xfrm>
            <a:off x="1102133" y="1024964"/>
            <a:ext cx="3253843" cy="282799"/>
          </a:xfrm>
          <a:prstGeom prst="rect">
            <a:avLst/>
          </a:prstGeom>
        </p:spPr>
        <p:txBody>
          <a:bodyPr anchor="ctr"/>
          <a:lstStyle>
            <a:lvl1pPr marL="0" indent="0" algn="ctr" defTabSz="914400" rtl="0" eaLnBrk="1" latinLnBrk="1" hangingPunct="1">
              <a:spcBef>
                <a:spcPct val="20000"/>
              </a:spcBef>
              <a:buFont typeface="Arial" pitchFamily="34" charset="0"/>
              <a:buNone/>
              <a:defRPr sz="1400" b="0" kern="1200" baseline="0">
                <a:solidFill>
                  <a:schemeClr val="tx1">
                    <a:lumMod val="75000"/>
                    <a:lumOff val="25000"/>
                  </a:schemeClr>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l"/>
            <a:r>
              <a:rPr lang="en-US" altLang="ko-KR" sz="1800" b="1"/>
              <a:t>Tarea: ¿Cuál es la actividad?</a:t>
            </a:r>
            <a:endParaRPr lang="en-US" altLang="ko-KR" sz="1800" b="1" dirty="0"/>
          </a:p>
        </p:txBody>
      </p:sp>
      <p:sp>
        <p:nvSpPr>
          <p:cNvPr id="6" name="Marcador de texto 1">
            <a:extLst>
              <a:ext uri="{FF2B5EF4-FFF2-40B4-BE49-F238E27FC236}">
                <a16:creationId xmlns:a16="http://schemas.microsoft.com/office/drawing/2014/main" id="{5139B012-6249-3E73-4DF8-46BDDA9AFD1F}"/>
              </a:ext>
            </a:extLst>
          </p:cNvPr>
          <p:cNvSpPr txBox="1">
            <a:spLocks/>
          </p:cNvSpPr>
          <p:nvPr/>
        </p:nvSpPr>
        <p:spPr>
          <a:xfrm>
            <a:off x="152400" y="275878"/>
            <a:ext cx="9144000"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s-ES" sz="2400"/>
              <a:t>Tarea 1: Usando las redes sociales para conseguir trabajo</a:t>
            </a:r>
          </a:p>
        </p:txBody>
      </p:sp>
    </p:spTree>
    <p:extLst>
      <p:ext uri="{BB962C8B-B14F-4D97-AF65-F5344CB8AC3E}">
        <p14:creationId xmlns:p14="http://schemas.microsoft.com/office/powerpoint/2010/main" val="25145678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21">
            <a:extLst>
              <a:ext uri="{FF2B5EF4-FFF2-40B4-BE49-F238E27FC236}">
                <a16:creationId xmlns:a16="http://schemas.microsoft.com/office/drawing/2014/main" id="{5798E195-FE25-5B5E-E976-49B9C74D6089}"/>
              </a:ext>
            </a:extLst>
          </p:cNvPr>
          <p:cNvSpPr>
            <a:spLocks noChangeAspect="1"/>
          </p:cNvSpPr>
          <p:nvPr/>
        </p:nvSpPr>
        <p:spPr>
          <a:xfrm>
            <a:off x="564699" y="721892"/>
            <a:ext cx="334893" cy="337690"/>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8" name="Rectangle 1">
            <a:extLst>
              <a:ext uri="{FF2B5EF4-FFF2-40B4-BE49-F238E27FC236}">
                <a16:creationId xmlns:a16="http://schemas.microsoft.com/office/drawing/2014/main" id="{A53FAEA7-C47A-B133-DF94-DC09E55CAB1F}"/>
              </a:ext>
            </a:extLst>
          </p:cNvPr>
          <p:cNvSpPr/>
          <p:nvPr/>
        </p:nvSpPr>
        <p:spPr>
          <a:xfrm>
            <a:off x="359532" y="1193907"/>
            <a:ext cx="8424936" cy="324356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342900" lvl="0" indent="-342900" algn="just" latinLnBrk="0">
              <a:lnSpc>
                <a:spcPct val="150000"/>
              </a:lnSpc>
              <a:spcAft>
                <a:spcPts val="1000"/>
              </a:spcAft>
              <a:buFont typeface="Symbol" panose="05050102010706020507" pitchFamily="18" charset="2"/>
              <a:buChar char=""/>
            </a:pPr>
            <a:r>
              <a:rPr lang="en-GB" sz="1200">
                <a:solidFill>
                  <a:schemeClr val="tx1">
                    <a:lumMod val="75000"/>
                    <a:lumOff val="25000"/>
                  </a:schemeClr>
                </a:solidFill>
                <a:effectLst/>
                <a:ea typeface="Calibri" panose="020F0502020204030204" pitchFamily="34" charset="0"/>
                <a:cs typeface="Times New Roman" panose="02020603050405020304" pitchFamily="18" charset="0"/>
              </a:rPr>
              <a:t>Entra en </a:t>
            </a:r>
            <a:r>
              <a:rPr lang="en-GB" sz="1200" u="sng">
                <a:solidFill>
                  <a:schemeClr val="tx1">
                    <a:lumMod val="75000"/>
                    <a:lumOff val="25000"/>
                  </a:schemeClr>
                </a:solidFill>
                <a:ea typeface="Calibri" panose="020F0502020204030204" pitchFamily="34" charset="0"/>
                <a:cs typeface="Times New Roman" panose="02020603050405020304" pitchFamily="18" charset="0"/>
                <a:hlinkClick r:id="rId2"/>
              </a:rPr>
              <a:t>https://www.linkedin.com/</a:t>
            </a:r>
            <a:r>
              <a:rPr lang="en-GB" sz="1200">
                <a:solidFill>
                  <a:schemeClr val="tx1">
                    <a:lumMod val="75000"/>
                    <a:lumOff val="25000"/>
                  </a:schemeClr>
                </a:solidFill>
                <a:ea typeface="Calibri" panose="020F0502020204030204" pitchFamily="34" charset="0"/>
                <a:cs typeface="Times New Roman" panose="02020603050405020304" pitchFamily="18" charset="0"/>
                <a:hlinkClick r:id="rId2"/>
              </a:rPr>
              <a:t> </a:t>
            </a:r>
            <a:r>
              <a:rPr lang="en-GB" sz="1200">
                <a:solidFill>
                  <a:schemeClr val="tx1">
                    <a:lumMod val="75000"/>
                    <a:lumOff val="25000"/>
                  </a:schemeClr>
                </a:solidFill>
                <a:ea typeface="Calibri" panose="020F0502020204030204" pitchFamily="34" charset="0"/>
                <a:cs typeface="Times New Roman" panose="02020603050405020304" pitchFamily="18" charset="0"/>
              </a:rPr>
              <a:t>y crea una cuenta</a:t>
            </a:r>
            <a:r>
              <a:rPr lang="en-GB" sz="1200">
                <a:solidFill>
                  <a:schemeClr val="tx1">
                    <a:lumMod val="75000"/>
                    <a:lumOff val="25000"/>
                  </a:schemeClr>
                </a:solidFill>
                <a:effectLst/>
                <a:ea typeface="Calibri" panose="020F0502020204030204" pitchFamily="34" charset="0"/>
                <a:cs typeface="Times New Roman" panose="02020603050405020304" pitchFamily="18" charset="0"/>
              </a:rPr>
              <a:t>. También puedes descargar la app en Android o iOS en tu smartphone o tablet. Añade tu información personal. Cuando pulses en unirte, </a:t>
            </a:r>
            <a:r>
              <a:rPr lang="en-GB" sz="1200" b="1">
                <a:solidFill>
                  <a:schemeClr val="tx1">
                    <a:lumMod val="75000"/>
                    <a:lumOff val="25000"/>
                  </a:schemeClr>
                </a:solidFill>
                <a:effectLst/>
                <a:ea typeface="Calibri" panose="020F0502020204030204" pitchFamily="34" charset="0"/>
                <a:cs typeface="Times New Roman" panose="02020603050405020304" pitchFamily="18" charset="0"/>
              </a:rPr>
              <a:t>tu cuenta ya estará lista</a:t>
            </a:r>
            <a:r>
              <a:rPr lang="en-GB" sz="1200">
                <a:solidFill>
                  <a:schemeClr val="tx1">
                    <a:lumMod val="75000"/>
                    <a:lumOff val="25000"/>
                  </a:schemeClr>
                </a:solidFill>
                <a:effectLst/>
                <a:ea typeface="Calibri" panose="020F0502020204030204" pitchFamily="34" charset="0"/>
                <a:cs typeface="Times New Roman" panose="02020603050405020304" pitchFamily="18" charset="0"/>
              </a:rPr>
              <a:t>. Ahora comienza la parte más importante: rellenar tu perfil para que sea profesionalmente atractivo. Puede que no tengas experiencia laboral o que no tengas estudios, pero no te preocupes. ¡Eso no te hace menos profesional! </a:t>
            </a:r>
          </a:p>
          <a:p>
            <a:pPr marL="342900" lvl="0" indent="-342900" algn="just" latinLnBrk="0">
              <a:lnSpc>
                <a:spcPct val="150000"/>
              </a:lnSpc>
              <a:spcAft>
                <a:spcPts val="1000"/>
              </a:spcAft>
              <a:buFont typeface="Symbol" panose="05050102010706020507" pitchFamily="18" charset="2"/>
              <a:buChar char=""/>
            </a:pPr>
            <a:r>
              <a:rPr lang="en-GB" sz="1200">
                <a:solidFill>
                  <a:schemeClr val="tx1">
                    <a:lumMod val="75000"/>
                    <a:lumOff val="25000"/>
                  </a:schemeClr>
                </a:solidFill>
                <a:effectLst/>
                <a:ea typeface="Calibri" panose="020F0502020204030204" pitchFamily="34" charset="0"/>
                <a:cs typeface="Times New Roman" panose="02020603050405020304" pitchFamily="18" charset="0"/>
              </a:rPr>
              <a:t>Completa tu perfil. Añade una </a:t>
            </a:r>
            <a:r>
              <a:rPr lang="en-GB" sz="1200" b="1">
                <a:solidFill>
                  <a:schemeClr val="tx1">
                    <a:lumMod val="75000"/>
                    <a:lumOff val="25000"/>
                  </a:schemeClr>
                </a:solidFill>
                <a:effectLst/>
                <a:ea typeface="Calibri" panose="020F0502020204030204" pitchFamily="34" charset="0"/>
                <a:cs typeface="Times New Roman" panose="02020603050405020304" pitchFamily="18" charset="0"/>
              </a:rPr>
              <a:t>foto de perfil</a:t>
            </a:r>
            <a:r>
              <a:rPr lang="en-GB" sz="1200" b="1">
                <a:solidFill>
                  <a:schemeClr val="tx1">
                    <a:lumMod val="75000"/>
                    <a:lumOff val="25000"/>
                  </a:schemeClr>
                </a:solidFill>
                <a:ea typeface="Calibri" panose="020F0502020204030204" pitchFamily="34" charset="0"/>
                <a:cs typeface="Times New Roman" panose="02020603050405020304" pitchFamily="18" charset="0"/>
              </a:rPr>
              <a:t> </a:t>
            </a:r>
            <a:r>
              <a:rPr lang="en-GB" sz="1200">
                <a:solidFill>
                  <a:schemeClr val="tx1">
                    <a:lumMod val="75000"/>
                    <a:lumOff val="25000"/>
                  </a:schemeClr>
                </a:solidFill>
                <a:effectLst/>
                <a:ea typeface="Calibri" panose="020F0502020204030204" pitchFamily="34" charset="0"/>
                <a:cs typeface="Times New Roman" panose="02020603050405020304" pitchFamily="18" charset="0"/>
              </a:rPr>
              <a:t>(¡No pongas una foto de tus vacaciones en la playa!), añade un buen </a:t>
            </a:r>
            <a:r>
              <a:rPr lang="en-GB" sz="1200" b="1">
                <a:solidFill>
                  <a:schemeClr val="tx1">
                    <a:lumMod val="75000"/>
                    <a:lumOff val="25000"/>
                  </a:schemeClr>
                </a:solidFill>
                <a:effectLst/>
                <a:ea typeface="Calibri" panose="020F0502020204030204" pitchFamily="34" charset="0"/>
                <a:cs typeface="Times New Roman" panose="02020603050405020304" pitchFamily="18" charset="0"/>
              </a:rPr>
              <a:t>resumen profesional</a:t>
            </a:r>
            <a:r>
              <a:rPr lang="en-GB" sz="1200">
                <a:solidFill>
                  <a:schemeClr val="tx1">
                    <a:lumMod val="75000"/>
                    <a:lumOff val="25000"/>
                  </a:schemeClr>
                </a:solidFill>
                <a:effectLst/>
                <a:ea typeface="Calibri" panose="020F0502020204030204" pitchFamily="34" charset="0"/>
                <a:cs typeface="Times New Roman" panose="02020603050405020304" pitchFamily="18" charset="0"/>
              </a:rPr>
              <a:t>, tu </a:t>
            </a:r>
            <a:r>
              <a:rPr lang="en-GB" sz="1200" b="1">
                <a:solidFill>
                  <a:schemeClr val="tx1">
                    <a:lumMod val="75000"/>
                    <a:lumOff val="25000"/>
                  </a:schemeClr>
                </a:solidFill>
                <a:effectLst/>
                <a:ea typeface="Calibri" panose="020F0502020204030204" pitchFamily="34" charset="0"/>
                <a:cs typeface="Times New Roman" panose="02020603050405020304" pitchFamily="18" charset="0"/>
              </a:rPr>
              <a:t>experiencia laboral </a:t>
            </a:r>
            <a:r>
              <a:rPr lang="en-GB" sz="1200">
                <a:solidFill>
                  <a:schemeClr val="tx1">
                    <a:lumMod val="75000"/>
                    <a:lumOff val="25000"/>
                  </a:schemeClr>
                </a:solidFill>
                <a:effectLst/>
                <a:ea typeface="Calibri" panose="020F0502020204030204" pitchFamily="34" charset="0"/>
                <a:cs typeface="Times New Roman" panose="02020603050405020304" pitchFamily="18" charset="0"/>
              </a:rPr>
              <a:t>y tu </a:t>
            </a:r>
            <a:r>
              <a:rPr lang="en-GB" sz="1200" b="1">
                <a:solidFill>
                  <a:schemeClr val="tx1">
                    <a:lumMod val="75000"/>
                    <a:lumOff val="25000"/>
                  </a:schemeClr>
                </a:solidFill>
                <a:effectLst/>
                <a:ea typeface="Calibri" panose="020F0502020204030204" pitchFamily="34" charset="0"/>
                <a:cs typeface="Times New Roman" panose="02020603050405020304" pitchFamily="18" charset="0"/>
              </a:rPr>
              <a:t>formación</a:t>
            </a:r>
            <a:r>
              <a:rPr lang="en-GB" sz="1200">
                <a:solidFill>
                  <a:schemeClr val="tx1">
                    <a:lumMod val="75000"/>
                    <a:lumOff val="25000"/>
                  </a:schemeClr>
                </a:solidFill>
                <a:effectLst/>
                <a:ea typeface="Calibri" panose="020F0502020204030204" pitchFamily="34" charset="0"/>
                <a:cs typeface="Times New Roman" panose="02020603050405020304" pitchFamily="18" charset="0"/>
              </a:rPr>
              <a:t>.</a:t>
            </a:r>
          </a:p>
          <a:p>
            <a:pPr marL="342900" lvl="0" indent="-342900" algn="just" latinLnBrk="0">
              <a:lnSpc>
                <a:spcPct val="150000"/>
              </a:lnSpc>
              <a:spcAft>
                <a:spcPts val="1000"/>
              </a:spcAft>
              <a:buFont typeface="Symbol" panose="05050102010706020507" pitchFamily="18" charset="2"/>
              <a:buChar char=""/>
            </a:pPr>
            <a:r>
              <a:rPr lang="en-GB" sz="1200">
                <a:solidFill>
                  <a:schemeClr val="tx1">
                    <a:lumMod val="75000"/>
                    <a:lumOff val="25000"/>
                  </a:schemeClr>
                </a:solidFill>
                <a:effectLst/>
                <a:ea typeface="Calibri" panose="020F0502020204030204" pitchFamily="34" charset="0"/>
                <a:cs typeface="Times New Roman" panose="02020603050405020304" pitchFamily="18" charset="0"/>
              </a:rPr>
              <a:t>Interactúa con las personas para </a:t>
            </a:r>
            <a:r>
              <a:rPr lang="en-GB" sz="1200" b="1">
                <a:solidFill>
                  <a:schemeClr val="tx1">
                    <a:lumMod val="75000"/>
                    <a:lumOff val="25000"/>
                  </a:schemeClr>
                </a:solidFill>
                <a:effectLst/>
                <a:ea typeface="Calibri" panose="020F0502020204030204" pitchFamily="34" charset="0"/>
                <a:cs typeface="Times New Roman" panose="02020603050405020304" pitchFamily="18" charset="0"/>
              </a:rPr>
              <a:t>crear relaciones profesionales</a:t>
            </a:r>
            <a:r>
              <a:rPr lang="en-GB" sz="1200">
                <a:solidFill>
                  <a:schemeClr val="tx1">
                    <a:lumMod val="75000"/>
                    <a:lumOff val="25000"/>
                  </a:schemeClr>
                </a:solidFill>
                <a:effectLst/>
                <a:ea typeface="Calibri" panose="020F0502020204030204" pitchFamily="34" charset="0"/>
                <a:cs typeface="Times New Roman" panose="02020603050405020304" pitchFamily="18" charset="0"/>
              </a:rPr>
              <a:t>. </a:t>
            </a:r>
          </a:p>
          <a:p>
            <a:pPr marL="342900" lvl="0" indent="-342900" algn="just" latinLnBrk="0">
              <a:lnSpc>
                <a:spcPct val="150000"/>
              </a:lnSpc>
              <a:spcAft>
                <a:spcPts val="1000"/>
              </a:spcAft>
              <a:buFont typeface="Symbol" panose="05050102010706020507" pitchFamily="18" charset="2"/>
              <a:buChar char=""/>
            </a:pPr>
            <a:r>
              <a:rPr lang="en-GB" sz="1200">
                <a:solidFill>
                  <a:schemeClr val="tx1">
                    <a:lumMod val="75000"/>
                    <a:lumOff val="25000"/>
                  </a:schemeClr>
                </a:solidFill>
                <a:effectLst/>
                <a:ea typeface="Calibri" panose="020F0502020204030204" pitchFamily="34" charset="0"/>
              </a:rPr>
              <a:t>Algunos </a:t>
            </a:r>
            <a:r>
              <a:rPr lang="en-GB" sz="1200" b="1">
                <a:solidFill>
                  <a:schemeClr val="tx1">
                    <a:lumMod val="75000"/>
                    <a:lumOff val="25000"/>
                  </a:schemeClr>
                </a:solidFill>
                <a:effectLst/>
                <a:ea typeface="Calibri" panose="020F0502020204030204" pitchFamily="34" charset="0"/>
              </a:rPr>
              <a:t>consejos</a:t>
            </a:r>
            <a:r>
              <a:rPr lang="en-GB" sz="1200">
                <a:solidFill>
                  <a:schemeClr val="tx1">
                    <a:lumMod val="75000"/>
                    <a:lumOff val="25000"/>
                  </a:schemeClr>
                </a:solidFill>
                <a:effectLst/>
                <a:ea typeface="Calibri" panose="020F0502020204030204" pitchFamily="34" charset="0"/>
              </a:rPr>
              <a:t> para gestionar tu perfil de LinkedIn: </a:t>
            </a:r>
            <a:r>
              <a:rPr lang="en-GB" sz="1200" b="1">
                <a:solidFill>
                  <a:schemeClr val="tx1">
                    <a:lumMod val="75000"/>
                    <a:lumOff val="25000"/>
                  </a:schemeClr>
                </a:solidFill>
                <a:effectLst/>
                <a:ea typeface="Calibri" panose="020F0502020204030204" pitchFamily="34" charset="0"/>
              </a:rPr>
              <a:t>cuida tu ortografía</a:t>
            </a:r>
            <a:r>
              <a:rPr lang="en-GB" sz="1200">
                <a:solidFill>
                  <a:schemeClr val="tx1">
                    <a:lumMod val="75000"/>
                    <a:lumOff val="25000"/>
                  </a:schemeClr>
                </a:solidFill>
                <a:effectLst/>
                <a:ea typeface="Calibri" panose="020F0502020204030204" pitchFamily="34" charset="0"/>
              </a:rPr>
              <a:t>, </a:t>
            </a:r>
            <a:r>
              <a:rPr lang="en-GB" sz="1200" b="1">
                <a:solidFill>
                  <a:schemeClr val="tx1">
                    <a:lumMod val="75000"/>
                    <a:lumOff val="25000"/>
                  </a:schemeClr>
                </a:solidFill>
                <a:effectLst/>
                <a:ea typeface="Calibri" panose="020F0502020204030204" pitchFamily="34" charset="0"/>
              </a:rPr>
              <a:t>no copies y pegues la misma información de tu curriculum</a:t>
            </a:r>
            <a:r>
              <a:rPr lang="en-GB" sz="1200">
                <a:solidFill>
                  <a:schemeClr val="tx1">
                    <a:lumMod val="75000"/>
                    <a:lumOff val="25000"/>
                  </a:schemeClr>
                </a:solidFill>
                <a:effectLst/>
                <a:ea typeface="Calibri" panose="020F0502020204030204" pitchFamily="34" charset="0"/>
              </a:rPr>
              <a:t>, </a:t>
            </a:r>
            <a:r>
              <a:rPr lang="en-GB" sz="1200" b="1">
                <a:solidFill>
                  <a:schemeClr val="tx1">
                    <a:lumMod val="75000"/>
                    <a:lumOff val="25000"/>
                  </a:schemeClr>
                </a:solidFill>
                <a:effectLst/>
                <a:ea typeface="Calibri" panose="020F0502020204030204" pitchFamily="34" charset="0"/>
              </a:rPr>
              <a:t>no seas tímido</a:t>
            </a:r>
            <a:r>
              <a:rPr lang="en-GB" sz="1200">
                <a:solidFill>
                  <a:schemeClr val="tx1">
                    <a:lumMod val="75000"/>
                    <a:lumOff val="25000"/>
                  </a:schemeClr>
                </a:solidFill>
                <a:effectLst/>
                <a:ea typeface="Calibri" panose="020F0502020204030204" pitchFamily="34" charset="0"/>
              </a:rPr>
              <a:t>, contacta con las personas de </a:t>
            </a:r>
            <a:r>
              <a:rPr lang="en-GB" sz="1200" b="1">
                <a:solidFill>
                  <a:schemeClr val="tx1">
                    <a:lumMod val="75000"/>
                    <a:lumOff val="25000"/>
                  </a:schemeClr>
                </a:solidFill>
                <a:effectLst/>
                <a:ea typeface="Calibri" panose="020F0502020204030204" pitchFamily="34" charset="0"/>
              </a:rPr>
              <a:t>forma</a:t>
            </a:r>
            <a:r>
              <a:rPr lang="en-GB" sz="1200">
                <a:solidFill>
                  <a:schemeClr val="tx1">
                    <a:lumMod val="75000"/>
                    <a:lumOff val="25000"/>
                  </a:schemeClr>
                </a:solidFill>
                <a:effectLst/>
                <a:ea typeface="Calibri" panose="020F0502020204030204" pitchFamily="34" charset="0"/>
              </a:rPr>
              <a:t> </a:t>
            </a:r>
            <a:r>
              <a:rPr lang="en-GB" sz="1200" b="1">
                <a:solidFill>
                  <a:schemeClr val="tx1">
                    <a:lumMod val="75000"/>
                    <a:lumOff val="25000"/>
                  </a:schemeClr>
                </a:solidFill>
                <a:effectLst/>
                <a:ea typeface="Calibri" panose="020F0502020204030204" pitchFamily="34" charset="0"/>
              </a:rPr>
              <a:t>educada y respetuosa</a:t>
            </a:r>
            <a:r>
              <a:rPr lang="en-GB" sz="1200">
                <a:solidFill>
                  <a:schemeClr val="tx1">
                    <a:lumMod val="75000"/>
                    <a:lumOff val="25000"/>
                  </a:schemeClr>
                </a:solidFill>
                <a:effectLst/>
                <a:ea typeface="Calibri" panose="020F0502020204030204" pitchFamily="34" charset="0"/>
              </a:rPr>
              <a:t>, y destaca tus </a:t>
            </a:r>
            <a:r>
              <a:rPr lang="en-GB" sz="1200" b="1">
                <a:solidFill>
                  <a:schemeClr val="tx1">
                    <a:lumMod val="75000"/>
                    <a:lumOff val="25000"/>
                  </a:schemeClr>
                </a:solidFill>
                <a:effectLst/>
                <a:ea typeface="Calibri" panose="020F0502020204030204" pitchFamily="34" charset="0"/>
              </a:rPr>
              <a:t>cosas buenas</a:t>
            </a:r>
            <a:r>
              <a:rPr lang="en-GB" sz="1200">
                <a:solidFill>
                  <a:schemeClr val="tx1">
                    <a:lumMod val="75000"/>
                    <a:lumOff val="25000"/>
                  </a:schemeClr>
                </a:solidFill>
                <a:effectLst/>
                <a:ea typeface="Calibri" panose="020F0502020204030204" pitchFamily="34" charset="0"/>
              </a:rPr>
              <a:t>.</a:t>
            </a:r>
            <a:endParaRPr lang="en-GB" sz="1200">
              <a:solidFill>
                <a:schemeClr val="tx1">
                  <a:lumMod val="75000"/>
                  <a:lumOff val="25000"/>
                </a:schemeClr>
              </a:solidFill>
              <a:effectLst/>
              <a:ea typeface="Calibri" panose="020F0502020204030204" pitchFamily="34" charset="0"/>
              <a:cs typeface="Times New Roman" panose="02020603050405020304" pitchFamily="18" charset="0"/>
            </a:endParaRPr>
          </a:p>
        </p:txBody>
      </p:sp>
      <p:sp>
        <p:nvSpPr>
          <p:cNvPr id="21" name="Text Placeholder 2">
            <a:extLst>
              <a:ext uri="{FF2B5EF4-FFF2-40B4-BE49-F238E27FC236}">
                <a16:creationId xmlns:a16="http://schemas.microsoft.com/office/drawing/2014/main" id="{62F85CEF-6DCA-06EC-4B44-E841FEA6148D}"/>
              </a:ext>
            </a:extLst>
          </p:cNvPr>
          <p:cNvSpPr>
            <a:spLocks noGrp="1"/>
          </p:cNvSpPr>
          <p:nvPr>
            <p:ph type="body" sz="quarter" idx="11"/>
          </p:nvPr>
        </p:nvSpPr>
        <p:spPr>
          <a:xfrm>
            <a:off x="899592" y="773583"/>
            <a:ext cx="4536504" cy="282799"/>
          </a:xfrm>
        </p:spPr>
        <p:txBody>
          <a:bodyPr/>
          <a:lstStyle/>
          <a:p>
            <a:pPr lvl="0" algn="l"/>
            <a:r>
              <a:rPr lang="en-US" altLang="ko-KR" sz="1800" b="1"/>
              <a:t>Proceso: ¿Qué voy a hacer?</a:t>
            </a:r>
            <a:endParaRPr lang="en-US" altLang="ko-KR" sz="1800" b="1" dirty="0"/>
          </a:p>
        </p:txBody>
      </p:sp>
      <p:sp>
        <p:nvSpPr>
          <p:cNvPr id="5" name="Marcador de texto 1">
            <a:extLst>
              <a:ext uri="{FF2B5EF4-FFF2-40B4-BE49-F238E27FC236}">
                <a16:creationId xmlns:a16="http://schemas.microsoft.com/office/drawing/2014/main" id="{EB065249-12D3-F764-43FF-991F81B01ECD}"/>
              </a:ext>
            </a:extLst>
          </p:cNvPr>
          <p:cNvSpPr>
            <a:spLocks noGrp="1"/>
          </p:cNvSpPr>
          <p:nvPr>
            <p:ph type="body" sz="quarter" idx="10"/>
          </p:nvPr>
        </p:nvSpPr>
        <p:spPr>
          <a:xfrm>
            <a:off x="0" y="123478"/>
            <a:ext cx="9144000" cy="576064"/>
          </a:xfrm>
        </p:spPr>
        <p:txBody>
          <a:bodyPr/>
          <a:lstStyle/>
          <a:p>
            <a:r>
              <a:rPr lang="es-ES" sz="2400"/>
              <a:t>Tarea 1: Usando las redes sociales para conseguir trabajo</a:t>
            </a:r>
          </a:p>
        </p:txBody>
      </p:sp>
    </p:spTree>
    <p:extLst>
      <p:ext uri="{BB962C8B-B14F-4D97-AF65-F5344CB8AC3E}">
        <p14:creationId xmlns:p14="http://schemas.microsoft.com/office/powerpoint/2010/main" val="23286936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51">
            <a:extLst>
              <a:ext uri="{FF2B5EF4-FFF2-40B4-BE49-F238E27FC236}">
                <a16:creationId xmlns:a16="http://schemas.microsoft.com/office/drawing/2014/main" id="{380A67BD-25BC-E3C8-12D6-9ED1468F7453}"/>
              </a:ext>
            </a:extLst>
          </p:cNvPr>
          <p:cNvSpPr/>
          <p:nvPr/>
        </p:nvSpPr>
        <p:spPr>
          <a:xfrm rot="16200000" flipH="1">
            <a:off x="606482" y="848637"/>
            <a:ext cx="419678" cy="409521"/>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20" name="Rectangle 1">
            <a:extLst>
              <a:ext uri="{FF2B5EF4-FFF2-40B4-BE49-F238E27FC236}">
                <a16:creationId xmlns:a16="http://schemas.microsoft.com/office/drawing/2014/main" id="{E2898E80-ABB0-ED4E-BAEF-CF41C6CF455C}"/>
              </a:ext>
            </a:extLst>
          </p:cNvPr>
          <p:cNvSpPr/>
          <p:nvPr/>
        </p:nvSpPr>
        <p:spPr>
          <a:xfrm>
            <a:off x="206697" y="1544131"/>
            <a:ext cx="2781127" cy="2618932"/>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latinLnBrk="0"/>
            <a:endParaRPr lang="es-ES" altLang="ko-KR" sz="1200" b="1">
              <a:solidFill>
                <a:schemeClr val="tx1">
                  <a:lumMod val="75000"/>
                  <a:lumOff val="25000"/>
                </a:schemeClr>
              </a:solidFill>
            </a:endParaRPr>
          </a:p>
          <a:p>
            <a:pPr algn="ctr" latinLnBrk="0"/>
            <a:r>
              <a:rPr lang="es-ES" altLang="ko-KR" sz="1200" b="1">
                <a:solidFill>
                  <a:schemeClr val="tx1">
                    <a:lumMod val="75000"/>
                    <a:lumOff val="25000"/>
                  </a:schemeClr>
                </a:solidFill>
              </a:rPr>
              <a:t>Competencias (LifeComp)</a:t>
            </a:r>
          </a:p>
          <a:p>
            <a:pPr algn="ctr" latinLnBrk="0"/>
            <a:endParaRPr lang="es-ES" altLang="ko-KR" sz="1200" b="1">
              <a:solidFill>
                <a:schemeClr val="tx1">
                  <a:lumMod val="75000"/>
                  <a:lumOff val="25000"/>
                </a:schemeClr>
              </a:solidFill>
            </a:endParaRPr>
          </a:p>
          <a:p>
            <a:pPr marL="342900" indent="-342900" latinLnBrk="0">
              <a:lnSpc>
                <a:spcPct val="150000"/>
              </a:lnSpc>
              <a:spcAft>
                <a:spcPts val="1000"/>
              </a:spcAft>
              <a:buFont typeface="Symbol" panose="05050102010706020507" pitchFamily="18" charset="2"/>
              <a:buChar char=""/>
            </a:pPr>
            <a:r>
              <a:rPr lang="en-GB" sz="1200">
                <a:solidFill>
                  <a:schemeClr val="tx1">
                    <a:lumMod val="75000"/>
                    <a:lumOff val="25000"/>
                  </a:schemeClr>
                </a:solidFill>
                <a:effectLst/>
                <a:ea typeface="Calibri" panose="020F0502020204030204" pitchFamily="34" charset="0"/>
                <a:cs typeface="Times New Roman" panose="02020603050405020304" pitchFamily="18" charset="0"/>
              </a:rPr>
              <a:t>P1 Autorregulación.</a:t>
            </a:r>
          </a:p>
          <a:p>
            <a:pPr marL="342900" indent="-342900" latinLnBrk="0">
              <a:lnSpc>
                <a:spcPct val="150000"/>
              </a:lnSpc>
              <a:spcAft>
                <a:spcPts val="1000"/>
              </a:spcAft>
              <a:buFont typeface="Symbol" panose="05050102010706020507" pitchFamily="18" charset="2"/>
              <a:buChar char=""/>
            </a:pPr>
            <a:r>
              <a:rPr lang="en-GB" altLang="ko-KR" sz="1200">
                <a:solidFill>
                  <a:schemeClr val="tx1">
                    <a:lumMod val="75000"/>
                    <a:lumOff val="25000"/>
                  </a:schemeClr>
                </a:solidFill>
                <a:cs typeface="Times New Roman" panose="02020603050405020304" pitchFamily="18" charset="0"/>
              </a:rPr>
              <a:t>S2 Comunicación.</a:t>
            </a:r>
          </a:p>
          <a:p>
            <a:pPr marL="342900" indent="-342900" latinLnBrk="0">
              <a:lnSpc>
                <a:spcPct val="150000"/>
              </a:lnSpc>
              <a:spcAft>
                <a:spcPts val="1000"/>
              </a:spcAft>
              <a:buFont typeface="Symbol" panose="05050102010706020507" pitchFamily="18" charset="2"/>
              <a:buChar char=""/>
            </a:pPr>
            <a:r>
              <a:rPr lang="en-GB" altLang="ko-KR" sz="1200">
                <a:solidFill>
                  <a:schemeClr val="tx1">
                    <a:lumMod val="75000"/>
                    <a:lumOff val="25000"/>
                  </a:schemeClr>
                </a:solidFill>
                <a:cs typeface="Times New Roman" panose="02020603050405020304" pitchFamily="18" charset="0"/>
              </a:rPr>
              <a:t>L1 Mentalidad de crecimiento.</a:t>
            </a:r>
            <a:endParaRPr lang="es-ES" altLang="ko-KR" sz="1200">
              <a:solidFill>
                <a:schemeClr val="tx1">
                  <a:lumMod val="75000"/>
                  <a:lumOff val="25000"/>
                </a:schemeClr>
              </a:solidFill>
            </a:endParaRPr>
          </a:p>
        </p:txBody>
      </p:sp>
      <p:sp>
        <p:nvSpPr>
          <p:cNvPr id="22" name="Text Placeholder 2">
            <a:extLst>
              <a:ext uri="{FF2B5EF4-FFF2-40B4-BE49-F238E27FC236}">
                <a16:creationId xmlns:a16="http://schemas.microsoft.com/office/drawing/2014/main" id="{1A37034C-9C5E-BF37-0D30-C6678F759D63}"/>
              </a:ext>
            </a:extLst>
          </p:cNvPr>
          <p:cNvSpPr txBox="1">
            <a:spLocks/>
          </p:cNvSpPr>
          <p:nvPr/>
        </p:nvSpPr>
        <p:spPr>
          <a:xfrm>
            <a:off x="971600" y="980437"/>
            <a:ext cx="6264696" cy="282799"/>
          </a:xfrm>
          <a:prstGeom prst="rect">
            <a:avLst/>
          </a:prstGeom>
        </p:spPr>
        <p:txBody>
          <a:bodyPr anchor="ctr"/>
          <a:lstStyle>
            <a:lvl1pPr marL="0" indent="0" algn="ctr" defTabSz="914400" rtl="0" eaLnBrk="1" latinLnBrk="1" hangingPunct="1">
              <a:spcBef>
                <a:spcPct val="20000"/>
              </a:spcBef>
              <a:buFont typeface="Arial" pitchFamily="34" charset="0"/>
              <a:buNone/>
              <a:defRPr sz="1400" b="0" kern="1200" baseline="0">
                <a:solidFill>
                  <a:schemeClr val="tx1">
                    <a:lumMod val="75000"/>
                    <a:lumOff val="25000"/>
                  </a:schemeClr>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l"/>
            <a:r>
              <a:rPr lang="en-US" altLang="ko-KR" sz="1800" b="1"/>
              <a:t>Resultados de aprendizaje: ¿Qué voy a aprender?</a:t>
            </a:r>
            <a:endParaRPr lang="en-US" altLang="ko-KR" sz="1800" b="1" dirty="0"/>
          </a:p>
        </p:txBody>
      </p:sp>
      <p:sp>
        <p:nvSpPr>
          <p:cNvPr id="7" name="Rectangle 1">
            <a:extLst>
              <a:ext uri="{FF2B5EF4-FFF2-40B4-BE49-F238E27FC236}">
                <a16:creationId xmlns:a16="http://schemas.microsoft.com/office/drawing/2014/main" id="{61AA50F5-7904-73A8-C93E-896A2D602320}"/>
              </a:ext>
            </a:extLst>
          </p:cNvPr>
          <p:cNvSpPr/>
          <p:nvPr/>
        </p:nvSpPr>
        <p:spPr>
          <a:xfrm>
            <a:off x="3181436" y="1544131"/>
            <a:ext cx="2781127" cy="2618932"/>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latinLnBrk="0"/>
            <a:endParaRPr lang="es-ES" altLang="ko-KR" sz="1200" b="1">
              <a:solidFill>
                <a:schemeClr val="tx1">
                  <a:lumMod val="75000"/>
                  <a:lumOff val="25000"/>
                </a:schemeClr>
              </a:solidFill>
            </a:endParaRPr>
          </a:p>
          <a:p>
            <a:pPr algn="ctr" latinLnBrk="0"/>
            <a:r>
              <a:rPr lang="es-ES" altLang="ko-KR" sz="1200" b="1">
                <a:solidFill>
                  <a:schemeClr val="tx1">
                    <a:lumMod val="75000"/>
                    <a:lumOff val="25000"/>
                  </a:schemeClr>
                </a:solidFill>
              </a:rPr>
              <a:t>Competencias (EntreComp)</a:t>
            </a:r>
          </a:p>
          <a:p>
            <a:pPr algn="ctr" latinLnBrk="0"/>
            <a:endParaRPr lang="es-ES" altLang="ko-KR" sz="1200" b="1">
              <a:solidFill>
                <a:schemeClr val="tx1">
                  <a:lumMod val="75000"/>
                  <a:lumOff val="25000"/>
                </a:schemeClr>
              </a:solidFill>
            </a:endParaRPr>
          </a:p>
          <a:p>
            <a:pPr marL="342900" indent="-342900" latinLnBrk="0">
              <a:lnSpc>
                <a:spcPct val="150000"/>
              </a:lnSpc>
              <a:spcAft>
                <a:spcPts val="1000"/>
              </a:spcAft>
              <a:buFont typeface="Symbol" panose="05050102010706020507" pitchFamily="18" charset="2"/>
              <a:buChar char=""/>
            </a:pPr>
            <a:r>
              <a:rPr lang="es-ES" sz="1200">
                <a:solidFill>
                  <a:schemeClr val="tx1">
                    <a:lumMod val="75000"/>
                    <a:lumOff val="25000"/>
                  </a:schemeClr>
                </a:solidFill>
                <a:effectLst/>
                <a:ea typeface="Calibri" panose="020F0502020204030204" pitchFamily="34" charset="0"/>
                <a:cs typeface="Times New Roman" panose="02020603050405020304" pitchFamily="18" charset="0"/>
              </a:rPr>
              <a:t>2.1 Autoconciencia y autoeficacia.</a:t>
            </a:r>
          </a:p>
          <a:p>
            <a:pPr marL="342900" indent="-342900" latinLnBrk="0">
              <a:lnSpc>
                <a:spcPct val="150000"/>
              </a:lnSpc>
              <a:spcAft>
                <a:spcPts val="1000"/>
              </a:spcAft>
              <a:buFont typeface="Symbol" panose="05050102010706020507" pitchFamily="18" charset="2"/>
              <a:buChar char=""/>
            </a:pPr>
            <a:r>
              <a:rPr lang="es-ES" altLang="ko-KR" sz="1200">
                <a:solidFill>
                  <a:schemeClr val="tx1">
                    <a:lumMod val="75000"/>
                    <a:lumOff val="25000"/>
                  </a:schemeClr>
                </a:solidFill>
                <a:cs typeface="Times New Roman" panose="02020603050405020304" pitchFamily="18" charset="0"/>
              </a:rPr>
              <a:t>2.5 Movilizar a otros.</a:t>
            </a:r>
          </a:p>
          <a:p>
            <a:pPr marL="342900" indent="-342900" latinLnBrk="0">
              <a:lnSpc>
                <a:spcPct val="150000"/>
              </a:lnSpc>
              <a:spcAft>
                <a:spcPts val="1000"/>
              </a:spcAft>
              <a:buFont typeface="Symbol" panose="05050102010706020507" pitchFamily="18" charset="2"/>
              <a:buChar char=""/>
            </a:pPr>
            <a:r>
              <a:rPr lang="es-ES" altLang="ko-KR" sz="1200">
                <a:solidFill>
                  <a:schemeClr val="tx1">
                    <a:lumMod val="75000"/>
                    <a:lumOff val="25000"/>
                  </a:schemeClr>
                </a:solidFill>
                <a:cs typeface="Times New Roman" panose="02020603050405020304" pitchFamily="18" charset="0"/>
              </a:rPr>
              <a:t>3.1 Tomar la iniciativa,</a:t>
            </a:r>
            <a:endParaRPr lang="es-ES" altLang="ko-KR" sz="1200">
              <a:solidFill>
                <a:schemeClr val="tx1">
                  <a:lumMod val="75000"/>
                  <a:lumOff val="25000"/>
                </a:schemeClr>
              </a:solidFill>
            </a:endParaRPr>
          </a:p>
          <a:p>
            <a:pPr latinLnBrk="0"/>
            <a:endParaRPr lang="es-ES" altLang="ko-KR" sz="1200">
              <a:solidFill>
                <a:schemeClr val="tx1">
                  <a:lumMod val="75000"/>
                  <a:lumOff val="25000"/>
                </a:schemeClr>
              </a:solidFill>
            </a:endParaRPr>
          </a:p>
        </p:txBody>
      </p:sp>
      <p:sp>
        <p:nvSpPr>
          <p:cNvPr id="9" name="Rectangle 1">
            <a:extLst>
              <a:ext uri="{FF2B5EF4-FFF2-40B4-BE49-F238E27FC236}">
                <a16:creationId xmlns:a16="http://schemas.microsoft.com/office/drawing/2014/main" id="{9B301531-DED9-D023-7B58-F5F53617D4E7}"/>
              </a:ext>
            </a:extLst>
          </p:cNvPr>
          <p:cNvSpPr/>
          <p:nvPr/>
        </p:nvSpPr>
        <p:spPr>
          <a:xfrm>
            <a:off x="6156175" y="1536746"/>
            <a:ext cx="2709119" cy="2618932"/>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latinLnBrk="0"/>
            <a:endParaRPr lang="es-ES" altLang="ko-KR" sz="1200" b="1">
              <a:solidFill>
                <a:schemeClr val="tx1">
                  <a:lumMod val="75000"/>
                  <a:lumOff val="25000"/>
                </a:schemeClr>
              </a:solidFill>
            </a:endParaRPr>
          </a:p>
          <a:p>
            <a:pPr algn="ctr" latinLnBrk="0"/>
            <a:r>
              <a:rPr lang="es-ES" altLang="ko-KR" sz="1200" b="1">
                <a:solidFill>
                  <a:schemeClr val="tx1">
                    <a:lumMod val="75000"/>
                    <a:lumOff val="25000"/>
                  </a:schemeClr>
                </a:solidFill>
              </a:rPr>
              <a:t>Competencias (DigiComp)</a:t>
            </a:r>
          </a:p>
          <a:p>
            <a:pPr latinLnBrk="0"/>
            <a:endParaRPr lang="es-ES" altLang="ko-KR" sz="1200" b="1">
              <a:solidFill>
                <a:schemeClr val="tx1">
                  <a:lumMod val="75000"/>
                  <a:lumOff val="25000"/>
                </a:schemeClr>
              </a:solidFill>
            </a:endParaRPr>
          </a:p>
          <a:p>
            <a:pPr marL="342900" indent="-342900" latinLnBrk="0">
              <a:lnSpc>
                <a:spcPct val="150000"/>
              </a:lnSpc>
              <a:spcAft>
                <a:spcPts val="1000"/>
              </a:spcAft>
              <a:buFont typeface="Symbol" panose="05050102010706020507" pitchFamily="18" charset="2"/>
              <a:buChar char=""/>
            </a:pPr>
            <a:r>
              <a:rPr lang="en-GB" sz="1200">
                <a:solidFill>
                  <a:schemeClr val="tx1">
                    <a:lumMod val="75000"/>
                    <a:lumOff val="25000"/>
                  </a:schemeClr>
                </a:solidFill>
                <a:effectLst/>
                <a:ea typeface="Calibri" panose="020F0502020204030204" pitchFamily="34" charset="0"/>
                <a:cs typeface="Times New Roman" panose="02020603050405020304" pitchFamily="18" charset="0"/>
              </a:rPr>
              <a:t>2.2 Compartir a través de tecnologías digitales</a:t>
            </a:r>
            <a:r>
              <a:rPr lang="en-GB" sz="1200">
                <a:solidFill>
                  <a:schemeClr val="tx1">
                    <a:lumMod val="75000"/>
                    <a:lumOff val="25000"/>
                  </a:schemeClr>
                </a:solidFill>
                <a:effectLst/>
                <a:ea typeface="Calibri" panose="020F0502020204030204" pitchFamily="34" charset="0"/>
              </a:rPr>
              <a:t>.</a:t>
            </a:r>
          </a:p>
          <a:p>
            <a:pPr marL="342900" indent="-342900" latinLnBrk="0">
              <a:lnSpc>
                <a:spcPct val="150000"/>
              </a:lnSpc>
              <a:spcAft>
                <a:spcPts val="1000"/>
              </a:spcAft>
              <a:buFont typeface="Symbol" panose="05050102010706020507" pitchFamily="18" charset="2"/>
              <a:buChar char=""/>
            </a:pPr>
            <a:r>
              <a:rPr lang="en-GB" altLang="ko-KR" sz="1200">
                <a:solidFill>
                  <a:schemeClr val="tx1">
                    <a:lumMod val="75000"/>
                    <a:lumOff val="25000"/>
                  </a:schemeClr>
                </a:solidFill>
              </a:rPr>
              <a:t>2.5 Netiqueta.</a:t>
            </a:r>
          </a:p>
          <a:p>
            <a:pPr marL="342900" indent="-342900" latinLnBrk="0">
              <a:lnSpc>
                <a:spcPct val="150000"/>
              </a:lnSpc>
              <a:spcAft>
                <a:spcPts val="1000"/>
              </a:spcAft>
              <a:buFont typeface="Symbol" panose="05050102010706020507" pitchFamily="18" charset="2"/>
              <a:buChar char=""/>
            </a:pPr>
            <a:r>
              <a:rPr lang="en-GB" altLang="ko-KR" sz="1200">
                <a:solidFill>
                  <a:schemeClr val="tx1">
                    <a:lumMod val="75000"/>
                    <a:lumOff val="25000"/>
                  </a:schemeClr>
                </a:solidFill>
              </a:rPr>
              <a:t>2.6 Gestionar la identidad digital.</a:t>
            </a:r>
            <a:endParaRPr lang="ko-KR" altLang="en-US" sz="1200">
              <a:solidFill>
                <a:schemeClr val="tx1">
                  <a:lumMod val="75000"/>
                  <a:lumOff val="25000"/>
                </a:schemeClr>
              </a:solidFill>
            </a:endParaRPr>
          </a:p>
        </p:txBody>
      </p:sp>
      <p:sp>
        <p:nvSpPr>
          <p:cNvPr id="5" name="Marcador de texto 1">
            <a:extLst>
              <a:ext uri="{FF2B5EF4-FFF2-40B4-BE49-F238E27FC236}">
                <a16:creationId xmlns:a16="http://schemas.microsoft.com/office/drawing/2014/main" id="{89B5B0F8-BC12-C300-C233-107E4AB335F3}"/>
              </a:ext>
            </a:extLst>
          </p:cNvPr>
          <p:cNvSpPr>
            <a:spLocks noGrp="1"/>
          </p:cNvSpPr>
          <p:nvPr>
            <p:ph type="body" sz="quarter" idx="10"/>
          </p:nvPr>
        </p:nvSpPr>
        <p:spPr>
          <a:xfrm>
            <a:off x="0" y="123478"/>
            <a:ext cx="9144000" cy="576064"/>
          </a:xfrm>
        </p:spPr>
        <p:txBody>
          <a:bodyPr/>
          <a:lstStyle/>
          <a:p>
            <a:r>
              <a:rPr lang="es-ES" sz="2400"/>
              <a:t>Tarea 1: Usando las redes sociales para conseguir trabajo</a:t>
            </a:r>
          </a:p>
        </p:txBody>
      </p:sp>
    </p:spTree>
    <p:extLst>
      <p:ext uri="{BB962C8B-B14F-4D97-AF65-F5344CB8AC3E}">
        <p14:creationId xmlns:p14="http://schemas.microsoft.com/office/powerpoint/2010/main" val="41019836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
            <a:extLst>
              <a:ext uri="{FF2B5EF4-FFF2-40B4-BE49-F238E27FC236}">
                <a16:creationId xmlns:a16="http://schemas.microsoft.com/office/drawing/2014/main" id="{A53FAEA7-C47A-B133-DF94-DC09E55CAB1F}"/>
              </a:ext>
            </a:extLst>
          </p:cNvPr>
          <p:cNvSpPr/>
          <p:nvPr/>
        </p:nvSpPr>
        <p:spPr>
          <a:xfrm>
            <a:off x="558587" y="1314383"/>
            <a:ext cx="7979406" cy="3135666"/>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just" latinLnBrk="0">
              <a:lnSpc>
                <a:spcPct val="150000"/>
              </a:lnSpc>
              <a:spcAft>
                <a:spcPts val="1000"/>
              </a:spcAft>
            </a:pPr>
            <a:r>
              <a:rPr lang="en-GB" sz="1150">
                <a:solidFill>
                  <a:schemeClr val="tx1">
                    <a:lumMod val="75000"/>
                    <a:lumOff val="25000"/>
                  </a:schemeClr>
                </a:solidFill>
                <a:latin typeface="Arial" panose="020B0604020202020204" pitchFamily="34" charset="0"/>
                <a:cs typeface="Times New Roman" panose="02020603050405020304" pitchFamily="18" charset="0"/>
              </a:rPr>
              <a:t>¿Qué te ha parecido esta primera toma de contacto con las redes sociales profesionales? Ahora ya cuentas con tu propio perfil de LinkedIn y podrás comenzar a encontrar tus propias oportunidades laborales a través de Internet.</a:t>
            </a:r>
          </a:p>
          <a:p>
            <a:pPr algn="just" latinLnBrk="0">
              <a:lnSpc>
                <a:spcPct val="150000"/>
              </a:lnSpc>
              <a:spcAft>
                <a:spcPts val="1000"/>
              </a:spcAft>
            </a:pPr>
            <a:r>
              <a:rPr lang="en-GB" sz="1150">
                <a:solidFill>
                  <a:schemeClr val="tx1">
                    <a:lumMod val="75000"/>
                    <a:lumOff val="25000"/>
                  </a:schemeClr>
                </a:solidFill>
                <a:latin typeface="Arial" panose="020B0604020202020204" pitchFamily="34" charset="0"/>
                <a:cs typeface="Times New Roman" panose="02020603050405020304" pitchFamily="18" charset="0"/>
              </a:rPr>
              <a:t>Las redes sociales son una herramienta muy interesante hoy en día. Incluso se han creado </a:t>
            </a:r>
            <a:r>
              <a:rPr lang="en-GB" sz="1150">
                <a:solidFill>
                  <a:schemeClr val="tx1">
                    <a:lumMod val="75000"/>
                    <a:lumOff val="25000"/>
                  </a:schemeClr>
                </a:solidFill>
                <a:effectLst/>
                <a:latin typeface="Arial" panose="020B0604020202020204" pitchFamily="34" charset="0"/>
                <a:ea typeface="Calibri" panose="020F0502020204030204" pitchFamily="34" charset="0"/>
                <a:cs typeface="Times New Roman" panose="02020603050405020304" pitchFamily="18" charset="0"/>
              </a:rPr>
              <a:t>nuevas profesiones alrededor de ellas, como el puesto de “Community manager”. Sin embargo, también pueden jugar en tu contra, por lo que deberías revisar la información que hay disponible sobre ti en la red, ya que los empleadores también pueden buscarte y encontrar información o fotografías que tal vez no te gustaría que pudieran encontrar. Cuida tu privacidad y tu reputación online.</a:t>
            </a:r>
            <a:endParaRPr lang="en-GB" sz="115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just" latinLnBrk="0">
              <a:lnSpc>
                <a:spcPct val="150000"/>
              </a:lnSpc>
              <a:spcAft>
                <a:spcPts val="1000"/>
              </a:spcAft>
            </a:pPr>
            <a:r>
              <a:rPr lang="en-GB" sz="1150">
                <a:solidFill>
                  <a:schemeClr val="tx1">
                    <a:lumMod val="75000"/>
                    <a:lumOff val="25000"/>
                  </a:schemeClr>
                </a:solidFill>
                <a:effectLst/>
                <a:latin typeface="Arial" panose="020B0604020202020204" pitchFamily="34" charset="0"/>
                <a:ea typeface="Calibri" panose="020F0502020204030204" pitchFamily="34" charset="0"/>
                <a:cs typeface="Times New Roman" panose="02020603050405020304" pitchFamily="18" charset="0"/>
              </a:rPr>
              <a:t>Por último, te recomendamos que eches un vistazo a la sección de recursos de esta tareas, donde encontrarás enlaces de interés a páginas y vídeos donde podrás llevar más allá tus conocimientos sobre la materia.</a:t>
            </a:r>
            <a:endParaRPr lang="en-GB" sz="115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latinLnBrk="0"/>
            <a:r>
              <a:rPr lang="en-GB" sz="1150" b="1">
                <a:solidFill>
                  <a:schemeClr val="tx1">
                    <a:lumMod val="75000"/>
                    <a:lumOff val="25000"/>
                  </a:schemeClr>
                </a:solidFill>
                <a:effectLst/>
                <a:latin typeface="Arial" panose="020B0604020202020204" pitchFamily="34" charset="0"/>
                <a:ea typeface="Calibri" panose="020F0502020204030204" pitchFamily="34" charset="0"/>
              </a:rPr>
              <a:t>¡Continúa con tu formación! ;) </a:t>
            </a:r>
            <a:endParaRPr lang="ko-KR" altLang="en-US" sz="1150" b="1">
              <a:solidFill>
                <a:schemeClr val="tx1">
                  <a:lumMod val="75000"/>
                  <a:lumOff val="25000"/>
                </a:schemeClr>
              </a:solidFill>
            </a:endParaRPr>
          </a:p>
        </p:txBody>
      </p:sp>
      <p:sp>
        <p:nvSpPr>
          <p:cNvPr id="21" name="Text Placeholder 2">
            <a:extLst>
              <a:ext uri="{FF2B5EF4-FFF2-40B4-BE49-F238E27FC236}">
                <a16:creationId xmlns:a16="http://schemas.microsoft.com/office/drawing/2014/main" id="{62F85CEF-6DCA-06EC-4B44-E841FEA6148D}"/>
              </a:ext>
            </a:extLst>
          </p:cNvPr>
          <p:cNvSpPr>
            <a:spLocks noGrp="1"/>
          </p:cNvSpPr>
          <p:nvPr>
            <p:ph type="body" sz="quarter" idx="11"/>
          </p:nvPr>
        </p:nvSpPr>
        <p:spPr>
          <a:xfrm>
            <a:off x="899592" y="865563"/>
            <a:ext cx="5112568" cy="282799"/>
          </a:xfrm>
        </p:spPr>
        <p:txBody>
          <a:bodyPr/>
          <a:lstStyle/>
          <a:p>
            <a:pPr algn="l"/>
            <a:r>
              <a:rPr lang="en-US" altLang="ko-KR" sz="1800" b="1"/>
              <a:t>Conclusión: ¿Qué me llevaré a casa?</a:t>
            </a:r>
            <a:endParaRPr lang="en-US" altLang="ko-KR" sz="1800" b="1" dirty="0"/>
          </a:p>
        </p:txBody>
      </p:sp>
      <p:sp>
        <p:nvSpPr>
          <p:cNvPr id="9" name="Freeform 108">
            <a:extLst>
              <a:ext uri="{FF2B5EF4-FFF2-40B4-BE49-F238E27FC236}">
                <a16:creationId xmlns:a16="http://schemas.microsoft.com/office/drawing/2014/main" id="{54171F17-D833-62E6-E3A4-06CD8BBA48C7}"/>
              </a:ext>
            </a:extLst>
          </p:cNvPr>
          <p:cNvSpPr/>
          <p:nvPr/>
        </p:nvSpPr>
        <p:spPr>
          <a:xfrm>
            <a:off x="558587" y="771550"/>
            <a:ext cx="341005" cy="376812"/>
          </a:xfrm>
          <a:custGeom>
            <a:avLst/>
            <a:gdLst/>
            <a:ahLst/>
            <a:cxnLst/>
            <a:rect l="l" t="t" r="r" b="b"/>
            <a:pathLst>
              <a:path w="341005" h="376812">
                <a:moveTo>
                  <a:pt x="179590" y="105941"/>
                </a:moveTo>
                <a:cubicBezTo>
                  <a:pt x="189466" y="103284"/>
                  <a:pt x="200229" y="106383"/>
                  <a:pt x="207502" y="113978"/>
                </a:cubicBezTo>
                <a:lnTo>
                  <a:pt x="205155" y="116193"/>
                </a:lnTo>
                <a:cubicBezTo>
                  <a:pt x="198727" y="109493"/>
                  <a:pt x="189244" y="106732"/>
                  <a:pt x="180543" y="109027"/>
                </a:cubicBezTo>
                <a:cubicBezTo>
                  <a:pt x="171284" y="111470"/>
                  <a:pt x="164597" y="119184"/>
                  <a:pt x="163491" y="128699"/>
                </a:cubicBezTo>
                <a:lnTo>
                  <a:pt x="160301" y="128192"/>
                </a:lnTo>
                <a:cubicBezTo>
                  <a:pt x="160626" y="125509"/>
                  <a:pt x="161343" y="122953"/>
                  <a:pt x="162397" y="120583"/>
                </a:cubicBezTo>
                <a:cubicBezTo>
                  <a:pt x="163188" y="118806"/>
                  <a:pt x="164168" y="117134"/>
                  <a:pt x="165317" y="115593"/>
                </a:cubicBezTo>
                <a:close/>
                <a:moveTo>
                  <a:pt x="184774" y="76800"/>
                </a:moveTo>
                <a:cubicBezTo>
                  <a:pt x="189722" y="75892"/>
                  <a:pt x="194950" y="76276"/>
                  <a:pt x="199898" y="78055"/>
                </a:cubicBezTo>
                <a:lnTo>
                  <a:pt x="198784" y="81085"/>
                </a:lnTo>
                <a:cubicBezTo>
                  <a:pt x="190044" y="77951"/>
                  <a:pt x="180324" y="79705"/>
                  <a:pt x="173557" y="85636"/>
                </a:cubicBezTo>
                <a:cubicBezTo>
                  <a:pt x="166357" y="91948"/>
                  <a:pt x="163808" y="101834"/>
                  <a:pt x="167057" y="110845"/>
                </a:cubicBezTo>
                <a:lnTo>
                  <a:pt x="163976" y="111813"/>
                </a:lnTo>
                <a:cubicBezTo>
                  <a:pt x="161264" y="104174"/>
                  <a:pt x="162206" y="95982"/>
                  <a:pt x="166259" y="89343"/>
                </a:cubicBezTo>
                <a:lnTo>
                  <a:pt x="171329" y="83298"/>
                </a:lnTo>
                <a:cubicBezTo>
                  <a:pt x="175158" y="79908"/>
                  <a:pt x="179826" y="77708"/>
                  <a:pt x="184774" y="76800"/>
                </a:cubicBezTo>
                <a:close/>
                <a:moveTo>
                  <a:pt x="179076" y="24908"/>
                </a:moveTo>
                <a:cubicBezTo>
                  <a:pt x="173882" y="25821"/>
                  <a:pt x="169065" y="28595"/>
                  <a:pt x="165693" y="33023"/>
                </a:cubicBezTo>
                <a:lnTo>
                  <a:pt x="165081" y="32645"/>
                </a:lnTo>
                <a:lnTo>
                  <a:pt x="164343" y="33841"/>
                </a:lnTo>
                <a:lnTo>
                  <a:pt x="159156" y="28989"/>
                </a:lnTo>
                <a:cubicBezTo>
                  <a:pt x="147650" y="21890"/>
                  <a:pt x="132568" y="25462"/>
                  <a:pt x="125468" y="36968"/>
                </a:cubicBezTo>
                <a:cubicBezTo>
                  <a:pt x="125028" y="37682"/>
                  <a:pt x="124628" y="38410"/>
                  <a:pt x="124607" y="39302"/>
                </a:cubicBezTo>
                <a:cubicBezTo>
                  <a:pt x="121192" y="53871"/>
                  <a:pt x="126621" y="67918"/>
                  <a:pt x="137512" y="72288"/>
                </a:cubicBezTo>
                <a:lnTo>
                  <a:pt x="136408" y="75373"/>
                </a:lnTo>
                <a:cubicBezTo>
                  <a:pt x="125065" y="70889"/>
                  <a:pt x="118824" y="57470"/>
                  <a:pt x="120792" y="42874"/>
                </a:cubicBezTo>
                <a:cubicBezTo>
                  <a:pt x="110219" y="38045"/>
                  <a:pt x="97555" y="41998"/>
                  <a:pt x="91229" y="52250"/>
                </a:cubicBezTo>
                <a:cubicBezTo>
                  <a:pt x="86215" y="60377"/>
                  <a:pt x="87164" y="68019"/>
                  <a:pt x="90995" y="75559"/>
                </a:cubicBezTo>
                <a:cubicBezTo>
                  <a:pt x="88405" y="77546"/>
                  <a:pt x="86197" y="80074"/>
                  <a:pt x="84391" y="83001"/>
                </a:cubicBezTo>
                <a:cubicBezTo>
                  <a:pt x="75261" y="97799"/>
                  <a:pt x="79855" y="117197"/>
                  <a:pt x="94653" y="126328"/>
                </a:cubicBezTo>
                <a:cubicBezTo>
                  <a:pt x="99603" y="129383"/>
                  <a:pt x="105068" y="130901"/>
                  <a:pt x="110449" y="130283"/>
                </a:cubicBezTo>
                <a:cubicBezTo>
                  <a:pt x="111461" y="121556"/>
                  <a:pt x="114239" y="112980"/>
                  <a:pt x="118788" y="105103"/>
                </a:cubicBezTo>
                <a:lnTo>
                  <a:pt x="122060" y="106993"/>
                </a:lnTo>
                <a:cubicBezTo>
                  <a:pt x="117549" y="114804"/>
                  <a:pt x="114885" y="123345"/>
                  <a:pt x="114602" y="132066"/>
                </a:cubicBezTo>
                <a:cubicBezTo>
                  <a:pt x="118189" y="142541"/>
                  <a:pt x="127538" y="149533"/>
                  <a:pt x="138054" y="150704"/>
                </a:cubicBezTo>
                <a:lnTo>
                  <a:pt x="138622" y="157584"/>
                </a:lnTo>
                <a:cubicBezTo>
                  <a:pt x="141809" y="168599"/>
                  <a:pt x="152592" y="175355"/>
                  <a:pt x="163536" y="173320"/>
                </a:cubicBezTo>
                <a:lnTo>
                  <a:pt x="163736" y="174011"/>
                </a:lnTo>
                <a:lnTo>
                  <a:pt x="165086" y="173621"/>
                </a:lnTo>
                <a:lnTo>
                  <a:pt x="165671" y="180699"/>
                </a:lnTo>
                <a:cubicBezTo>
                  <a:pt x="169429" y="193686"/>
                  <a:pt x="183003" y="201168"/>
                  <a:pt x="195990" y="197411"/>
                </a:cubicBezTo>
                <a:cubicBezTo>
                  <a:pt x="196796" y="197178"/>
                  <a:pt x="197581" y="196907"/>
                  <a:pt x="198196" y="196260"/>
                </a:cubicBezTo>
                <a:cubicBezTo>
                  <a:pt x="209934" y="188156"/>
                  <a:pt x="215400" y="175007"/>
                  <a:pt x="211155" y="164763"/>
                </a:cubicBezTo>
                <a:cubicBezTo>
                  <a:pt x="205121" y="170199"/>
                  <a:pt x="196738" y="172687"/>
                  <a:pt x="188343" y="171472"/>
                </a:cubicBezTo>
                <a:lnTo>
                  <a:pt x="188829" y="168281"/>
                </a:lnTo>
                <a:cubicBezTo>
                  <a:pt x="198020" y="169602"/>
                  <a:pt x="207192" y="165939"/>
                  <a:pt x="212635" y="158774"/>
                </a:cubicBezTo>
                <a:cubicBezTo>
                  <a:pt x="218427" y="151149"/>
                  <a:pt x="218946" y="140953"/>
                  <a:pt x="213960" y="132774"/>
                </a:cubicBezTo>
                <a:lnTo>
                  <a:pt x="216785" y="131210"/>
                </a:lnTo>
                <a:cubicBezTo>
                  <a:pt x="222366" y="140465"/>
                  <a:pt x="221779" y="151983"/>
                  <a:pt x="215286" y="160619"/>
                </a:cubicBezTo>
                <a:lnTo>
                  <a:pt x="213805" y="162105"/>
                </a:lnTo>
                <a:cubicBezTo>
                  <a:pt x="218946" y="172938"/>
                  <a:pt x="214526" y="186813"/>
                  <a:pt x="203421" y="196175"/>
                </a:cubicBezTo>
                <a:cubicBezTo>
                  <a:pt x="208012" y="206854"/>
                  <a:pt x="220050" y="212429"/>
                  <a:pt x="231622" y="209082"/>
                </a:cubicBezTo>
                <a:cubicBezTo>
                  <a:pt x="239377" y="206838"/>
                  <a:pt x="243741" y="201989"/>
                  <a:pt x="246092" y="195539"/>
                </a:cubicBezTo>
                <a:cubicBezTo>
                  <a:pt x="255042" y="199507"/>
                  <a:pt x="265290" y="198199"/>
                  <a:pt x="272958" y="192601"/>
                </a:cubicBezTo>
                <a:lnTo>
                  <a:pt x="276795" y="193971"/>
                </a:lnTo>
                <a:cubicBezTo>
                  <a:pt x="289009" y="194016"/>
                  <a:pt x="298363" y="193248"/>
                  <a:pt x="304258" y="183694"/>
                </a:cubicBezTo>
                <a:cubicBezTo>
                  <a:pt x="309343" y="175453"/>
                  <a:pt x="308953" y="165378"/>
                  <a:pt x="303795" y="157923"/>
                </a:cubicBezTo>
                <a:cubicBezTo>
                  <a:pt x="298315" y="164420"/>
                  <a:pt x="291041" y="168177"/>
                  <a:pt x="283702" y="168174"/>
                </a:cubicBezTo>
                <a:lnTo>
                  <a:pt x="283555" y="164527"/>
                </a:lnTo>
                <a:cubicBezTo>
                  <a:pt x="293404" y="164978"/>
                  <a:pt x="303289" y="157339"/>
                  <a:pt x="308110" y="145450"/>
                </a:cubicBezTo>
                <a:cubicBezTo>
                  <a:pt x="311022" y="136198"/>
                  <a:pt x="308752" y="126109"/>
                  <a:pt x="302169" y="119023"/>
                </a:cubicBezTo>
                <a:cubicBezTo>
                  <a:pt x="296249" y="127191"/>
                  <a:pt x="286098" y="131525"/>
                  <a:pt x="275782" y="130309"/>
                </a:cubicBezTo>
                <a:lnTo>
                  <a:pt x="276183" y="127106"/>
                </a:lnTo>
                <a:cubicBezTo>
                  <a:pt x="285405" y="128184"/>
                  <a:pt x="294478" y="124281"/>
                  <a:pt x="299730" y="116974"/>
                </a:cubicBezTo>
                <a:lnTo>
                  <a:pt x="300207" y="116045"/>
                </a:lnTo>
                <a:cubicBezTo>
                  <a:pt x="300079" y="107222"/>
                  <a:pt x="295342" y="98867"/>
                  <a:pt x="287259" y="93880"/>
                </a:cubicBezTo>
                <a:cubicBezTo>
                  <a:pt x="284295" y="92051"/>
                  <a:pt x="281129" y="90828"/>
                  <a:pt x="277855" y="90561"/>
                </a:cubicBezTo>
                <a:cubicBezTo>
                  <a:pt x="271916" y="104194"/>
                  <a:pt x="259881" y="112708"/>
                  <a:pt x="248172" y="111695"/>
                </a:cubicBezTo>
                <a:cubicBezTo>
                  <a:pt x="248002" y="114741"/>
                  <a:pt x="246936" y="117719"/>
                  <a:pt x="245089" y="120348"/>
                </a:cubicBezTo>
                <a:cubicBezTo>
                  <a:pt x="241307" y="125729"/>
                  <a:pt x="234825" y="128827"/>
                  <a:pt x="228007" y="128511"/>
                </a:cubicBezTo>
                <a:lnTo>
                  <a:pt x="228158" y="125380"/>
                </a:lnTo>
                <a:cubicBezTo>
                  <a:pt x="233848" y="125642"/>
                  <a:pt x="239262" y="123097"/>
                  <a:pt x="242439" y="118667"/>
                </a:cubicBezTo>
                <a:cubicBezTo>
                  <a:pt x="244071" y="116391"/>
                  <a:pt x="244987" y="113796"/>
                  <a:pt x="245116" y="111152"/>
                </a:cubicBezTo>
                <a:lnTo>
                  <a:pt x="243716" y="110904"/>
                </a:lnTo>
                <a:lnTo>
                  <a:pt x="244539" y="108155"/>
                </a:lnTo>
                <a:cubicBezTo>
                  <a:pt x="244792" y="106166"/>
                  <a:pt x="244131" y="104285"/>
                  <a:pt x="243078" y="102544"/>
                </a:cubicBezTo>
                <a:cubicBezTo>
                  <a:pt x="240257" y="97875"/>
                  <a:pt x="235048" y="94922"/>
                  <a:pt x="229344" y="94755"/>
                </a:cubicBezTo>
                <a:lnTo>
                  <a:pt x="229436" y="91621"/>
                </a:lnTo>
                <a:cubicBezTo>
                  <a:pt x="236268" y="91821"/>
                  <a:pt x="242499" y="95409"/>
                  <a:pt x="245850" y="101072"/>
                </a:cubicBezTo>
                <a:cubicBezTo>
                  <a:pt x="247129" y="103235"/>
                  <a:pt x="247915" y="105575"/>
                  <a:pt x="248037" y="107973"/>
                </a:cubicBezTo>
                <a:cubicBezTo>
                  <a:pt x="258268" y="109553"/>
                  <a:pt x="268981" y="102051"/>
                  <a:pt x="274232" y="89778"/>
                </a:cubicBezTo>
                <a:cubicBezTo>
                  <a:pt x="278708" y="77339"/>
                  <a:pt x="274020" y="63056"/>
                  <a:pt x="262316" y="55834"/>
                </a:cubicBezTo>
                <a:cubicBezTo>
                  <a:pt x="257734" y="53007"/>
                  <a:pt x="252666" y="51626"/>
                  <a:pt x="247691" y="52231"/>
                </a:cubicBezTo>
                <a:cubicBezTo>
                  <a:pt x="248705" y="60913"/>
                  <a:pt x="245967" y="69020"/>
                  <a:pt x="239739" y="74185"/>
                </a:cubicBezTo>
                <a:lnTo>
                  <a:pt x="237649" y="71664"/>
                </a:lnTo>
                <a:cubicBezTo>
                  <a:pt x="244579" y="65918"/>
                  <a:pt x="246481" y="55888"/>
                  <a:pt x="243151" y="45920"/>
                </a:cubicBezTo>
                <a:cubicBezTo>
                  <a:pt x="241194" y="40124"/>
                  <a:pt x="237183" y="35004"/>
                  <a:pt x="231542" y="31523"/>
                </a:cubicBezTo>
                <a:cubicBezTo>
                  <a:pt x="221392" y="25261"/>
                  <a:pt x="208864" y="26095"/>
                  <a:pt x="199763" y="32668"/>
                </a:cubicBezTo>
                <a:lnTo>
                  <a:pt x="194721" y="27952"/>
                </a:lnTo>
                <a:cubicBezTo>
                  <a:pt x="189842" y="24941"/>
                  <a:pt x="184271" y="23995"/>
                  <a:pt x="179076" y="24908"/>
                </a:cubicBezTo>
                <a:close/>
                <a:moveTo>
                  <a:pt x="190632" y="62"/>
                </a:moveTo>
                <a:cubicBezTo>
                  <a:pt x="300121" y="2329"/>
                  <a:pt x="391248" y="125645"/>
                  <a:pt x="309641" y="225160"/>
                </a:cubicBezTo>
                <a:cubicBezTo>
                  <a:pt x="282892" y="251229"/>
                  <a:pt x="279266" y="288859"/>
                  <a:pt x="302841" y="374772"/>
                </a:cubicBezTo>
                <a:lnTo>
                  <a:pt x="121266" y="376812"/>
                </a:lnTo>
                <a:lnTo>
                  <a:pt x="109025" y="322355"/>
                </a:lnTo>
                <a:cubicBezTo>
                  <a:pt x="76580" y="333165"/>
                  <a:pt x="40716" y="329924"/>
                  <a:pt x="28778" y="318327"/>
                </a:cubicBezTo>
                <a:cubicBezTo>
                  <a:pt x="22923" y="311868"/>
                  <a:pt x="25422" y="291738"/>
                  <a:pt x="32859" y="276164"/>
                </a:cubicBezTo>
                <a:cubicBezTo>
                  <a:pt x="35235" y="270344"/>
                  <a:pt x="23179" y="268321"/>
                  <a:pt x="20618" y="259843"/>
                </a:cubicBezTo>
                <a:cubicBezTo>
                  <a:pt x="19440" y="251965"/>
                  <a:pt x="27377" y="251682"/>
                  <a:pt x="30757" y="247602"/>
                </a:cubicBezTo>
                <a:lnTo>
                  <a:pt x="18516" y="238938"/>
                </a:lnTo>
                <a:cubicBezTo>
                  <a:pt x="12669" y="232923"/>
                  <a:pt x="25811" y="221592"/>
                  <a:pt x="29458" y="212919"/>
                </a:cubicBezTo>
                <a:cubicBezTo>
                  <a:pt x="16679" y="208924"/>
                  <a:pt x="7006" y="203466"/>
                  <a:pt x="307" y="196983"/>
                </a:cubicBezTo>
                <a:cubicBezTo>
                  <a:pt x="-2572" y="186228"/>
                  <a:pt x="15339" y="171234"/>
                  <a:pt x="31089" y="151672"/>
                </a:cubicBezTo>
                <a:cubicBezTo>
                  <a:pt x="47602" y="132201"/>
                  <a:pt x="33821" y="117353"/>
                  <a:pt x="46470" y="75544"/>
                </a:cubicBezTo>
                <a:cubicBezTo>
                  <a:pt x="66559" y="23813"/>
                  <a:pt x="114124" y="-1423"/>
                  <a:pt x="190632" y="62"/>
                </a:cubicBez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 name="Marcador de texto 1">
            <a:extLst>
              <a:ext uri="{FF2B5EF4-FFF2-40B4-BE49-F238E27FC236}">
                <a16:creationId xmlns:a16="http://schemas.microsoft.com/office/drawing/2014/main" id="{928A56DA-4E11-4C8B-DF8C-46CF88D84123}"/>
              </a:ext>
            </a:extLst>
          </p:cNvPr>
          <p:cNvSpPr>
            <a:spLocks noGrp="1"/>
          </p:cNvSpPr>
          <p:nvPr>
            <p:ph type="body" sz="quarter" idx="10"/>
          </p:nvPr>
        </p:nvSpPr>
        <p:spPr>
          <a:xfrm>
            <a:off x="0" y="123478"/>
            <a:ext cx="9144000" cy="576064"/>
          </a:xfrm>
        </p:spPr>
        <p:txBody>
          <a:bodyPr/>
          <a:lstStyle/>
          <a:p>
            <a:r>
              <a:rPr lang="es-ES" sz="2400"/>
              <a:t>Tarea 1: Usando las redes sociales para conseguir trabajo</a:t>
            </a:r>
          </a:p>
        </p:txBody>
      </p:sp>
    </p:spTree>
    <p:extLst>
      <p:ext uri="{BB962C8B-B14F-4D97-AF65-F5344CB8AC3E}">
        <p14:creationId xmlns:p14="http://schemas.microsoft.com/office/powerpoint/2010/main" val="3310190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13D77A5-8B36-BCEA-E61A-90E860E8FA72}"/>
              </a:ext>
            </a:extLst>
          </p:cNvPr>
          <p:cNvSpPr>
            <a:spLocks noGrp="1"/>
          </p:cNvSpPr>
          <p:nvPr>
            <p:ph type="body" sz="quarter" idx="10"/>
          </p:nvPr>
        </p:nvSpPr>
        <p:spPr/>
        <p:txBody>
          <a:bodyPr/>
          <a:lstStyle/>
          <a:p>
            <a:r>
              <a:rPr lang="es-ES" sz="2800"/>
              <a:t>Tarea 2: Redes sociales para tu negocio digital</a:t>
            </a:r>
          </a:p>
        </p:txBody>
      </p:sp>
      <p:sp>
        <p:nvSpPr>
          <p:cNvPr id="18" name="Rectangle 1">
            <a:extLst>
              <a:ext uri="{FF2B5EF4-FFF2-40B4-BE49-F238E27FC236}">
                <a16:creationId xmlns:a16="http://schemas.microsoft.com/office/drawing/2014/main" id="{A53FAEA7-C47A-B133-DF94-DC09E55CAB1F}"/>
              </a:ext>
            </a:extLst>
          </p:cNvPr>
          <p:cNvSpPr/>
          <p:nvPr/>
        </p:nvSpPr>
        <p:spPr>
          <a:xfrm>
            <a:off x="832752" y="1629992"/>
            <a:ext cx="7364555" cy="2525934"/>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just" latinLnBrk="0">
              <a:lnSpc>
                <a:spcPct val="150000"/>
              </a:lnSpc>
              <a:spcAft>
                <a:spcPts val="1000"/>
              </a:spcAft>
            </a:pPr>
            <a:r>
              <a:rPr lang="en-GB" sz="1200">
                <a:solidFill>
                  <a:schemeClr val="tx1">
                    <a:lumMod val="75000"/>
                    <a:lumOff val="25000"/>
                  </a:schemeClr>
                </a:solidFill>
                <a:effectLst/>
                <a:ea typeface="Calibri" panose="020F0502020204030204" pitchFamily="34" charset="0"/>
                <a:cs typeface="Times New Roman" panose="02020603050405020304" pitchFamily="18" charset="0"/>
              </a:rPr>
              <a:t>Tal y como has estudiado, en los últimos años en las empresas se han creado algunos puestos de trabajo relacionados con las redes sociales, como el de community manager o el de social media manager, que se dedican a gestionar la presencia en Internet de las empresas y sus comunidades online. Las redes sociales por lo tanto se tratan de una importante y valiosa herramienta para las empresas, para interactuar con su público objetivo y conseguir más clientes.</a:t>
            </a:r>
          </a:p>
          <a:p>
            <a:pPr algn="just" latinLnBrk="0">
              <a:lnSpc>
                <a:spcPct val="150000"/>
              </a:lnSpc>
              <a:spcAft>
                <a:spcPts val="1000"/>
              </a:spcAft>
            </a:pPr>
            <a:r>
              <a:rPr lang="en-GB" sz="1200">
                <a:solidFill>
                  <a:schemeClr val="tx1">
                    <a:lumMod val="75000"/>
                    <a:lumOff val="25000"/>
                  </a:schemeClr>
                </a:solidFill>
                <a:effectLst/>
                <a:ea typeface="Calibri" panose="020F0502020204030204" pitchFamily="34" charset="0"/>
              </a:rPr>
              <a:t>Seguro que en tu vida diaria utilizas alguna red social, y puedes aprovechar tus conocimientos, y los conocimientos que habrás adquirido en esta formación, para trasladarlos a una situación real, tal y como lo haría una persona emprendedora.</a:t>
            </a:r>
            <a:endParaRPr lang="ko-KR" altLang="en-US" sz="1200">
              <a:solidFill>
                <a:schemeClr val="tx1">
                  <a:lumMod val="75000"/>
                  <a:lumOff val="25000"/>
                </a:schemeClr>
              </a:solidFill>
            </a:endParaRPr>
          </a:p>
        </p:txBody>
      </p:sp>
      <p:sp>
        <p:nvSpPr>
          <p:cNvPr id="9" name="Oval 35">
            <a:extLst>
              <a:ext uri="{FF2B5EF4-FFF2-40B4-BE49-F238E27FC236}">
                <a16:creationId xmlns:a16="http://schemas.microsoft.com/office/drawing/2014/main" id="{B436F422-2D1F-4575-85EC-8666E4819862}"/>
              </a:ext>
            </a:extLst>
          </p:cNvPr>
          <p:cNvSpPr/>
          <p:nvPr/>
        </p:nvSpPr>
        <p:spPr>
          <a:xfrm>
            <a:off x="625043" y="885541"/>
            <a:ext cx="346557" cy="442500"/>
          </a:xfrm>
          <a:custGeom>
            <a:avLst/>
            <a:gdLst/>
            <a:ahLst/>
            <a:cxnLst/>
            <a:rect l="l" t="t" r="r" b="b"/>
            <a:pathLst>
              <a:path w="2548531" h="3213371">
                <a:moveTo>
                  <a:pt x="792000" y="2498954"/>
                </a:moveTo>
                <a:lnTo>
                  <a:pt x="792000" y="2641726"/>
                </a:lnTo>
                <a:cubicBezTo>
                  <a:pt x="463357" y="2661706"/>
                  <a:pt x="216000" y="2748872"/>
                  <a:pt x="216000" y="2853371"/>
                </a:cubicBezTo>
                <a:cubicBezTo>
                  <a:pt x="216000" y="2972665"/>
                  <a:pt x="538355" y="3069371"/>
                  <a:pt x="936000" y="3069371"/>
                </a:cubicBezTo>
                <a:cubicBezTo>
                  <a:pt x="1333645" y="3069371"/>
                  <a:pt x="1656000" y="2972665"/>
                  <a:pt x="1656000" y="2853371"/>
                </a:cubicBezTo>
                <a:cubicBezTo>
                  <a:pt x="1656000" y="2748872"/>
                  <a:pt x="1408644" y="2661706"/>
                  <a:pt x="1080000" y="2641726"/>
                </a:cubicBezTo>
                <a:lnTo>
                  <a:pt x="1080000" y="2498954"/>
                </a:lnTo>
                <a:cubicBezTo>
                  <a:pt x="1528614" y="2524263"/>
                  <a:pt x="1872000" y="2673393"/>
                  <a:pt x="1872000" y="2853371"/>
                </a:cubicBezTo>
                <a:cubicBezTo>
                  <a:pt x="1872000" y="3052194"/>
                  <a:pt x="1452939" y="3213371"/>
                  <a:pt x="936000" y="3213371"/>
                </a:cubicBezTo>
                <a:cubicBezTo>
                  <a:pt x="419061" y="3213371"/>
                  <a:pt x="0" y="3052194"/>
                  <a:pt x="0" y="2853371"/>
                </a:cubicBezTo>
                <a:cubicBezTo>
                  <a:pt x="0" y="2673393"/>
                  <a:pt x="343386" y="2524263"/>
                  <a:pt x="792000" y="2498954"/>
                </a:cubicBezTo>
                <a:close/>
                <a:moveTo>
                  <a:pt x="2190403" y="180020"/>
                </a:moveTo>
                <a:cubicBezTo>
                  <a:pt x="2388233" y="180020"/>
                  <a:pt x="2548531" y="236495"/>
                  <a:pt x="2548531" y="306081"/>
                </a:cubicBezTo>
                <a:lnTo>
                  <a:pt x="2548531" y="1314569"/>
                </a:lnTo>
                <a:cubicBezTo>
                  <a:pt x="2548531" y="1244983"/>
                  <a:pt x="2388233" y="1188508"/>
                  <a:pt x="2190403" y="1188508"/>
                </a:cubicBezTo>
                <a:cubicBezTo>
                  <a:pt x="1992574" y="1188508"/>
                  <a:pt x="1832276" y="1244983"/>
                  <a:pt x="1832276" y="1314569"/>
                </a:cubicBezTo>
                <a:cubicBezTo>
                  <a:pt x="1832276" y="1384155"/>
                  <a:pt x="1671978" y="1440630"/>
                  <a:pt x="1474148" y="1440630"/>
                </a:cubicBezTo>
                <a:cubicBezTo>
                  <a:pt x="1276318" y="1440630"/>
                  <a:pt x="1116020" y="1384155"/>
                  <a:pt x="1116020" y="1314569"/>
                </a:cubicBezTo>
                <a:lnTo>
                  <a:pt x="1116020" y="306081"/>
                </a:lnTo>
                <a:cubicBezTo>
                  <a:pt x="1116020" y="375667"/>
                  <a:pt x="1276318" y="432142"/>
                  <a:pt x="1474148" y="432142"/>
                </a:cubicBezTo>
                <a:cubicBezTo>
                  <a:pt x="1671978" y="432142"/>
                  <a:pt x="1832276" y="375667"/>
                  <a:pt x="1832276" y="306081"/>
                </a:cubicBezTo>
                <a:cubicBezTo>
                  <a:pt x="1832276" y="236495"/>
                  <a:pt x="1992574" y="180020"/>
                  <a:pt x="2190403" y="180020"/>
                </a:cubicBezTo>
                <a:close/>
                <a:moveTo>
                  <a:pt x="936000" y="0"/>
                </a:moveTo>
                <a:cubicBezTo>
                  <a:pt x="1035422" y="0"/>
                  <a:pt x="1116020" y="80598"/>
                  <a:pt x="1116020" y="180020"/>
                </a:cubicBezTo>
                <a:cubicBezTo>
                  <a:pt x="1116020" y="246019"/>
                  <a:pt x="1080504" y="303723"/>
                  <a:pt x="1026000" y="332457"/>
                </a:cubicBezTo>
                <a:lnTo>
                  <a:pt x="1026000" y="2887874"/>
                </a:lnTo>
                <a:lnTo>
                  <a:pt x="846000" y="2887874"/>
                </a:lnTo>
                <a:lnTo>
                  <a:pt x="846000" y="332457"/>
                </a:lnTo>
                <a:cubicBezTo>
                  <a:pt x="791497" y="303723"/>
                  <a:pt x="755980" y="246019"/>
                  <a:pt x="755980" y="180020"/>
                </a:cubicBezTo>
                <a:cubicBezTo>
                  <a:pt x="755980" y="80598"/>
                  <a:pt x="836578" y="0"/>
                  <a:pt x="936000" y="0"/>
                </a:cubicBez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1" name="Text Placeholder 2">
            <a:extLst>
              <a:ext uri="{FF2B5EF4-FFF2-40B4-BE49-F238E27FC236}">
                <a16:creationId xmlns:a16="http://schemas.microsoft.com/office/drawing/2014/main" id="{62F85CEF-6DCA-06EC-4B44-E841FEA6148D}"/>
              </a:ext>
            </a:extLst>
          </p:cNvPr>
          <p:cNvSpPr>
            <a:spLocks noGrp="1"/>
          </p:cNvSpPr>
          <p:nvPr>
            <p:ph type="body" sz="quarter" idx="11"/>
          </p:nvPr>
        </p:nvSpPr>
        <p:spPr>
          <a:xfrm>
            <a:off x="1007603" y="1023368"/>
            <a:ext cx="4716525" cy="282799"/>
          </a:xfrm>
        </p:spPr>
        <p:txBody>
          <a:bodyPr/>
          <a:lstStyle/>
          <a:p>
            <a:pPr lvl="0" algn="l"/>
            <a:r>
              <a:rPr lang="en-US" altLang="ko-KR" sz="1800" b="1"/>
              <a:t>Introducción: ¿De qué va todo esto?</a:t>
            </a:r>
            <a:endParaRPr lang="en-US" altLang="ko-KR" sz="1800" b="1" dirty="0"/>
          </a:p>
        </p:txBody>
      </p:sp>
    </p:spTree>
    <p:extLst>
      <p:ext uri="{BB962C8B-B14F-4D97-AF65-F5344CB8AC3E}">
        <p14:creationId xmlns:p14="http://schemas.microsoft.com/office/powerpoint/2010/main" val="34153301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13D77A5-8B36-BCEA-E61A-90E860E8FA72}"/>
              </a:ext>
            </a:extLst>
          </p:cNvPr>
          <p:cNvSpPr>
            <a:spLocks noGrp="1"/>
          </p:cNvSpPr>
          <p:nvPr>
            <p:ph type="body" sz="quarter" idx="10"/>
          </p:nvPr>
        </p:nvSpPr>
        <p:spPr/>
        <p:txBody>
          <a:bodyPr/>
          <a:lstStyle/>
          <a:p>
            <a:r>
              <a:rPr lang="es-ES" sz="2800"/>
              <a:t>Tarea 2: Redes sociales para tu negocio digital</a:t>
            </a:r>
          </a:p>
        </p:txBody>
      </p:sp>
      <p:sp>
        <p:nvSpPr>
          <p:cNvPr id="20" name="Rectangle 1">
            <a:extLst>
              <a:ext uri="{FF2B5EF4-FFF2-40B4-BE49-F238E27FC236}">
                <a16:creationId xmlns:a16="http://schemas.microsoft.com/office/drawing/2014/main" id="{E2898E80-ABB0-ED4E-BAEF-CF41C6CF455C}"/>
              </a:ext>
            </a:extLst>
          </p:cNvPr>
          <p:cNvSpPr/>
          <p:nvPr/>
        </p:nvSpPr>
        <p:spPr>
          <a:xfrm>
            <a:off x="1789822" y="1567345"/>
            <a:ext cx="5564355" cy="2296281"/>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just" latinLnBrk="0">
              <a:lnSpc>
                <a:spcPct val="150000"/>
              </a:lnSpc>
              <a:spcAft>
                <a:spcPts val="1000"/>
              </a:spcAft>
            </a:pPr>
            <a:r>
              <a:rPr lang="en-GB" sz="1200">
                <a:solidFill>
                  <a:schemeClr val="tx1">
                    <a:lumMod val="75000"/>
                    <a:lumOff val="25000"/>
                  </a:schemeClr>
                </a:solidFill>
                <a:effectLst/>
                <a:ea typeface="Calibri" panose="020F0502020204030204" pitchFamily="34" charset="0"/>
                <a:cs typeface="Times New Roman" panose="02020603050405020304" pitchFamily="18" charset="0"/>
              </a:rPr>
              <a:t>En esta actividad tendrás que ponerte en los pies de un empresario. </a:t>
            </a:r>
            <a:r>
              <a:rPr lang="en-GB" sz="1200" b="1">
                <a:solidFill>
                  <a:schemeClr val="tx1">
                    <a:lumMod val="75000"/>
                    <a:lumOff val="25000"/>
                  </a:schemeClr>
                </a:solidFill>
                <a:effectLst/>
                <a:ea typeface="Calibri" panose="020F0502020204030204" pitchFamily="34" charset="0"/>
                <a:cs typeface="Times New Roman" panose="02020603050405020304" pitchFamily="18" charset="0"/>
              </a:rPr>
              <a:t>Imagina que tienes una empresa</a:t>
            </a:r>
            <a:r>
              <a:rPr lang="en-GB" sz="1200">
                <a:solidFill>
                  <a:schemeClr val="tx1">
                    <a:lumMod val="75000"/>
                    <a:lumOff val="25000"/>
                  </a:schemeClr>
                </a:solidFill>
                <a:effectLst/>
                <a:ea typeface="Calibri" panose="020F0502020204030204" pitchFamily="34" charset="0"/>
                <a:cs typeface="Times New Roman" panose="02020603050405020304" pitchFamily="18" charset="0"/>
              </a:rPr>
              <a:t> e </a:t>
            </a:r>
            <a:r>
              <a:rPr lang="en-GB" sz="1200" b="1">
                <a:solidFill>
                  <a:schemeClr val="tx1">
                    <a:lumMod val="75000"/>
                    <a:lumOff val="25000"/>
                  </a:schemeClr>
                </a:solidFill>
                <a:effectLst/>
                <a:ea typeface="Calibri" panose="020F0502020204030204" pitchFamily="34" charset="0"/>
                <a:cs typeface="Times New Roman" panose="02020603050405020304" pitchFamily="18" charset="0"/>
              </a:rPr>
              <a:t>identifica la o las redes sociales más adecuadas</a:t>
            </a:r>
            <a:r>
              <a:rPr lang="en-GB" sz="1200">
                <a:solidFill>
                  <a:schemeClr val="tx1">
                    <a:lumMod val="75000"/>
                    <a:lumOff val="25000"/>
                  </a:schemeClr>
                </a:solidFill>
                <a:effectLst/>
                <a:ea typeface="Calibri" panose="020F0502020204030204" pitchFamily="34" charset="0"/>
                <a:cs typeface="Times New Roman" panose="02020603050405020304" pitchFamily="18" charset="0"/>
              </a:rPr>
              <a:t> que debería tener tu empresa. </a:t>
            </a:r>
          </a:p>
          <a:p>
            <a:pPr algn="just" latinLnBrk="0">
              <a:lnSpc>
                <a:spcPct val="150000"/>
              </a:lnSpc>
              <a:spcAft>
                <a:spcPts val="1000"/>
              </a:spcAft>
            </a:pPr>
            <a:r>
              <a:rPr lang="en-GB" sz="1200">
                <a:solidFill>
                  <a:schemeClr val="tx1">
                    <a:lumMod val="75000"/>
                    <a:lumOff val="25000"/>
                  </a:schemeClr>
                </a:solidFill>
                <a:effectLst/>
                <a:ea typeface="Calibri" panose="020F0502020204030204" pitchFamily="34" charset="0"/>
              </a:rPr>
              <a:t>Una vez lo hayas identificado, </a:t>
            </a:r>
            <a:r>
              <a:rPr lang="en-GB" sz="1200" b="1">
                <a:solidFill>
                  <a:schemeClr val="tx1">
                    <a:lumMod val="75000"/>
                    <a:lumOff val="25000"/>
                  </a:schemeClr>
                </a:solidFill>
                <a:effectLst/>
                <a:ea typeface="Calibri" panose="020F0502020204030204" pitchFamily="34" charset="0"/>
              </a:rPr>
              <a:t>crea una cuenta</a:t>
            </a:r>
            <a:r>
              <a:rPr lang="en-GB" sz="1200">
                <a:solidFill>
                  <a:schemeClr val="tx1">
                    <a:lumMod val="75000"/>
                    <a:lumOff val="25000"/>
                  </a:schemeClr>
                </a:solidFill>
                <a:effectLst/>
                <a:ea typeface="Calibri" panose="020F0502020204030204" pitchFamily="34" charset="0"/>
              </a:rPr>
              <a:t> a modo de proyecto propio, y </a:t>
            </a:r>
            <a:r>
              <a:rPr lang="en-GB" sz="1200" b="1">
                <a:solidFill>
                  <a:schemeClr val="tx1">
                    <a:lumMod val="75000"/>
                    <a:lumOff val="25000"/>
                  </a:schemeClr>
                </a:solidFill>
                <a:effectLst/>
                <a:ea typeface="Calibri" panose="020F0502020204030204" pitchFamily="34" charset="0"/>
              </a:rPr>
              <a:t>elabora la imagen corporativa de la empresa, así como al menos 3 publicaciones</a:t>
            </a:r>
            <a:r>
              <a:rPr lang="en-GB" sz="1200">
                <a:solidFill>
                  <a:schemeClr val="tx1">
                    <a:lumMod val="75000"/>
                    <a:lumOff val="25000"/>
                  </a:schemeClr>
                </a:solidFill>
                <a:effectLst/>
                <a:ea typeface="Calibri" panose="020F0502020204030204" pitchFamily="34" charset="0"/>
              </a:rPr>
              <a:t> que postearías si tuvieras una empresa.</a:t>
            </a:r>
            <a:endParaRPr lang="ko-KR" altLang="en-US" sz="1200">
              <a:solidFill>
                <a:schemeClr val="tx1">
                  <a:lumMod val="75000"/>
                  <a:lumOff val="25000"/>
                </a:schemeClr>
              </a:solidFill>
            </a:endParaRPr>
          </a:p>
        </p:txBody>
      </p:sp>
      <p:sp>
        <p:nvSpPr>
          <p:cNvPr id="5" name="Donut 24">
            <a:extLst>
              <a:ext uri="{FF2B5EF4-FFF2-40B4-BE49-F238E27FC236}">
                <a16:creationId xmlns:a16="http://schemas.microsoft.com/office/drawing/2014/main" id="{5A9376DB-6835-275C-67FD-6C8DEA99CDB8}"/>
              </a:ext>
            </a:extLst>
          </p:cNvPr>
          <p:cNvSpPr/>
          <p:nvPr/>
        </p:nvSpPr>
        <p:spPr>
          <a:xfrm>
            <a:off x="755576" y="993832"/>
            <a:ext cx="346557" cy="341870"/>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22" name="Text Placeholder 2">
            <a:extLst>
              <a:ext uri="{FF2B5EF4-FFF2-40B4-BE49-F238E27FC236}">
                <a16:creationId xmlns:a16="http://schemas.microsoft.com/office/drawing/2014/main" id="{1A37034C-9C5E-BF37-0D30-C6678F759D63}"/>
              </a:ext>
            </a:extLst>
          </p:cNvPr>
          <p:cNvSpPr txBox="1">
            <a:spLocks/>
          </p:cNvSpPr>
          <p:nvPr/>
        </p:nvSpPr>
        <p:spPr>
          <a:xfrm>
            <a:off x="1102133" y="1024964"/>
            <a:ext cx="3253843" cy="282799"/>
          </a:xfrm>
          <a:prstGeom prst="rect">
            <a:avLst/>
          </a:prstGeom>
        </p:spPr>
        <p:txBody>
          <a:bodyPr anchor="ctr"/>
          <a:lstStyle>
            <a:lvl1pPr marL="0" indent="0" algn="ctr" defTabSz="914400" rtl="0" eaLnBrk="1" latinLnBrk="1" hangingPunct="1">
              <a:spcBef>
                <a:spcPct val="20000"/>
              </a:spcBef>
              <a:buFont typeface="Arial" pitchFamily="34" charset="0"/>
              <a:buNone/>
              <a:defRPr sz="1400" b="0" kern="1200" baseline="0">
                <a:solidFill>
                  <a:schemeClr val="tx1">
                    <a:lumMod val="75000"/>
                    <a:lumOff val="25000"/>
                  </a:schemeClr>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l"/>
            <a:r>
              <a:rPr lang="en-US" altLang="ko-KR" sz="1800" b="1"/>
              <a:t>Tarea: ¿Cuál es la actividad?</a:t>
            </a:r>
            <a:endParaRPr lang="en-US" altLang="ko-KR" sz="1800" b="1" dirty="0"/>
          </a:p>
        </p:txBody>
      </p:sp>
    </p:spTree>
    <p:extLst>
      <p:ext uri="{BB962C8B-B14F-4D97-AF65-F5344CB8AC3E}">
        <p14:creationId xmlns:p14="http://schemas.microsoft.com/office/powerpoint/2010/main" val="5078868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13D77A5-8B36-BCEA-E61A-90E860E8FA72}"/>
              </a:ext>
            </a:extLst>
          </p:cNvPr>
          <p:cNvSpPr>
            <a:spLocks noGrp="1"/>
          </p:cNvSpPr>
          <p:nvPr>
            <p:ph type="body" sz="quarter" idx="10"/>
          </p:nvPr>
        </p:nvSpPr>
        <p:spPr/>
        <p:txBody>
          <a:bodyPr/>
          <a:lstStyle/>
          <a:p>
            <a:r>
              <a:rPr lang="es-ES" sz="2800"/>
              <a:t>Tarea 2: Redes sociales para tu negocio digital</a:t>
            </a:r>
          </a:p>
        </p:txBody>
      </p:sp>
      <p:sp>
        <p:nvSpPr>
          <p:cNvPr id="7" name="Oval 21">
            <a:extLst>
              <a:ext uri="{FF2B5EF4-FFF2-40B4-BE49-F238E27FC236}">
                <a16:creationId xmlns:a16="http://schemas.microsoft.com/office/drawing/2014/main" id="{5798E195-FE25-5B5E-E976-49B9C74D6089}"/>
              </a:ext>
            </a:extLst>
          </p:cNvPr>
          <p:cNvSpPr>
            <a:spLocks noChangeAspect="1"/>
          </p:cNvSpPr>
          <p:nvPr/>
        </p:nvSpPr>
        <p:spPr>
          <a:xfrm>
            <a:off x="564699" y="721892"/>
            <a:ext cx="334893" cy="337690"/>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8" name="Rectangle 1">
            <a:extLst>
              <a:ext uri="{FF2B5EF4-FFF2-40B4-BE49-F238E27FC236}">
                <a16:creationId xmlns:a16="http://schemas.microsoft.com/office/drawing/2014/main" id="{A53FAEA7-C47A-B133-DF94-DC09E55CAB1F}"/>
              </a:ext>
            </a:extLst>
          </p:cNvPr>
          <p:cNvSpPr/>
          <p:nvPr/>
        </p:nvSpPr>
        <p:spPr>
          <a:xfrm>
            <a:off x="359532" y="1193907"/>
            <a:ext cx="8424936" cy="324356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150000"/>
              </a:lnSpc>
              <a:spcAft>
                <a:spcPts val="1000"/>
              </a:spcAft>
            </a:pPr>
            <a:r>
              <a:rPr lang="en-GB" sz="1200">
                <a:solidFill>
                  <a:schemeClr val="tx1">
                    <a:lumMod val="75000"/>
                    <a:lumOff val="25000"/>
                  </a:schemeClr>
                </a:solidFill>
                <a:effectLst/>
                <a:ea typeface="Calibri" panose="020F0502020204030204" pitchFamily="34" charset="0"/>
                <a:cs typeface="Times New Roman" panose="02020603050405020304" pitchFamily="18" charset="0"/>
              </a:rPr>
              <a:t>Imagina que tienes una empresa: elige el sector de actividad, los productos y/o servicios que ofreces, y el público al que te diriges. Es importante que pienses en las necesidades que puede tener el público de tu empresa, así como sus características: ¿qué rango de edad tienen? ¿provienen de zonas urbanas o rurales? ¿cuáles son sus gustos?</a:t>
            </a:r>
          </a:p>
          <a:p>
            <a:pPr algn="just">
              <a:lnSpc>
                <a:spcPct val="150000"/>
              </a:lnSpc>
              <a:spcAft>
                <a:spcPts val="1000"/>
              </a:spcAft>
            </a:pPr>
            <a:r>
              <a:rPr lang="en-GB" sz="1200">
                <a:solidFill>
                  <a:schemeClr val="tx1">
                    <a:lumMod val="75000"/>
                    <a:lumOff val="25000"/>
                  </a:schemeClr>
                </a:solidFill>
                <a:effectLst/>
                <a:ea typeface="Calibri" panose="020F0502020204030204" pitchFamily="34" charset="0"/>
                <a:cs typeface="Times New Roman" panose="02020603050405020304" pitchFamily="18" charset="0"/>
              </a:rPr>
              <a:t>Una vez hayas identificado a tu público, examina las redes sociales más populares hoy día, y piensa en cuál puede encajar más tu público. Investiga en Internet, donde podrás encontrar estudios relacionados con las características de los usuarios de cada una.</a:t>
            </a:r>
          </a:p>
          <a:p>
            <a:pPr algn="just">
              <a:lnSpc>
                <a:spcPct val="150000"/>
              </a:lnSpc>
              <a:spcAft>
                <a:spcPts val="1000"/>
              </a:spcAft>
            </a:pPr>
            <a:r>
              <a:rPr lang="en-GB" sz="1200">
                <a:solidFill>
                  <a:schemeClr val="tx1">
                    <a:lumMod val="75000"/>
                    <a:lumOff val="25000"/>
                  </a:schemeClr>
                </a:solidFill>
                <a:effectLst/>
                <a:ea typeface="Calibri" panose="020F0502020204030204" pitchFamily="34" charset="0"/>
              </a:rPr>
              <a:t>Finalmente, crea una cuenta de tu empresa imaginaria y crea tu imagen corporativa, así como 3 publicaciones. Puedes usar herramientas como Canva </a:t>
            </a:r>
            <a:r>
              <a:rPr lang="es-ES" sz="1200">
                <a:solidFill>
                  <a:schemeClr val="tx1">
                    <a:lumMod val="75000"/>
                    <a:lumOff val="25000"/>
                  </a:schemeClr>
                </a:solidFill>
                <a:effectLst/>
                <a:ea typeface="Calibri" panose="020F0502020204030204" pitchFamily="34" charset="0"/>
              </a:rPr>
              <a:t>(</a:t>
            </a:r>
            <a:r>
              <a:rPr lang="es-ES" sz="1200" u="sng">
                <a:solidFill>
                  <a:schemeClr val="tx1">
                    <a:lumMod val="75000"/>
                    <a:lumOff val="25000"/>
                  </a:schemeClr>
                </a:solidFill>
                <a:effectLst/>
                <a:ea typeface="Calibri" panose="020F0502020204030204" pitchFamily="34" charset="0"/>
                <a:hlinkClick r:id="rId2">
                  <a:extLst>
                    <a:ext uri="{A12FA001-AC4F-418D-AE19-62706E023703}">
                      <ahyp:hlinkClr xmlns:ahyp="http://schemas.microsoft.com/office/drawing/2018/hyperlinkcolor" val="tx"/>
                    </a:ext>
                  </a:extLst>
                </a:hlinkClick>
              </a:rPr>
              <a:t>https://www.canva.com/</a:t>
            </a:r>
            <a:r>
              <a:rPr lang="es-ES" sz="1200">
                <a:solidFill>
                  <a:schemeClr val="tx1">
                    <a:lumMod val="75000"/>
                    <a:lumOff val="25000"/>
                  </a:schemeClr>
                </a:solidFill>
                <a:effectLst/>
                <a:ea typeface="Calibri" panose="020F0502020204030204" pitchFamily="34" charset="0"/>
              </a:rPr>
              <a:t>)</a:t>
            </a:r>
            <a:r>
              <a:rPr lang="es-ES" sz="1200">
                <a:solidFill>
                  <a:schemeClr val="tx1">
                    <a:lumMod val="75000"/>
                    <a:lumOff val="25000"/>
                  </a:schemeClr>
                </a:solidFill>
                <a:effectLst/>
                <a:ea typeface="Calibri" panose="020F0502020204030204" pitchFamily="34" charset="0"/>
                <a:cs typeface="Times New Roman" panose="02020603050405020304" pitchFamily="18" charset="0"/>
              </a:rPr>
              <a:t> </a:t>
            </a:r>
            <a:r>
              <a:rPr lang="en-GB" sz="1200">
                <a:solidFill>
                  <a:schemeClr val="tx1">
                    <a:lumMod val="75000"/>
                    <a:lumOff val="25000"/>
                  </a:schemeClr>
                </a:solidFill>
                <a:effectLst/>
                <a:ea typeface="Calibri" panose="020F0502020204030204" pitchFamily="34" charset="0"/>
              </a:rPr>
              <a:t>para diseñar tu logo y tus publicaciones. Recuerda que las publicaciones deben enfatizar lo mejor de tus productos o servicios, pero también aportar algo al usuario, como curiosidades o entretenimiento. ¡Consulta la sección de recursos!</a:t>
            </a:r>
            <a:endParaRPr lang="en-GB" sz="1200">
              <a:solidFill>
                <a:schemeClr val="tx1">
                  <a:lumMod val="75000"/>
                  <a:lumOff val="25000"/>
                </a:schemeClr>
              </a:solidFill>
              <a:effectLst/>
              <a:ea typeface="Calibri" panose="020F0502020204030204" pitchFamily="34" charset="0"/>
              <a:cs typeface="Times New Roman" panose="02020603050405020304" pitchFamily="18" charset="0"/>
            </a:endParaRPr>
          </a:p>
        </p:txBody>
      </p:sp>
      <p:sp>
        <p:nvSpPr>
          <p:cNvPr id="21" name="Text Placeholder 2">
            <a:extLst>
              <a:ext uri="{FF2B5EF4-FFF2-40B4-BE49-F238E27FC236}">
                <a16:creationId xmlns:a16="http://schemas.microsoft.com/office/drawing/2014/main" id="{62F85CEF-6DCA-06EC-4B44-E841FEA6148D}"/>
              </a:ext>
            </a:extLst>
          </p:cNvPr>
          <p:cNvSpPr>
            <a:spLocks noGrp="1"/>
          </p:cNvSpPr>
          <p:nvPr>
            <p:ph type="body" sz="quarter" idx="11"/>
          </p:nvPr>
        </p:nvSpPr>
        <p:spPr>
          <a:xfrm>
            <a:off x="899592" y="773583"/>
            <a:ext cx="4536504" cy="282799"/>
          </a:xfrm>
        </p:spPr>
        <p:txBody>
          <a:bodyPr/>
          <a:lstStyle/>
          <a:p>
            <a:pPr lvl="0" algn="l"/>
            <a:r>
              <a:rPr lang="en-US" altLang="ko-KR" sz="1800" b="1"/>
              <a:t>Proceso: ¿Qué voy a hacer?</a:t>
            </a:r>
            <a:endParaRPr lang="en-US" altLang="ko-KR" sz="1800" b="1" dirty="0"/>
          </a:p>
        </p:txBody>
      </p:sp>
    </p:spTree>
    <p:extLst>
      <p:ext uri="{BB962C8B-B14F-4D97-AF65-F5344CB8AC3E}">
        <p14:creationId xmlns:p14="http://schemas.microsoft.com/office/powerpoint/2010/main" val="1938021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13D77A5-8B36-BCEA-E61A-90E860E8FA72}"/>
              </a:ext>
            </a:extLst>
          </p:cNvPr>
          <p:cNvSpPr>
            <a:spLocks noGrp="1"/>
          </p:cNvSpPr>
          <p:nvPr>
            <p:ph type="body" sz="quarter" idx="10"/>
          </p:nvPr>
        </p:nvSpPr>
        <p:spPr/>
        <p:txBody>
          <a:bodyPr/>
          <a:lstStyle/>
          <a:p>
            <a:r>
              <a:rPr lang="es-ES" sz="2800"/>
              <a:t>Tarea 2: Redes sociales para tu negocio digital</a:t>
            </a:r>
          </a:p>
        </p:txBody>
      </p:sp>
      <p:sp>
        <p:nvSpPr>
          <p:cNvPr id="8" name="Rounded Rectangle 51">
            <a:extLst>
              <a:ext uri="{FF2B5EF4-FFF2-40B4-BE49-F238E27FC236}">
                <a16:creationId xmlns:a16="http://schemas.microsoft.com/office/drawing/2014/main" id="{380A67BD-25BC-E3C8-12D6-9ED1468F7453}"/>
              </a:ext>
            </a:extLst>
          </p:cNvPr>
          <p:cNvSpPr/>
          <p:nvPr/>
        </p:nvSpPr>
        <p:spPr>
          <a:xfrm rot="16200000" flipH="1">
            <a:off x="606482" y="848637"/>
            <a:ext cx="419678" cy="409521"/>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20" name="Rectangle 1">
            <a:extLst>
              <a:ext uri="{FF2B5EF4-FFF2-40B4-BE49-F238E27FC236}">
                <a16:creationId xmlns:a16="http://schemas.microsoft.com/office/drawing/2014/main" id="{E2898E80-ABB0-ED4E-BAEF-CF41C6CF455C}"/>
              </a:ext>
            </a:extLst>
          </p:cNvPr>
          <p:cNvSpPr/>
          <p:nvPr/>
        </p:nvSpPr>
        <p:spPr>
          <a:xfrm>
            <a:off x="206697" y="1544131"/>
            <a:ext cx="2781127" cy="2618932"/>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latinLnBrk="0"/>
            <a:endParaRPr lang="es-ES" altLang="ko-KR" sz="1200" b="1">
              <a:solidFill>
                <a:schemeClr val="tx1">
                  <a:lumMod val="75000"/>
                  <a:lumOff val="25000"/>
                </a:schemeClr>
              </a:solidFill>
            </a:endParaRPr>
          </a:p>
          <a:p>
            <a:pPr algn="ctr" latinLnBrk="0"/>
            <a:r>
              <a:rPr lang="es-ES" altLang="ko-KR" sz="1200" b="1">
                <a:solidFill>
                  <a:schemeClr val="tx1">
                    <a:lumMod val="75000"/>
                    <a:lumOff val="25000"/>
                  </a:schemeClr>
                </a:solidFill>
              </a:rPr>
              <a:t>Competencias (LifeComp)</a:t>
            </a:r>
          </a:p>
          <a:p>
            <a:pPr algn="ctr" latinLnBrk="0"/>
            <a:endParaRPr lang="es-ES" altLang="ko-KR" sz="1200" b="1">
              <a:solidFill>
                <a:schemeClr val="tx1">
                  <a:lumMod val="75000"/>
                  <a:lumOff val="25000"/>
                </a:schemeClr>
              </a:solidFill>
            </a:endParaRPr>
          </a:p>
          <a:p>
            <a:pPr marL="342900" indent="-342900" latinLnBrk="0">
              <a:lnSpc>
                <a:spcPct val="150000"/>
              </a:lnSpc>
              <a:spcAft>
                <a:spcPts val="1000"/>
              </a:spcAft>
              <a:buFont typeface="Symbol" panose="05050102010706020507" pitchFamily="18" charset="2"/>
              <a:buChar char=""/>
            </a:pPr>
            <a:r>
              <a:rPr lang="en-GB" sz="1200">
                <a:solidFill>
                  <a:schemeClr val="tx1">
                    <a:lumMod val="75000"/>
                    <a:lumOff val="25000"/>
                  </a:schemeClr>
                </a:solidFill>
                <a:effectLst/>
                <a:ea typeface="Calibri" panose="020F0502020204030204" pitchFamily="34" charset="0"/>
                <a:cs typeface="Times New Roman" panose="02020603050405020304" pitchFamily="18" charset="0"/>
              </a:rPr>
              <a:t>S2 Comunicación.</a:t>
            </a:r>
          </a:p>
          <a:p>
            <a:pPr marL="342900" indent="-342900" latinLnBrk="0">
              <a:lnSpc>
                <a:spcPct val="150000"/>
              </a:lnSpc>
              <a:spcAft>
                <a:spcPts val="1000"/>
              </a:spcAft>
              <a:buFont typeface="Symbol" panose="05050102010706020507" pitchFamily="18" charset="2"/>
              <a:buChar char=""/>
            </a:pPr>
            <a:r>
              <a:rPr lang="en-GB" altLang="ko-KR" sz="1200">
                <a:solidFill>
                  <a:schemeClr val="tx1">
                    <a:lumMod val="75000"/>
                    <a:lumOff val="25000"/>
                  </a:schemeClr>
                </a:solidFill>
                <a:cs typeface="Times New Roman" panose="02020603050405020304" pitchFamily="18" charset="0"/>
              </a:rPr>
              <a:t>L1 Mentalidad de crecimiento.</a:t>
            </a:r>
            <a:endParaRPr lang="es-ES" altLang="ko-KR" sz="1200">
              <a:solidFill>
                <a:schemeClr val="tx1">
                  <a:lumMod val="75000"/>
                  <a:lumOff val="25000"/>
                </a:schemeClr>
              </a:solidFill>
            </a:endParaRPr>
          </a:p>
        </p:txBody>
      </p:sp>
      <p:sp>
        <p:nvSpPr>
          <p:cNvPr id="22" name="Text Placeholder 2">
            <a:extLst>
              <a:ext uri="{FF2B5EF4-FFF2-40B4-BE49-F238E27FC236}">
                <a16:creationId xmlns:a16="http://schemas.microsoft.com/office/drawing/2014/main" id="{1A37034C-9C5E-BF37-0D30-C6678F759D63}"/>
              </a:ext>
            </a:extLst>
          </p:cNvPr>
          <p:cNvSpPr txBox="1">
            <a:spLocks/>
          </p:cNvSpPr>
          <p:nvPr/>
        </p:nvSpPr>
        <p:spPr>
          <a:xfrm>
            <a:off x="971600" y="980437"/>
            <a:ext cx="5760640" cy="282799"/>
          </a:xfrm>
          <a:prstGeom prst="rect">
            <a:avLst/>
          </a:prstGeom>
        </p:spPr>
        <p:txBody>
          <a:bodyPr anchor="ctr"/>
          <a:lstStyle>
            <a:lvl1pPr marL="0" indent="0" algn="ctr" defTabSz="914400" rtl="0" eaLnBrk="1" latinLnBrk="1" hangingPunct="1">
              <a:spcBef>
                <a:spcPct val="20000"/>
              </a:spcBef>
              <a:buFont typeface="Arial" pitchFamily="34" charset="0"/>
              <a:buNone/>
              <a:defRPr sz="1400" b="0" kern="1200" baseline="0">
                <a:solidFill>
                  <a:schemeClr val="tx1">
                    <a:lumMod val="75000"/>
                    <a:lumOff val="25000"/>
                  </a:schemeClr>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l"/>
            <a:r>
              <a:rPr lang="en-US" altLang="ko-KR" sz="1800" b="1"/>
              <a:t>Resultados de aprendizaje: ¿Qué voy a aprender?</a:t>
            </a:r>
            <a:endParaRPr lang="en-US" altLang="ko-KR" sz="1800" b="1" dirty="0"/>
          </a:p>
        </p:txBody>
      </p:sp>
      <p:sp>
        <p:nvSpPr>
          <p:cNvPr id="7" name="Rectangle 1">
            <a:extLst>
              <a:ext uri="{FF2B5EF4-FFF2-40B4-BE49-F238E27FC236}">
                <a16:creationId xmlns:a16="http://schemas.microsoft.com/office/drawing/2014/main" id="{61AA50F5-7904-73A8-C93E-896A2D602320}"/>
              </a:ext>
            </a:extLst>
          </p:cNvPr>
          <p:cNvSpPr/>
          <p:nvPr/>
        </p:nvSpPr>
        <p:spPr>
          <a:xfrm>
            <a:off x="3181436" y="1544131"/>
            <a:ext cx="2781127" cy="2618932"/>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latinLnBrk="0"/>
            <a:endParaRPr lang="es-ES" altLang="ko-KR" sz="1200" b="1">
              <a:solidFill>
                <a:schemeClr val="tx1">
                  <a:lumMod val="75000"/>
                  <a:lumOff val="25000"/>
                </a:schemeClr>
              </a:solidFill>
            </a:endParaRPr>
          </a:p>
          <a:p>
            <a:pPr algn="ctr" latinLnBrk="0"/>
            <a:r>
              <a:rPr lang="es-ES" altLang="ko-KR" sz="1200" b="1">
                <a:solidFill>
                  <a:schemeClr val="tx1">
                    <a:lumMod val="75000"/>
                    <a:lumOff val="25000"/>
                  </a:schemeClr>
                </a:solidFill>
              </a:rPr>
              <a:t>Competencias (EntreComp)</a:t>
            </a:r>
          </a:p>
          <a:p>
            <a:pPr algn="ctr" latinLnBrk="0"/>
            <a:endParaRPr lang="es-ES" altLang="ko-KR" sz="1200" b="1">
              <a:solidFill>
                <a:schemeClr val="tx1">
                  <a:lumMod val="75000"/>
                  <a:lumOff val="25000"/>
                </a:schemeClr>
              </a:solidFill>
            </a:endParaRPr>
          </a:p>
          <a:p>
            <a:pPr marL="342900" indent="-342900" latinLnBrk="0">
              <a:lnSpc>
                <a:spcPct val="150000"/>
              </a:lnSpc>
              <a:spcAft>
                <a:spcPts val="1000"/>
              </a:spcAft>
              <a:buFont typeface="Symbol" panose="05050102010706020507" pitchFamily="18" charset="2"/>
              <a:buChar char=""/>
            </a:pPr>
            <a:r>
              <a:rPr lang="es-ES" sz="1200">
                <a:solidFill>
                  <a:schemeClr val="tx1">
                    <a:lumMod val="75000"/>
                    <a:lumOff val="25000"/>
                  </a:schemeClr>
                </a:solidFill>
                <a:effectLst/>
                <a:ea typeface="Calibri" panose="020F0502020204030204" pitchFamily="34" charset="0"/>
                <a:cs typeface="Times New Roman" panose="02020603050405020304" pitchFamily="18" charset="0"/>
              </a:rPr>
              <a:t>1.2 Creatividad.</a:t>
            </a:r>
          </a:p>
          <a:p>
            <a:pPr marL="342900" indent="-342900" latinLnBrk="0">
              <a:lnSpc>
                <a:spcPct val="150000"/>
              </a:lnSpc>
              <a:spcAft>
                <a:spcPts val="1000"/>
              </a:spcAft>
              <a:buFont typeface="Symbol" panose="05050102010706020507" pitchFamily="18" charset="2"/>
              <a:buChar char=""/>
            </a:pPr>
            <a:r>
              <a:rPr lang="es-ES" altLang="ko-KR" sz="1200">
                <a:solidFill>
                  <a:schemeClr val="tx1">
                    <a:lumMod val="75000"/>
                    <a:lumOff val="25000"/>
                  </a:schemeClr>
                </a:solidFill>
                <a:cs typeface="Times New Roman" panose="02020603050405020304" pitchFamily="18" charset="0"/>
              </a:rPr>
              <a:t>2.3 Movilizar recursos.</a:t>
            </a:r>
          </a:p>
          <a:p>
            <a:pPr marL="342900" indent="-342900" latinLnBrk="0">
              <a:lnSpc>
                <a:spcPct val="150000"/>
              </a:lnSpc>
              <a:spcAft>
                <a:spcPts val="1000"/>
              </a:spcAft>
              <a:buFont typeface="Symbol" panose="05050102010706020507" pitchFamily="18" charset="2"/>
              <a:buChar char=""/>
            </a:pPr>
            <a:r>
              <a:rPr lang="es-ES" altLang="ko-KR" sz="1200">
                <a:solidFill>
                  <a:schemeClr val="tx1">
                    <a:lumMod val="75000"/>
                    <a:lumOff val="25000"/>
                  </a:schemeClr>
                </a:solidFill>
                <a:cs typeface="Times New Roman" panose="02020603050405020304" pitchFamily="18" charset="0"/>
              </a:rPr>
              <a:t>3.2 Planificación y gestión.</a:t>
            </a:r>
            <a:endParaRPr lang="es-ES" altLang="ko-KR" sz="1200">
              <a:solidFill>
                <a:schemeClr val="tx1">
                  <a:lumMod val="75000"/>
                  <a:lumOff val="25000"/>
                </a:schemeClr>
              </a:solidFill>
            </a:endParaRPr>
          </a:p>
          <a:p>
            <a:pPr latinLnBrk="0"/>
            <a:endParaRPr lang="es-ES" altLang="ko-KR" sz="1200">
              <a:solidFill>
                <a:schemeClr val="tx1">
                  <a:lumMod val="75000"/>
                  <a:lumOff val="25000"/>
                </a:schemeClr>
              </a:solidFill>
            </a:endParaRPr>
          </a:p>
        </p:txBody>
      </p:sp>
      <p:sp>
        <p:nvSpPr>
          <p:cNvPr id="9" name="Rectangle 1">
            <a:extLst>
              <a:ext uri="{FF2B5EF4-FFF2-40B4-BE49-F238E27FC236}">
                <a16:creationId xmlns:a16="http://schemas.microsoft.com/office/drawing/2014/main" id="{9B301531-DED9-D023-7B58-F5F53617D4E7}"/>
              </a:ext>
            </a:extLst>
          </p:cNvPr>
          <p:cNvSpPr/>
          <p:nvPr/>
        </p:nvSpPr>
        <p:spPr>
          <a:xfrm>
            <a:off x="6156175" y="1536746"/>
            <a:ext cx="2709119" cy="2618932"/>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latinLnBrk="0"/>
            <a:endParaRPr lang="es-ES" altLang="ko-KR" sz="1200" b="1">
              <a:solidFill>
                <a:schemeClr val="tx1">
                  <a:lumMod val="75000"/>
                  <a:lumOff val="25000"/>
                </a:schemeClr>
              </a:solidFill>
            </a:endParaRPr>
          </a:p>
          <a:p>
            <a:pPr algn="ctr" latinLnBrk="0"/>
            <a:r>
              <a:rPr lang="es-ES" altLang="ko-KR" sz="1200" b="1">
                <a:solidFill>
                  <a:schemeClr val="tx1">
                    <a:lumMod val="75000"/>
                    <a:lumOff val="25000"/>
                  </a:schemeClr>
                </a:solidFill>
              </a:rPr>
              <a:t>Competencias (DigiComp)</a:t>
            </a:r>
          </a:p>
          <a:p>
            <a:pPr latinLnBrk="0"/>
            <a:endParaRPr lang="es-ES" altLang="ko-KR" sz="1200" b="1">
              <a:solidFill>
                <a:schemeClr val="tx1">
                  <a:lumMod val="75000"/>
                  <a:lumOff val="25000"/>
                </a:schemeClr>
              </a:solidFill>
            </a:endParaRPr>
          </a:p>
          <a:p>
            <a:pPr marL="342900" indent="-342900" latinLnBrk="0">
              <a:lnSpc>
                <a:spcPct val="150000"/>
              </a:lnSpc>
              <a:spcAft>
                <a:spcPts val="1000"/>
              </a:spcAft>
              <a:buFont typeface="Symbol" panose="05050102010706020507" pitchFamily="18" charset="2"/>
              <a:buChar char=""/>
            </a:pPr>
            <a:r>
              <a:rPr lang="en-GB" sz="1200">
                <a:solidFill>
                  <a:schemeClr val="tx1">
                    <a:lumMod val="75000"/>
                    <a:lumOff val="25000"/>
                  </a:schemeClr>
                </a:solidFill>
                <a:effectLst/>
                <a:ea typeface="Calibri" panose="020F0502020204030204" pitchFamily="34" charset="0"/>
                <a:cs typeface="Times New Roman" panose="02020603050405020304" pitchFamily="18" charset="0"/>
              </a:rPr>
              <a:t>1.3 Gestionar datos, información y contenido digital.</a:t>
            </a:r>
          </a:p>
          <a:p>
            <a:pPr marL="342900" indent="-342900" latinLnBrk="0">
              <a:lnSpc>
                <a:spcPct val="150000"/>
              </a:lnSpc>
              <a:spcAft>
                <a:spcPts val="1000"/>
              </a:spcAft>
              <a:buFont typeface="Symbol" panose="05050102010706020507" pitchFamily="18" charset="2"/>
              <a:buChar char=""/>
            </a:pPr>
            <a:r>
              <a:rPr lang="en-GB" altLang="ko-KR" sz="1200">
                <a:solidFill>
                  <a:schemeClr val="tx1">
                    <a:lumMod val="75000"/>
                    <a:lumOff val="25000"/>
                  </a:schemeClr>
                </a:solidFill>
                <a:cs typeface="Times New Roman" panose="02020603050405020304" pitchFamily="18" charset="0"/>
              </a:rPr>
              <a:t>2.6 Gestionar la identidad digital.</a:t>
            </a:r>
          </a:p>
          <a:p>
            <a:pPr marL="342900" indent="-342900" latinLnBrk="0">
              <a:lnSpc>
                <a:spcPct val="150000"/>
              </a:lnSpc>
              <a:spcAft>
                <a:spcPts val="1000"/>
              </a:spcAft>
              <a:buFont typeface="Symbol" panose="05050102010706020507" pitchFamily="18" charset="2"/>
              <a:buChar char=""/>
            </a:pPr>
            <a:r>
              <a:rPr lang="en-GB" altLang="ko-KR" sz="1200">
                <a:solidFill>
                  <a:schemeClr val="tx1">
                    <a:lumMod val="75000"/>
                    <a:lumOff val="25000"/>
                  </a:schemeClr>
                </a:solidFill>
                <a:cs typeface="Times New Roman" panose="02020603050405020304" pitchFamily="18" charset="0"/>
              </a:rPr>
              <a:t>3.1 Desarrollar contenido digital.</a:t>
            </a:r>
          </a:p>
          <a:p>
            <a:pPr marL="342900" indent="-342900" latinLnBrk="0">
              <a:lnSpc>
                <a:spcPct val="150000"/>
              </a:lnSpc>
              <a:spcAft>
                <a:spcPts val="1000"/>
              </a:spcAft>
              <a:buFont typeface="Symbol" panose="05050102010706020507" pitchFamily="18" charset="2"/>
              <a:buChar char=""/>
            </a:pPr>
            <a:r>
              <a:rPr lang="en-GB" altLang="ko-KR" sz="1200">
                <a:solidFill>
                  <a:schemeClr val="tx1">
                    <a:lumMod val="75000"/>
                    <a:lumOff val="25000"/>
                  </a:schemeClr>
                </a:solidFill>
                <a:cs typeface="Times New Roman" panose="02020603050405020304" pitchFamily="18" charset="0"/>
              </a:rPr>
              <a:t>5.3 Uitlizar creativamente las tecnologías digitales.</a:t>
            </a:r>
            <a:endParaRPr lang="ko-KR" altLang="en-US" sz="1200">
              <a:solidFill>
                <a:schemeClr val="tx1">
                  <a:lumMod val="75000"/>
                  <a:lumOff val="25000"/>
                </a:schemeClr>
              </a:solidFill>
            </a:endParaRPr>
          </a:p>
        </p:txBody>
      </p:sp>
    </p:spTree>
    <p:extLst>
      <p:ext uri="{BB962C8B-B14F-4D97-AF65-F5344CB8AC3E}">
        <p14:creationId xmlns:p14="http://schemas.microsoft.com/office/powerpoint/2010/main" val="8011495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13D77A5-8B36-BCEA-E61A-90E860E8FA72}"/>
              </a:ext>
            </a:extLst>
          </p:cNvPr>
          <p:cNvSpPr>
            <a:spLocks noGrp="1"/>
          </p:cNvSpPr>
          <p:nvPr>
            <p:ph type="body" sz="quarter" idx="10"/>
          </p:nvPr>
        </p:nvSpPr>
        <p:spPr/>
        <p:txBody>
          <a:bodyPr/>
          <a:lstStyle/>
          <a:p>
            <a:r>
              <a:rPr lang="en-US" altLang="ko-KR" sz="2800"/>
              <a:t>Las redes sociales</a:t>
            </a:r>
            <a:endParaRPr lang="ko-KR" altLang="en-US" sz="2800" dirty="0"/>
          </a:p>
        </p:txBody>
      </p:sp>
      <p:sp>
        <p:nvSpPr>
          <p:cNvPr id="3" name="Marcador de texto 2">
            <a:extLst>
              <a:ext uri="{FF2B5EF4-FFF2-40B4-BE49-F238E27FC236}">
                <a16:creationId xmlns:a16="http://schemas.microsoft.com/office/drawing/2014/main" id="{77B87DF5-9A7E-98DC-E4D2-4B1BC1B1AB31}"/>
              </a:ext>
            </a:extLst>
          </p:cNvPr>
          <p:cNvSpPr>
            <a:spLocks noGrp="1"/>
          </p:cNvSpPr>
          <p:nvPr>
            <p:ph type="body" sz="quarter" idx="11"/>
          </p:nvPr>
        </p:nvSpPr>
        <p:spPr/>
        <p:txBody>
          <a:bodyPr/>
          <a:lstStyle/>
          <a:p>
            <a:pPr lvl="0"/>
            <a:r>
              <a:rPr lang="en-US" altLang="ko-KR" sz="1800"/>
              <a:t>¿Qué son las redes sociales?</a:t>
            </a:r>
            <a:endParaRPr lang="en-US" altLang="ko-KR" sz="1800" dirty="0"/>
          </a:p>
        </p:txBody>
      </p:sp>
      <p:sp>
        <p:nvSpPr>
          <p:cNvPr id="5" name="TextBox 15">
            <a:extLst>
              <a:ext uri="{FF2B5EF4-FFF2-40B4-BE49-F238E27FC236}">
                <a16:creationId xmlns:a16="http://schemas.microsoft.com/office/drawing/2014/main" id="{E58D03E2-B724-DC99-58D6-C319A7E48C94}"/>
              </a:ext>
            </a:extLst>
          </p:cNvPr>
          <p:cNvSpPr txBox="1"/>
          <p:nvPr/>
        </p:nvSpPr>
        <p:spPr>
          <a:xfrm>
            <a:off x="395536" y="1302831"/>
            <a:ext cx="4320480" cy="2828147"/>
          </a:xfrm>
          <a:custGeom>
            <a:avLst/>
            <a:gdLst>
              <a:gd name="connsiteX0" fmla="*/ 0 w 4320480"/>
              <a:gd name="connsiteY0" fmla="*/ 0 h 2828147"/>
              <a:gd name="connsiteX1" fmla="*/ 487597 w 4320480"/>
              <a:gd name="connsiteY1" fmla="*/ 0 h 2828147"/>
              <a:gd name="connsiteX2" fmla="*/ 1148013 w 4320480"/>
              <a:gd name="connsiteY2" fmla="*/ 0 h 2828147"/>
              <a:gd name="connsiteX3" fmla="*/ 1635610 w 4320480"/>
              <a:gd name="connsiteY3" fmla="*/ 0 h 2828147"/>
              <a:gd name="connsiteX4" fmla="*/ 2209617 w 4320480"/>
              <a:gd name="connsiteY4" fmla="*/ 0 h 2828147"/>
              <a:gd name="connsiteX5" fmla="*/ 2740419 w 4320480"/>
              <a:gd name="connsiteY5" fmla="*/ 0 h 2828147"/>
              <a:gd name="connsiteX6" fmla="*/ 3314425 w 4320480"/>
              <a:gd name="connsiteY6" fmla="*/ 0 h 2828147"/>
              <a:gd name="connsiteX7" fmla="*/ 4320480 w 4320480"/>
              <a:gd name="connsiteY7" fmla="*/ 0 h 2828147"/>
              <a:gd name="connsiteX8" fmla="*/ 4320480 w 4320480"/>
              <a:gd name="connsiteY8" fmla="*/ 480785 h 2828147"/>
              <a:gd name="connsiteX9" fmla="*/ 4320480 w 4320480"/>
              <a:gd name="connsiteY9" fmla="*/ 961570 h 2828147"/>
              <a:gd name="connsiteX10" fmla="*/ 4320480 w 4320480"/>
              <a:gd name="connsiteY10" fmla="*/ 1555481 h 2828147"/>
              <a:gd name="connsiteX11" fmla="*/ 4320480 w 4320480"/>
              <a:gd name="connsiteY11" fmla="*/ 2121110 h 2828147"/>
              <a:gd name="connsiteX12" fmla="*/ 4320480 w 4320480"/>
              <a:gd name="connsiteY12" fmla="*/ 2828147 h 2828147"/>
              <a:gd name="connsiteX13" fmla="*/ 3616859 w 4320480"/>
              <a:gd name="connsiteY13" fmla="*/ 2828147 h 2828147"/>
              <a:gd name="connsiteX14" fmla="*/ 2913238 w 4320480"/>
              <a:gd name="connsiteY14" fmla="*/ 2828147 h 2828147"/>
              <a:gd name="connsiteX15" fmla="*/ 2209617 w 4320480"/>
              <a:gd name="connsiteY15" fmla="*/ 2828147 h 2828147"/>
              <a:gd name="connsiteX16" fmla="*/ 1549201 w 4320480"/>
              <a:gd name="connsiteY16" fmla="*/ 2828147 h 2828147"/>
              <a:gd name="connsiteX17" fmla="*/ 975194 w 4320480"/>
              <a:gd name="connsiteY17" fmla="*/ 2828147 h 2828147"/>
              <a:gd name="connsiteX18" fmla="*/ 0 w 4320480"/>
              <a:gd name="connsiteY18" fmla="*/ 2828147 h 2828147"/>
              <a:gd name="connsiteX19" fmla="*/ 0 w 4320480"/>
              <a:gd name="connsiteY19" fmla="*/ 2290799 h 2828147"/>
              <a:gd name="connsiteX20" fmla="*/ 0 w 4320480"/>
              <a:gd name="connsiteY20" fmla="*/ 1810014 h 2828147"/>
              <a:gd name="connsiteX21" fmla="*/ 0 w 4320480"/>
              <a:gd name="connsiteY21" fmla="*/ 1216103 h 2828147"/>
              <a:gd name="connsiteX22" fmla="*/ 0 w 4320480"/>
              <a:gd name="connsiteY22" fmla="*/ 622192 h 2828147"/>
              <a:gd name="connsiteX23" fmla="*/ 0 w 4320480"/>
              <a:gd name="connsiteY23" fmla="*/ 0 h 2828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320480" h="2828147" extrusionOk="0">
                <a:moveTo>
                  <a:pt x="0" y="0"/>
                </a:moveTo>
                <a:cubicBezTo>
                  <a:pt x="125267" y="6969"/>
                  <a:pt x="373648" y="12"/>
                  <a:pt x="487597" y="0"/>
                </a:cubicBezTo>
                <a:cubicBezTo>
                  <a:pt x="601546" y="-12"/>
                  <a:pt x="930308" y="-6478"/>
                  <a:pt x="1148013" y="0"/>
                </a:cubicBezTo>
                <a:cubicBezTo>
                  <a:pt x="1365718" y="6478"/>
                  <a:pt x="1517444" y="-7063"/>
                  <a:pt x="1635610" y="0"/>
                </a:cubicBezTo>
                <a:cubicBezTo>
                  <a:pt x="1753776" y="7063"/>
                  <a:pt x="1932961" y="1422"/>
                  <a:pt x="2209617" y="0"/>
                </a:cubicBezTo>
                <a:cubicBezTo>
                  <a:pt x="2486273" y="-1422"/>
                  <a:pt x="2532357" y="1887"/>
                  <a:pt x="2740419" y="0"/>
                </a:cubicBezTo>
                <a:cubicBezTo>
                  <a:pt x="2948481" y="-1887"/>
                  <a:pt x="3089181" y="15037"/>
                  <a:pt x="3314425" y="0"/>
                </a:cubicBezTo>
                <a:cubicBezTo>
                  <a:pt x="3539669" y="-15037"/>
                  <a:pt x="3832216" y="-19868"/>
                  <a:pt x="4320480" y="0"/>
                </a:cubicBezTo>
                <a:cubicBezTo>
                  <a:pt x="4338751" y="102370"/>
                  <a:pt x="4342713" y="328157"/>
                  <a:pt x="4320480" y="480785"/>
                </a:cubicBezTo>
                <a:cubicBezTo>
                  <a:pt x="4298247" y="633414"/>
                  <a:pt x="4316749" y="763872"/>
                  <a:pt x="4320480" y="961570"/>
                </a:cubicBezTo>
                <a:cubicBezTo>
                  <a:pt x="4324211" y="1159268"/>
                  <a:pt x="4313501" y="1417974"/>
                  <a:pt x="4320480" y="1555481"/>
                </a:cubicBezTo>
                <a:cubicBezTo>
                  <a:pt x="4327459" y="1692988"/>
                  <a:pt x="4343969" y="1963797"/>
                  <a:pt x="4320480" y="2121110"/>
                </a:cubicBezTo>
                <a:cubicBezTo>
                  <a:pt x="4296991" y="2278423"/>
                  <a:pt x="4308981" y="2620887"/>
                  <a:pt x="4320480" y="2828147"/>
                </a:cubicBezTo>
                <a:cubicBezTo>
                  <a:pt x="4039770" y="2817757"/>
                  <a:pt x="3860842" y="2824308"/>
                  <a:pt x="3616859" y="2828147"/>
                </a:cubicBezTo>
                <a:cubicBezTo>
                  <a:pt x="3372876" y="2831986"/>
                  <a:pt x="3248221" y="2852228"/>
                  <a:pt x="2913238" y="2828147"/>
                </a:cubicBezTo>
                <a:cubicBezTo>
                  <a:pt x="2578255" y="2804066"/>
                  <a:pt x="2378426" y="2831483"/>
                  <a:pt x="2209617" y="2828147"/>
                </a:cubicBezTo>
                <a:cubicBezTo>
                  <a:pt x="2040808" y="2824811"/>
                  <a:pt x="1746255" y="2834046"/>
                  <a:pt x="1549201" y="2828147"/>
                </a:cubicBezTo>
                <a:cubicBezTo>
                  <a:pt x="1352147" y="2822248"/>
                  <a:pt x="1092328" y="2816821"/>
                  <a:pt x="975194" y="2828147"/>
                </a:cubicBezTo>
                <a:cubicBezTo>
                  <a:pt x="858060" y="2839473"/>
                  <a:pt x="449136" y="2862177"/>
                  <a:pt x="0" y="2828147"/>
                </a:cubicBezTo>
                <a:cubicBezTo>
                  <a:pt x="3415" y="2700271"/>
                  <a:pt x="-16090" y="2511521"/>
                  <a:pt x="0" y="2290799"/>
                </a:cubicBezTo>
                <a:cubicBezTo>
                  <a:pt x="16090" y="2070077"/>
                  <a:pt x="17914" y="1983818"/>
                  <a:pt x="0" y="1810014"/>
                </a:cubicBezTo>
                <a:cubicBezTo>
                  <a:pt x="-17914" y="1636210"/>
                  <a:pt x="-24740" y="1499393"/>
                  <a:pt x="0" y="1216103"/>
                </a:cubicBezTo>
                <a:cubicBezTo>
                  <a:pt x="24740" y="932813"/>
                  <a:pt x="1208" y="853964"/>
                  <a:pt x="0" y="622192"/>
                </a:cubicBezTo>
                <a:cubicBezTo>
                  <a:pt x="-1208" y="390420"/>
                  <a:pt x="-11613" y="144032"/>
                  <a:pt x="0" y="0"/>
                </a:cubicBezTo>
                <a:close/>
              </a:path>
            </a:pathLst>
          </a:custGeom>
          <a:noFill/>
          <a:ln w="12700" cap="flat" cmpd="sng" algn="ctr">
            <a:solidFill>
              <a:srgbClr val="F39E5A"/>
            </a:solidFill>
            <a:prstDash val="solid"/>
            <a:round/>
            <a:headEnd type="none" w="med" len="med"/>
            <a:tailEnd type="none" w="med" len="med"/>
            <a:extLst>
              <a:ext uri="{C807C97D-BFC1-408E-A445-0C87EB9F89A2}">
                <ask:lineSketchStyleProps xmlns:ask="http://schemas.microsoft.com/office/drawing/2018/sketchyshapes" sd="2591388265">
                  <a:prstGeom prst="rect">
                    <a:avLst/>
                  </a:prstGeom>
                  <ask:type>
                    <ask:lineSketchFreehand/>
                  </ask:type>
                </ask:lineSketchStyleProps>
              </a:ext>
            </a:extLst>
          </a:ln>
        </p:spPr>
        <p:style>
          <a:lnRef idx="0">
            <a:scrgbClr r="0" g="0" b="0"/>
          </a:lnRef>
          <a:fillRef idx="0">
            <a:scrgbClr r="0" g="0" b="0"/>
          </a:fillRef>
          <a:effectRef idx="0">
            <a:scrgbClr r="0" g="0" b="0"/>
          </a:effectRef>
          <a:fontRef idx="minor">
            <a:schemeClr val="accent6"/>
          </a:fontRef>
        </p:style>
        <p:txBody>
          <a:bodyPr wrap="square" rtlCol="0" anchor="ctr">
            <a:spAutoFit/>
          </a:bodyPr>
          <a:lstStyle/>
          <a:p>
            <a:pPr algn="just" latinLnBrk="0">
              <a:lnSpc>
                <a:spcPct val="150000"/>
              </a:lnSpc>
              <a:spcAft>
                <a:spcPts val="1000"/>
              </a:spcAft>
            </a:pPr>
            <a:r>
              <a:rPr lang="en-GB" sz="1200">
                <a:solidFill>
                  <a:schemeClr val="tx1">
                    <a:lumMod val="75000"/>
                    <a:lumOff val="25000"/>
                  </a:schemeClr>
                </a:solidFill>
                <a:cs typeface="Arial" pitchFamily="34" charset="0"/>
              </a:rPr>
              <a:t>El concepto de </a:t>
            </a:r>
            <a:r>
              <a:rPr lang="en-GB" sz="1200" b="1">
                <a:solidFill>
                  <a:schemeClr val="tx1">
                    <a:lumMod val="75000"/>
                    <a:lumOff val="25000"/>
                  </a:schemeClr>
                </a:solidFill>
                <a:cs typeface="Arial" pitchFamily="34" charset="0"/>
              </a:rPr>
              <a:t>“red social” </a:t>
            </a:r>
            <a:r>
              <a:rPr lang="en-GB" sz="1200">
                <a:solidFill>
                  <a:schemeClr val="tx1">
                    <a:lumMod val="75000"/>
                    <a:lumOff val="25000"/>
                  </a:schemeClr>
                </a:solidFill>
                <a:cs typeface="Arial" pitchFamily="34" charset="0"/>
              </a:rPr>
              <a:t>se utiliza para analizar interacciones entre individuos y grupos de personas, incluso sociedades, desde finales del siglo XIX. En el año 1990, con la aparición de Internet, la idea de red social se mudó al mundo virtual. En el año 2004 apareció Facebook, probablemente la red social más conocida mundialmente (¡seguro que habrás visto la película “La red social” dirigida por David Fincher y que cuenta la historia de Mark Zuckerberg, el creador de Facebook!), pero incluso antes, ya existían otras redes sociales en Internet.</a:t>
            </a:r>
            <a:endParaRPr lang="en-US" altLang="ko-KR" sz="1200">
              <a:solidFill>
                <a:schemeClr val="tx1">
                  <a:lumMod val="75000"/>
                  <a:lumOff val="25000"/>
                </a:schemeClr>
              </a:solidFill>
              <a:cs typeface="Arial" pitchFamily="34" charset="0"/>
            </a:endParaRPr>
          </a:p>
        </p:txBody>
      </p:sp>
      <p:pic>
        <p:nvPicPr>
          <p:cNvPr id="7" name="Imagen 6" descr="Un dibujo de una persona&#10;&#10;Descripción generada automáticamente con confianza baja">
            <a:extLst>
              <a:ext uri="{FF2B5EF4-FFF2-40B4-BE49-F238E27FC236}">
                <a16:creationId xmlns:a16="http://schemas.microsoft.com/office/drawing/2014/main" id="{0C66B066-9BE3-8181-8B88-3B00177364D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20072" y="1357883"/>
            <a:ext cx="3323529" cy="2427734"/>
          </a:xfrm>
          <a:prstGeom prst="rect">
            <a:avLst/>
          </a:prstGeom>
        </p:spPr>
      </p:pic>
    </p:spTree>
    <p:extLst>
      <p:ext uri="{BB962C8B-B14F-4D97-AF65-F5344CB8AC3E}">
        <p14:creationId xmlns:p14="http://schemas.microsoft.com/office/powerpoint/2010/main" val="2564655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13D77A5-8B36-BCEA-E61A-90E860E8FA72}"/>
              </a:ext>
            </a:extLst>
          </p:cNvPr>
          <p:cNvSpPr>
            <a:spLocks noGrp="1"/>
          </p:cNvSpPr>
          <p:nvPr>
            <p:ph type="body" sz="quarter" idx="10"/>
          </p:nvPr>
        </p:nvSpPr>
        <p:spPr/>
        <p:txBody>
          <a:bodyPr/>
          <a:lstStyle/>
          <a:p>
            <a:r>
              <a:rPr lang="es-ES" sz="2800"/>
              <a:t>Tarea 2: Redes sociales para tu negocio digital</a:t>
            </a:r>
          </a:p>
        </p:txBody>
      </p:sp>
      <p:sp>
        <p:nvSpPr>
          <p:cNvPr id="18" name="Rectangle 1">
            <a:extLst>
              <a:ext uri="{FF2B5EF4-FFF2-40B4-BE49-F238E27FC236}">
                <a16:creationId xmlns:a16="http://schemas.microsoft.com/office/drawing/2014/main" id="{A53FAEA7-C47A-B133-DF94-DC09E55CAB1F}"/>
              </a:ext>
            </a:extLst>
          </p:cNvPr>
          <p:cNvSpPr/>
          <p:nvPr/>
        </p:nvSpPr>
        <p:spPr>
          <a:xfrm>
            <a:off x="558587" y="1612785"/>
            <a:ext cx="7979406" cy="2453816"/>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just">
              <a:lnSpc>
                <a:spcPct val="150000"/>
              </a:lnSpc>
              <a:spcAft>
                <a:spcPts val="1000"/>
              </a:spcAft>
            </a:pPr>
            <a:r>
              <a:rPr lang="en-GB" sz="1200">
                <a:solidFill>
                  <a:schemeClr val="tx1">
                    <a:lumMod val="75000"/>
                    <a:lumOff val="25000"/>
                  </a:schemeClr>
                </a:solidFill>
                <a:cs typeface="Times New Roman" panose="02020603050405020304" pitchFamily="18" charset="0"/>
              </a:rPr>
              <a:t>¿Qué tal? ¿Te ha parecido interesante ponerte en el lugar de un emprendedor con un negocio presente en el mundo digital?</a:t>
            </a:r>
          </a:p>
          <a:p>
            <a:pPr algn="just">
              <a:lnSpc>
                <a:spcPct val="150000"/>
              </a:lnSpc>
              <a:spcAft>
                <a:spcPts val="1000"/>
              </a:spcAft>
            </a:pPr>
            <a:r>
              <a:rPr lang="en-GB" sz="1200">
                <a:solidFill>
                  <a:schemeClr val="tx1">
                    <a:lumMod val="75000"/>
                    <a:lumOff val="25000"/>
                  </a:schemeClr>
                </a:solidFill>
                <a:cs typeface="Times New Roman" panose="02020603050405020304" pitchFamily="18" charset="0"/>
              </a:rPr>
              <a:t>Los ejercicios prácticos de este tipo te permiten aprender de forma efectiva lo que realizarías en un trabajo de verdad, tanto siendo el community manager de una empresa, como si montaras </a:t>
            </a:r>
            <a:r>
              <a:rPr lang="en-GB" sz="1200">
                <a:solidFill>
                  <a:schemeClr val="tx1">
                    <a:lumMod val="75000"/>
                    <a:lumOff val="25000"/>
                  </a:schemeClr>
                </a:solidFill>
                <a:effectLst/>
                <a:ea typeface="Calibri" panose="020F0502020204030204" pitchFamily="34" charset="0"/>
                <a:cs typeface="Times New Roman" panose="02020603050405020304" pitchFamily="18" charset="0"/>
              </a:rPr>
              <a:t>tu propio negocio y quisieras tener una presencia en Internet a través de las redes sociales.</a:t>
            </a:r>
          </a:p>
          <a:p>
            <a:pPr algn="just">
              <a:lnSpc>
                <a:spcPct val="150000"/>
              </a:lnSpc>
              <a:spcAft>
                <a:spcPts val="1000"/>
              </a:spcAft>
            </a:pPr>
            <a:r>
              <a:rPr lang="en-GB" sz="1200">
                <a:solidFill>
                  <a:schemeClr val="tx1">
                    <a:lumMod val="75000"/>
                    <a:lumOff val="25000"/>
                  </a:schemeClr>
                </a:solidFill>
                <a:effectLst/>
                <a:ea typeface="Calibri" panose="020F0502020204030204" pitchFamily="34" charset="0"/>
              </a:rPr>
              <a:t>Recuerda que puedes consultar la sección de recursos asociada a esta tarea para aprender en más profundidad, y conocer los trucos y consejos que te permitirán llevarla a cabo de forma más eficaz. </a:t>
            </a:r>
            <a:endParaRPr lang="ko-KR" altLang="en-US" sz="1200">
              <a:solidFill>
                <a:schemeClr val="tx1">
                  <a:lumMod val="75000"/>
                  <a:lumOff val="25000"/>
                </a:schemeClr>
              </a:solidFill>
            </a:endParaRPr>
          </a:p>
        </p:txBody>
      </p:sp>
      <p:sp>
        <p:nvSpPr>
          <p:cNvPr id="21" name="Text Placeholder 2">
            <a:extLst>
              <a:ext uri="{FF2B5EF4-FFF2-40B4-BE49-F238E27FC236}">
                <a16:creationId xmlns:a16="http://schemas.microsoft.com/office/drawing/2014/main" id="{62F85CEF-6DCA-06EC-4B44-E841FEA6148D}"/>
              </a:ext>
            </a:extLst>
          </p:cNvPr>
          <p:cNvSpPr>
            <a:spLocks noGrp="1"/>
          </p:cNvSpPr>
          <p:nvPr>
            <p:ph type="body" sz="quarter" idx="11"/>
          </p:nvPr>
        </p:nvSpPr>
        <p:spPr>
          <a:xfrm>
            <a:off x="899592" y="1170912"/>
            <a:ext cx="5112568" cy="282799"/>
          </a:xfrm>
        </p:spPr>
        <p:txBody>
          <a:bodyPr/>
          <a:lstStyle/>
          <a:p>
            <a:pPr algn="l"/>
            <a:r>
              <a:rPr lang="en-US" altLang="ko-KR" sz="1800" b="1"/>
              <a:t>Conclusión: ¿Qué me llevaré a casa?</a:t>
            </a:r>
            <a:endParaRPr lang="en-US" altLang="ko-KR" sz="1800" b="1" dirty="0"/>
          </a:p>
        </p:txBody>
      </p:sp>
      <p:sp>
        <p:nvSpPr>
          <p:cNvPr id="9" name="Freeform 108">
            <a:extLst>
              <a:ext uri="{FF2B5EF4-FFF2-40B4-BE49-F238E27FC236}">
                <a16:creationId xmlns:a16="http://schemas.microsoft.com/office/drawing/2014/main" id="{54171F17-D833-62E6-E3A4-06CD8BBA48C7}"/>
              </a:ext>
            </a:extLst>
          </p:cNvPr>
          <p:cNvSpPr/>
          <p:nvPr/>
        </p:nvSpPr>
        <p:spPr>
          <a:xfrm>
            <a:off x="558587" y="1076899"/>
            <a:ext cx="341005" cy="376812"/>
          </a:xfrm>
          <a:custGeom>
            <a:avLst/>
            <a:gdLst/>
            <a:ahLst/>
            <a:cxnLst/>
            <a:rect l="l" t="t" r="r" b="b"/>
            <a:pathLst>
              <a:path w="341005" h="376812">
                <a:moveTo>
                  <a:pt x="179590" y="105941"/>
                </a:moveTo>
                <a:cubicBezTo>
                  <a:pt x="189466" y="103284"/>
                  <a:pt x="200229" y="106383"/>
                  <a:pt x="207502" y="113978"/>
                </a:cubicBezTo>
                <a:lnTo>
                  <a:pt x="205155" y="116193"/>
                </a:lnTo>
                <a:cubicBezTo>
                  <a:pt x="198727" y="109493"/>
                  <a:pt x="189244" y="106732"/>
                  <a:pt x="180543" y="109027"/>
                </a:cubicBezTo>
                <a:cubicBezTo>
                  <a:pt x="171284" y="111470"/>
                  <a:pt x="164597" y="119184"/>
                  <a:pt x="163491" y="128699"/>
                </a:cubicBezTo>
                <a:lnTo>
                  <a:pt x="160301" y="128192"/>
                </a:lnTo>
                <a:cubicBezTo>
                  <a:pt x="160626" y="125509"/>
                  <a:pt x="161343" y="122953"/>
                  <a:pt x="162397" y="120583"/>
                </a:cubicBezTo>
                <a:cubicBezTo>
                  <a:pt x="163188" y="118806"/>
                  <a:pt x="164168" y="117134"/>
                  <a:pt x="165317" y="115593"/>
                </a:cubicBezTo>
                <a:close/>
                <a:moveTo>
                  <a:pt x="184774" y="76800"/>
                </a:moveTo>
                <a:cubicBezTo>
                  <a:pt x="189722" y="75892"/>
                  <a:pt x="194950" y="76276"/>
                  <a:pt x="199898" y="78055"/>
                </a:cubicBezTo>
                <a:lnTo>
                  <a:pt x="198784" y="81085"/>
                </a:lnTo>
                <a:cubicBezTo>
                  <a:pt x="190044" y="77951"/>
                  <a:pt x="180324" y="79705"/>
                  <a:pt x="173557" y="85636"/>
                </a:cubicBezTo>
                <a:cubicBezTo>
                  <a:pt x="166357" y="91948"/>
                  <a:pt x="163808" y="101834"/>
                  <a:pt x="167057" y="110845"/>
                </a:cubicBezTo>
                <a:lnTo>
                  <a:pt x="163976" y="111813"/>
                </a:lnTo>
                <a:cubicBezTo>
                  <a:pt x="161264" y="104174"/>
                  <a:pt x="162206" y="95982"/>
                  <a:pt x="166259" y="89343"/>
                </a:cubicBezTo>
                <a:lnTo>
                  <a:pt x="171329" y="83298"/>
                </a:lnTo>
                <a:cubicBezTo>
                  <a:pt x="175158" y="79908"/>
                  <a:pt x="179826" y="77708"/>
                  <a:pt x="184774" y="76800"/>
                </a:cubicBezTo>
                <a:close/>
                <a:moveTo>
                  <a:pt x="179076" y="24908"/>
                </a:moveTo>
                <a:cubicBezTo>
                  <a:pt x="173882" y="25821"/>
                  <a:pt x="169065" y="28595"/>
                  <a:pt x="165693" y="33023"/>
                </a:cubicBezTo>
                <a:lnTo>
                  <a:pt x="165081" y="32645"/>
                </a:lnTo>
                <a:lnTo>
                  <a:pt x="164343" y="33841"/>
                </a:lnTo>
                <a:lnTo>
                  <a:pt x="159156" y="28989"/>
                </a:lnTo>
                <a:cubicBezTo>
                  <a:pt x="147650" y="21890"/>
                  <a:pt x="132568" y="25462"/>
                  <a:pt x="125468" y="36968"/>
                </a:cubicBezTo>
                <a:cubicBezTo>
                  <a:pt x="125028" y="37682"/>
                  <a:pt x="124628" y="38410"/>
                  <a:pt x="124607" y="39302"/>
                </a:cubicBezTo>
                <a:cubicBezTo>
                  <a:pt x="121192" y="53871"/>
                  <a:pt x="126621" y="67918"/>
                  <a:pt x="137512" y="72288"/>
                </a:cubicBezTo>
                <a:lnTo>
                  <a:pt x="136408" y="75373"/>
                </a:lnTo>
                <a:cubicBezTo>
                  <a:pt x="125065" y="70889"/>
                  <a:pt x="118824" y="57470"/>
                  <a:pt x="120792" y="42874"/>
                </a:cubicBezTo>
                <a:cubicBezTo>
                  <a:pt x="110219" y="38045"/>
                  <a:pt x="97555" y="41998"/>
                  <a:pt x="91229" y="52250"/>
                </a:cubicBezTo>
                <a:cubicBezTo>
                  <a:pt x="86215" y="60377"/>
                  <a:pt x="87164" y="68019"/>
                  <a:pt x="90995" y="75559"/>
                </a:cubicBezTo>
                <a:cubicBezTo>
                  <a:pt x="88405" y="77546"/>
                  <a:pt x="86197" y="80074"/>
                  <a:pt x="84391" y="83001"/>
                </a:cubicBezTo>
                <a:cubicBezTo>
                  <a:pt x="75261" y="97799"/>
                  <a:pt x="79855" y="117197"/>
                  <a:pt x="94653" y="126328"/>
                </a:cubicBezTo>
                <a:cubicBezTo>
                  <a:pt x="99603" y="129383"/>
                  <a:pt x="105068" y="130901"/>
                  <a:pt x="110449" y="130283"/>
                </a:cubicBezTo>
                <a:cubicBezTo>
                  <a:pt x="111461" y="121556"/>
                  <a:pt x="114239" y="112980"/>
                  <a:pt x="118788" y="105103"/>
                </a:cubicBezTo>
                <a:lnTo>
                  <a:pt x="122060" y="106993"/>
                </a:lnTo>
                <a:cubicBezTo>
                  <a:pt x="117549" y="114804"/>
                  <a:pt x="114885" y="123345"/>
                  <a:pt x="114602" y="132066"/>
                </a:cubicBezTo>
                <a:cubicBezTo>
                  <a:pt x="118189" y="142541"/>
                  <a:pt x="127538" y="149533"/>
                  <a:pt x="138054" y="150704"/>
                </a:cubicBezTo>
                <a:lnTo>
                  <a:pt x="138622" y="157584"/>
                </a:lnTo>
                <a:cubicBezTo>
                  <a:pt x="141809" y="168599"/>
                  <a:pt x="152592" y="175355"/>
                  <a:pt x="163536" y="173320"/>
                </a:cubicBezTo>
                <a:lnTo>
                  <a:pt x="163736" y="174011"/>
                </a:lnTo>
                <a:lnTo>
                  <a:pt x="165086" y="173621"/>
                </a:lnTo>
                <a:lnTo>
                  <a:pt x="165671" y="180699"/>
                </a:lnTo>
                <a:cubicBezTo>
                  <a:pt x="169429" y="193686"/>
                  <a:pt x="183003" y="201168"/>
                  <a:pt x="195990" y="197411"/>
                </a:cubicBezTo>
                <a:cubicBezTo>
                  <a:pt x="196796" y="197178"/>
                  <a:pt x="197581" y="196907"/>
                  <a:pt x="198196" y="196260"/>
                </a:cubicBezTo>
                <a:cubicBezTo>
                  <a:pt x="209934" y="188156"/>
                  <a:pt x="215400" y="175007"/>
                  <a:pt x="211155" y="164763"/>
                </a:cubicBezTo>
                <a:cubicBezTo>
                  <a:pt x="205121" y="170199"/>
                  <a:pt x="196738" y="172687"/>
                  <a:pt x="188343" y="171472"/>
                </a:cubicBezTo>
                <a:lnTo>
                  <a:pt x="188829" y="168281"/>
                </a:lnTo>
                <a:cubicBezTo>
                  <a:pt x="198020" y="169602"/>
                  <a:pt x="207192" y="165939"/>
                  <a:pt x="212635" y="158774"/>
                </a:cubicBezTo>
                <a:cubicBezTo>
                  <a:pt x="218427" y="151149"/>
                  <a:pt x="218946" y="140953"/>
                  <a:pt x="213960" y="132774"/>
                </a:cubicBezTo>
                <a:lnTo>
                  <a:pt x="216785" y="131210"/>
                </a:lnTo>
                <a:cubicBezTo>
                  <a:pt x="222366" y="140465"/>
                  <a:pt x="221779" y="151983"/>
                  <a:pt x="215286" y="160619"/>
                </a:cubicBezTo>
                <a:lnTo>
                  <a:pt x="213805" y="162105"/>
                </a:lnTo>
                <a:cubicBezTo>
                  <a:pt x="218946" y="172938"/>
                  <a:pt x="214526" y="186813"/>
                  <a:pt x="203421" y="196175"/>
                </a:cubicBezTo>
                <a:cubicBezTo>
                  <a:pt x="208012" y="206854"/>
                  <a:pt x="220050" y="212429"/>
                  <a:pt x="231622" y="209082"/>
                </a:cubicBezTo>
                <a:cubicBezTo>
                  <a:pt x="239377" y="206838"/>
                  <a:pt x="243741" y="201989"/>
                  <a:pt x="246092" y="195539"/>
                </a:cubicBezTo>
                <a:cubicBezTo>
                  <a:pt x="255042" y="199507"/>
                  <a:pt x="265290" y="198199"/>
                  <a:pt x="272958" y="192601"/>
                </a:cubicBezTo>
                <a:lnTo>
                  <a:pt x="276795" y="193971"/>
                </a:lnTo>
                <a:cubicBezTo>
                  <a:pt x="289009" y="194016"/>
                  <a:pt x="298363" y="193248"/>
                  <a:pt x="304258" y="183694"/>
                </a:cubicBezTo>
                <a:cubicBezTo>
                  <a:pt x="309343" y="175453"/>
                  <a:pt x="308953" y="165378"/>
                  <a:pt x="303795" y="157923"/>
                </a:cubicBezTo>
                <a:cubicBezTo>
                  <a:pt x="298315" y="164420"/>
                  <a:pt x="291041" y="168177"/>
                  <a:pt x="283702" y="168174"/>
                </a:cubicBezTo>
                <a:lnTo>
                  <a:pt x="283555" y="164527"/>
                </a:lnTo>
                <a:cubicBezTo>
                  <a:pt x="293404" y="164978"/>
                  <a:pt x="303289" y="157339"/>
                  <a:pt x="308110" y="145450"/>
                </a:cubicBezTo>
                <a:cubicBezTo>
                  <a:pt x="311022" y="136198"/>
                  <a:pt x="308752" y="126109"/>
                  <a:pt x="302169" y="119023"/>
                </a:cubicBezTo>
                <a:cubicBezTo>
                  <a:pt x="296249" y="127191"/>
                  <a:pt x="286098" y="131525"/>
                  <a:pt x="275782" y="130309"/>
                </a:cubicBezTo>
                <a:lnTo>
                  <a:pt x="276183" y="127106"/>
                </a:lnTo>
                <a:cubicBezTo>
                  <a:pt x="285405" y="128184"/>
                  <a:pt x="294478" y="124281"/>
                  <a:pt x="299730" y="116974"/>
                </a:cubicBezTo>
                <a:lnTo>
                  <a:pt x="300207" y="116045"/>
                </a:lnTo>
                <a:cubicBezTo>
                  <a:pt x="300079" y="107222"/>
                  <a:pt x="295342" y="98867"/>
                  <a:pt x="287259" y="93880"/>
                </a:cubicBezTo>
                <a:cubicBezTo>
                  <a:pt x="284295" y="92051"/>
                  <a:pt x="281129" y="90828"/>
                  <a:pt x="277855" y="90561"/>
                </a:cubicBezTo>
                <a:cubicBezTo>
                  <a:pt x="271916" y="104194"/>
                  <a:pt x="259881" y="112708"/>
                  <a:pt x="248172" y="111695"/>
                </a:cubicBezTo>
                <a:cubicBezTo>
                  <a:pt x="248002" y="114741"/>
                  <a:pt x="246936" y="117719"/>
                  <a:pt x="245089" y="120348"/>
                </a:cubicBezTo>
                <a:cubicBezTo>
                  <a:pt x="241307" y="125729"/>
                  <a:pt x="234825" y="128827"/>
                  <a:pt x="228007" y="128511"/>
                </a:cubicBezTo>
                <a:lnTo>
                  <a:pt x="228158" y="125380"/>
                </a:lnTo>
                <a:cubicBezTo>
                  <a:pt x="233848" y="125642"/>
                  <a:pt x="239262" y="123097"/>
                  <a:pt x="242439" y="118667"/>
                </a:cubicBezTo>
                <a:cubicBezTo>
                  <a:pt x="244071" y="116391"/>
                  <a:pt x="244987" y="113796"/>
                  <a:pt x="245116" y="111152"/>
                </a:cubicBezTo>
                <a:lnTo>
                  <a:pt x="243716" y="110904"/>
                </a:lnTo>
                <a:lnTo>
                  <a:pt x="244539" y="108155"/>
                </a:lnTo>
                <a:cubicBezTo>
                  <a:pt x="244792" y="106166"/>
                  <a:pt x="244131" y="104285"/>
                  <a:pt x="243078" y="102544"/>
                </a:cubicBezTo>
                <a:cubicBezTo>
                  <a:pt x="240257" y="97875"/>
                  <a:pt x="235048" y="94922"/>
                  <a:pt x="229344" y="94755"/>
                </a:cubicBezTo>
                <a:lnTo>
                  <a:pt x="229436" y="91621"/>
                </a:lnTo>
                <a:cubicBezTo>
                  <a:pt x="236268" y="91821"/>
                  <a:pt x="242499" y="95409"/>
                  <a:pt x="245850" y="101072"/>
                </a:cubicBezTo>
                <a:cubicBezTo>
                  <a:pt x="247129" y="103235"/>
                  <a:pt x="247915" y="105575"/>
                  <a:pt x="248037" y="107973"/>
                </a:cubicBezTo>
                <a:cubicBezTo>
                  <a:pt x="258268" y="109553"/>
                  <a:pt x="268981" y="102051"/>
                  <a:pt x="274232" y="89778"/>
                </a:cubicBezTo>
                <a:cubicBezTo>
                  <a:pt x="278708" y="77339"/>
                  <a:pt x="274020" y="63056"/>
                  <a:pt x="262316" y="55834"/>
                </a:cubicBezTo>
                <a:cubicBezTo>
                  <a:pt x="257734" y="53007"/>
                  <a:pt x="252666" y="51626"/>
                  <a:pt x="247691" y="52231"/>
                </a:cubicBezTo>
                <a:cubicBezTo>
                  <a:pt x="248705" y="60913"/>
                  <a:pt x="245967" y="69020"/>
                  <a:pt x="239739" y="74185"/>
                </a:cubicBezTo>
                <a:lnTo>
                  <a:pt x="237649" y="71664"/>
                </a:lnTo>
                <a:cubicBezTo>
                  <a:pt x="244579" y="65918"/>
                  <a:pt x="246481" y="55888"/>
                  <a:pt x="243151" y="45920"/>
                </a:cubicBezTo>
                <a:cubicBezTo>
                  <a:pt x="241194" y="40124"/>
                  <a:pt x="237183" y="35004"/>
                  <a:pt x="231542" y="31523"/>
                </a:cubicBezTo>
                <a:cubicBezTo>
                  <a:pt x="221392" y="25261"/>
                  <a:pt x="208864" y="26095"/>
                  <a:pt x="199763" y="32668"/>
                </a:cubicBezTo>
                <a:lnTo>
                  <a:pt x="194721" y="27952"/>
                </a:lnTo>
                <a:cubicBezTo>
                  <a:pt x="189842" y="24941"/>
                  <a:pt x="184271" y="23995"/>
                  <a:pt x="179076" y="24908"/>
                </a:cubicBezTo>
                <a:close/>
                <a:moveTo>
                  <a:pt x="190632" y="62"/>
                </a:moveTo>
                <a:cubicBezTo>
                  <a:pt x="300121" y="2329"/>
                  <a:pt x="391248" y="125645"/>
                  <a:pt x="309641" y="225160"/>
                </a:cubicBezTo>
                <a:cubicBezTo>
                  <a:pt x="282892" y="251229"/>
                  <a:pt x="279266" y="288859"/>
                  <a:pt x="302841" y="374772"/>
                </a:cubicBezTo>
                <a:lnTo>
                  <a:pt x="121266" y="376812"/>
                </a:lnTo>
                <a:lnTo>
                  <a:pt x="109025" y="322355"/>
                </a:lnTo>
                <a:cubicBezTo>
                  <a:pt x="76580" y="333165"/>
                  <a:pt x="40716" y="329924"/>
                  <a:pt x="28778" y="318327"/>
                </a:cubicBezTo>
                <a:cubicBezTo>
                  <a:pt x="22923" y="311868"/>
                  <a:pt x="25422" y="291738"/>
                  <a:pt x="32859" y="276164"/>
                </a:cubicBezTo>
                <a:cubicBezTo>
                  <a:pt x="35235" y="270344"/>
                  <a:pt x="23179" y="268321"/>
                  <a:pt x="20618" y="259843"/>
                </a:cubicBezTo>
                <a:cubicBezTo>
                  <a:pt x="19440" y="251965"/>
                  <a:pt x="27377" y="251682"/>
                  <a:pt x="30757" y="247602"/>
                </a:cubicBezTo>
                <a:lnTo>
                  <a:pt x="18516" y="238938"/>
                </a:lnTo>
                <a:cubicBezTo>
                  <a:pt x="12669" y="232923"/>
                  <a:pt x="25811" y="221592"/>
                  <a:pt x="29458" y="212919"/>
                </a:cubicBezTo>
                <a:cubicBezTo>
                  <a:pt x="16679" y="208924"/>
                  <a:pt x="7006" y="203466"/>
                  <a:pt x="307" y="196983"/>
                </a:cubicBezTo>
                <a:cubicBezTo>
                  <a:pt x="-2572" y="186228"/>
                  <a:pt x="15339" y="171234"/>
                  <a:pt x="31089" y="151672"/>
                </a:cubicBezTo>
                <a:cubicBezTo>
                  <a:pt x="47602" y="132201"/>
                  <a:pt x="33821" y="117353"/>
                  <a:pt x="46470" y="75544"/>
                </a:cubicBezTo>
                <a:cubicBezTo>
                  <a:pt x="66559" y="23813"/>
                  <a:pt x="114124" y="-1423"/>
                  <a:pt x="190632" y="62"/>
                </a:cubicBez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37838753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13D77A5-8B36-BCEA-E61A-90E860E8FA72}"/>
              </a:ext>
            </a:extLst>
          </p:cNvPr>
          <p:cNvSpPr>
            <a:spLocks noGrp="1"/>
          </p:cNvSpPr>
          <p:nvPr>
            <p:ph type="body" sz="quarter" idx="10"/>
          </p:nvPr>
        </p:nvSpPr>
        <p:spPr/>
        <p:txBody>
          <a:bodyPr/>
          <a:lstStyle/>
          <a:p>
            <a:r>
              <a:rPr lang="es-ES" sz="2800"/>
              <a:t>Autoevaluación</a:t>
            </a:r>
          </a:p>
        </p:txBody>
      </p:sp>
      <p:sp>
        <p:nvSpPr>
          <p:cNvPr id="21" name="Text Placeholder 2">
            <a:extLst>
              <a:ext uri="{FF2B5EF4-FFF2-40B4-BE49-F238E27FC236}">
                <a16:creationId xmlns:a16="http://schemas.microsoft.com/office/drawing/2014/main" id="{62F85CEF-6DCA-06EC-4B44-E841FEA6148D}"/>
              </a:ext>
            </a:extLst>
          </p:cNvPr>
          <p:cNvSpPr>
            <a:spLocks noGrp="1"/>
          </p:cNvSpPr>
          <p:nvPr>
            <p:ph type="body" sz="quarter" idx="11"/>
          </p:nvPr>
        </p:nvSpPr>
        <p:spPr>
          <a:xfrm>
            <a:off x="899592" y="1170912"/>
            <a:ext cx="6624736" cy="282799"/>
          </a:xfrm>
        </p:spPr>
        <p:txBody>
          <a:bodyPr/>
          <a:lstStyle/>
          <a:p>
            <a:pPr lvl="0" algn="l"/>
            <a:r>
              <a:rPr lang="en-US" altLang="ko-KR" sz="1800" b="1"/>
              <a:t>Preguntas de elección múltiple: </a:t>
            </a:r>
            <a:r>
              <a:rPr lang="en-US" altLang="ko-KR" sz="1800"/>
              <a:t>consolida tu aprendizaje</a:t>
            </a:r>
            <a:endParaRPr lang="en-US" altLang="ko-KR" sz="1800" dirty="0"/>
          </a:p>
        </p:txBody>
      </p:sp>
      <p:sp>
        <p:nvSpPr>
          <p:cNvPr id="6" name="Round Same Side Corner Rectangle 19">
            <a:extLst>
              <a:ext uri="{FF2B5EF4-FFF2-40B4-BE49-F238E27FC236}">
                <a16:creationId xmlns:a16="http://schemas.microsoft.com/office/drawing/2014/main" id="{6FA1445A-FDD0-AB26-1253-14C54D60B0E2}"/>
              </a:ext>
            </a:extLst>
          </p:cNvPr>
          <p:cNvSpPr/>
          <p:nvPr/>
        </p:nvSpPr>
        <p:spPr>
          <a:xfrm>
            <a:off x="558587" y="1011837"/>
            <a:ext cx="341005" cy="441873"/>
          </a:xfrm>
          <a:custGeom>
            <a:avLst/>
            <a:gdLst/>
            <a:ahLst/>
            <a:cxnLst/>
            <a:rect l="l" t="t" r="r" b="b"/>
            <a:pathLst>
              <a:path w="2600931" h="3213524">
                <a:moveTo>
                  <a:pt x="1304260" y="0"/>
                </a:moveTo>
                <a:cubicBezTo>
                  <a:pt x="1403671" y="0"/>
                  <a:pt x="1484260" y="80589"/>
                  <a:pt x="1484260" y="180000"/>
                </a:cubicBezTo>
                <a:lnTo>
                  <a:pt x="1484260" y="412061"/>
                </a:lnTo>
                <a:lnTo>
                  <a:pt x="2330931" y="412061"/>
                </a:lnTo>
                <a:lnTo>
                  <a:pt x="2600931" y="682061"/>
                </a:lnTo>
                <a:lnTo>
                  <a:pt x="2330931" y="952061"/>
                </a:lnTo>
                <a:lnTo>
                  <a:pt x="1484260" y="952061"/>
                </a:lnTo>
                <a:lnTo>
                  <a:pt x="1484260" y="1110244"/>
                </a:lnTo>
                <a:lnTo>
                  <a:pt x="2375646" y="1110244"/>
                </a:lnTo>
                <a:lnTo>
                  <a:pt x="2375646" y="1650244"/>
                </a:lnTo>
                <a:lnTo>
                  <a:pt x="1484260" y="1650244"/>
                </a:lnTo>
                <a:lnTo>
                  <a:pt x="1484260" y="3213524"/>
                </a:lnTo>
                <a:lnTo>
                  <a:pt x="1124260" y="3213524"/>
                </a:lnTo>
                <a:lnTo>
                  <a:pt x="1124260" y="1650244"/>
                </a:lnTo>
                <a:lnTo>
                  <a:pt x="270000" y="1650244"/>
                </a:lnTo>
                <a:lnTo>
                  <a:pt x="0" y="1380244"/>
                </a:lnTo>
                <a:lnTo>
                  <a:pt x="270000" y="1110244"/>
                </a:lnTo>
                <a:lnTo>
                  <a:pt x="1124260" y="1110244"/>
                </a:lnTo>
                <a:lnTo>
                  <a:pt x="1124260" y="952061"/>
                </a:lnTo>
                <a:lnTo>
                  <a:pt x="224931" y="952061"/>
                </a:lnTo>
                <a:lnTo>
                  <a:pt x="224931" y="412061"/>
                </a:lnTo>
                <a:lnTo>
                  <a:pt x="1124260" y="412061"/>
                </a:lnTo>
                <a:lnTo>
                  <a:pt x="1124260" y="180000"/>
                </a:lnTo>
                <a:cubicBezTo>
                  <a:pt x="1124260" y="80589"/>
                  <a:pt x="1204849" y="0"/>
                  <a:pt x="1304260" y="0"/>
                </a:cubicBez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Text Placeholder 2">
            <a:extLst>
              <a:ext uri="{FF2B5EF4-FFF2-40B4-BE49-F238E27FC236}">
                <a16:creationId xmlns:a16="http://schemas.microsoft.com/office/drawing/2014/main" id="{E41B6F15-0A3F-683D-BB85-BD5956CC6F5A}"/>
              </a:ext>
            </a:extLst>
          </p:cNvPr>
          <p:cNvSpPr txBox="1">
            <a:spLocks/>
          </p:cNvSpPr>
          <p:nvPr/>
        </p:nvSpPr>
        <p:spPr>
          <a:xfrm>
            <a:off x="251520" y="1766005"/>
            <a:ext cx="2808312" cy="2461928"/>
          </a:xfrm>
          <a:prstGeom prst="rect">
            <a:avLst/>
          </a:prstGeom>
          <a:solidFill>
            <a:schemeClr val="accent2">
              <a:lumMod val="20000"/>
              <a:lumOff val="80000"/>
            </a:schemeClr>
          </a:solidFill>
        </p:spPr>
        <p:txBody>
          <a:bodyPr anchor="t"/>
          <a:lstStyle>
            <a:lvl1pPr marL="0" indent="0" algn="ctr" defTabSz="914400" rtl="0" eaLnBrk="1" latinLnBrk="1" hangingPunct="1">
              <a:spcBef>
                <a:spcPct val="20000"/>
              </a:spcBef>
              <a:buFont typeface="Arial" pitchFamily="34" charset="0"/>
              <a:buNone/>
              <a:defRPr sz="1400" b="0" kern="1200" baseline="0">
                <a:solidFill>
                  <a:schemeClr val="tx1">
                    <a:lumMod val="75000"/>
                    <a:lumOff val="25000"/>
                  </a:schemeClr>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l"/>
            <a:r>
              <a:rPr lang="en-US" altLang="ko-KR" b="1"/>
              <a:t>Pregunta 1: </a:t>
            </a:r>
            <a:r>
              <a:rPr lang="en-US" altLang="ko-KR"/>
              <a:t>¿Cuál de las siguientes redes sociales está orientada al networking?</a:t>
            </a:r>
          </a:p>
          <a:p>
            <a:pPr algn="l"/>
            <a:endParaRPr lang="en-US" altLang="ko-KR"/>
          </a:p>
          <a:p>
            <a:pPr algn="l"/>
            <a:r>
              <a:rPr lang="en-US" altLang="ko-KR"/>
              <a:t>a) Reddit.</a:t>
            </a:r>
          </a:p>
          <a:p>
            <a:pPr algn="l"/>
            <a:r>
              <a:rPr lang="en-US" altLang="ko-KR"/>
              <a:t>b) LinkedIn.</a:t>
            </a:r>
          </a:p>
          <a:p>
            <a:pPr algn="l"/>
            <a:r>
              <a:rPr lang="en-US" altLang="ko-KR"/>
              <a:t>c) TripAdvisor.</a:t>
            </a:r>
          </a:p>
          <a:p>
            <a:pPr algn="l"/>
            <a:r>
              <a:rPr lang="en-US" altLang="ko-KR"/>
              <a:t>d) Todas las respuestas son correctas.</a:t>
            </a:r>
          </a:p>
          <a:p>
            <a:pPr algn="l"/>
            <a:r>
              <a:rPr lang="en-US" altLang="ko-KR"/>
              <a:t> </a:t>
            </a:r>
          </a:p>
        </p:txBody>
      </p:sp>
      <p:sp>
        <p:nvSpPr>
          <p:cNvPr id="11" name="Text Placeholder 2">
            <a:extLst>
              <a:ext uri="{FF2B5EF4-FFF2-40B4-BE49-F238E27FC236}">
                <a16:creationId xmlns:a16="http://schemas.microsoft.com/office/drawing/2014/main" id="{3F479657-6833-7136-9999-B8955B0376ED}"/>
              </a:ext>
            </a:extLst>
          </p:cNvPr>
          <p:cNvSpPr txBox="1">
            <a:spLocks/>
          </p:cNvSpPr>
          <p:nvPr/>
        </p:nvSpPr>
        <p:spPr>
          <a:xfrm>
            <a:off x="3167844" y="1766005"/>
            <a:ext cx="2808312" cy="2461928"/>
          </a:xfrm>
          <a:prstGeom prst="rect">
            <a:avLst/>
          </a:prstGeom>
          <a:solidFill>
            <a:schemeClr val="accent2">
              <a:lumMod val="20000"/>
              <a:lumOff val="80000"/>
            </a:schemeClr>
          </a:solidFill>
        </p:spPr>
        <p:txBody>
          <a:bodyPr anchor="t"/>
          <a:lstStyle>
            <a:lvl1pPr marL="0" indent="0" algn="ctr" defTabSz="914400" rtl="0" eaLnBrk="1" latinLnBrk="1" hangingPunct="1">
              <a:spcBef>
                <a:spcPct val="20000"/>
              </a:spcBef>
              <a:buFont typeface="Arial" pitchFamily="34" charset="0"/>
              <a:buNone/>
              <a:defRPr sz="1400" b="0" kern="1200" baseline="0">
                <a:solidFill>
                  <a:schemeClr val="tx1">
                    <a:lumMod val="75000"/>
                    <a:lumOff val="25000"/>
                  </a:schemeClr>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l"/>
            <a:r>
              <a:rPr lang="en-US" altLang="ko-KR" b="1"/>
              <a:t>Pregunta 2: </a:t>
            </a:r>
            <a:r>
              <a:rPr lang="en-US" altLang="ko-KR"/>
              <a:t>¿Cuál de los siguientes es un riesgo derivado del uso de las redes sociales?</a:t>
            </a:r>
          </a:p>
          <a:p>
            <a:pPr algn="l"/>
            <a:endParaRPr lang="en-US" altLang="ko-KR"/>
          </a:p>
          <a:p>
            <a:pPr algn="l"/>
            <a:r>
              <a:rPr lang="en-US" altLang="ko-KR"/>
              <a:t>a) Distorsión de la realidad</a:t>
            </a:r>
          </a:p>
          <a:p>
            <a:pPr algn="l"/>
            <a:r>
              <a:rPr lang="en-US" altLang="ko-KR"/>
              <a:t>b) Pérdida de la privacidad</a:t>
            </a:r>
          </a:p>
          <a:p>
            <a:pPr algn="l"/>
            <a:r>
              <a:rPr lang="en-US" altLang="ko-KR"/>
              <a:t>c) Adicción</a:t>
            </a:r>
          </a:p>
          <a:p>
            <a:pPr algn="l"/>
            <a:r>
              <a:rPr lang="en-US" altLang="ko-KR"/>
              <a:t>d) Todas las respuestas son correctas</a:t>
            </a:r>
          </a:p>
          <a:p>
            <a:pPr algn="l"/>
            <a:r>
              <a:rPr lang="en-US" altLang="ko-KR"/>
              <a:t> </a:t>
            </a:r>
          </a:p>
        </p:txBody>
      </p:sp>
      <p:sp>
        <p:nvSpPr>
          <p:cNvPr id="12" name="Text Placeholder 2">
            <a:extLst>
              <a:ext uri="{FF2B5EF4-FFF2-40B4-BE49-F238E27FC236}">
                <a16:creationId xmlns:a16="http://schemas.microsoft.com/office/drawing/2014/main" id="{278E756F-B9A0-FB02-0403-7E2448AA2A0F}"/>
              </a:ext>
            </a:extLst>
          </p:cNvPr>
          <p:cNvSpPr txBox="1">
            <a:spLocks/>
          </p:cNvSpPr>
          <p:nvPr/>
        </p:nvSpPr>
        <p:spPr>
          <a:xfrm>
            <a:off x="6084168" y="1766004"/>
            <a:ext cx="2808312" cy="2461929"/>
          </a:xfrm>
          <a:prstGeom prst="rect">
            <a:avLst/>
          </a:prstGeom>
          <a:solidFill>
            <a:schemeClr val="accent2">
              <a:lumMod val="20000"/>
              <a:lumOff val="80000"/>
            </a:schemeClr>
          </a:solidFill>
        </p:spPr>
        <p:txBody>
          <a:bodyPr anchor="t"/>
          <a:lstStyle>
            <a:lvl1pPr marL="0" indent="0" algn="ctr" defTabSz="914400" rtl="0" eaLnBrk="1" latinLnBrk="1" hangingPunct="1">
              <a:spcBef>
                <a:spcPct val="20000"/>
              </a:spcBef>
              <a:buFont typeface="Arial" pitchFamily="34" charset="0"/>
              <a:buNone/>
              <a:defRPr sz="1400" b="0" kern="1200" baseline="0">
                <a:solidFill>
                  <a:schemeClr val="tx1">
                    <a:lumMod val="75000"/>
                    <a:lumOff val="25000"/>
                  </a:schemeClr>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l"/>
            <a:r>
              <a:rPr lang="en-US" altLang="ko-KR" b="1"/>
              <a:t>Pregunta 3: </a:t>
            </a:r>
            <a:r>
              <a:rPr lang="en-US" altLang="ko-KR"/>
              <a:t>Qué deberías hacer si detectas un caso de ciberbullying?</a:t>
            </a:r>
          </a:p>
          <a:p>
            <a:pPr algn="l"/>
            <a:endParaRPr lang="en-US" altLang="ko-KR"/>
          </a:p>
          <a:p>
            <a:pPr algn="l"/>
            <a:r>
              <a:rPr lang="en-US" altLang="ko-KR"/>
              <a:t>a) No debería intervenir, no es asunto mío.</a:t>
            </a:r>
          </a:p>
          <a:p>
            <a:pPr algn="l"/>
            <a:r>
              <a:rPr lang="en-US" altLang="ko-KR"/>
              <a:t>b) Insultar al ciberacosador.</a:t>
            </a:r>
          </a:p>
          <a:p>
            <a:pPr algn="l"/>
            <a:r>
              <a:rPr lang="en-US" altLang="ko-KR"/>
              <a:t>c) Notificarlo a las autoridades.</a:t>
            </a:r>
          </a:p>
          <a:p>
            <a:pPr algn="l"/>
            <a:r>
              <a:rPr lang="en-US" altLang="ko-KR"/>
              <a:t>d) Todas las respuestas son correctas.</a:t>
            </a:r>
          </a:p>
          <a:p>
            <a:pPr algn="l"/>
            <a:r>
              <a:rPr lang="en-US" altLang="ko-KR"/>
              <a:t> </a:t>
            </a:r>
          </a:p>
        </p:txBody>
      </p:sp>
    </p:spTree>
    <p:extLst>
      <p:ext uri="{BB962C8B-B14F-4D97-AF65-F5344CB8AC3E}">
        <p14:creationId xmlns:p14="http://schemas.microsoft.com/office/powerpoint/2010/main" val="25229428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13D77A5-8B36-BCEA-E61A-90E860E8FA72}"/>
              </a:ext>
            </a:extLst>
          </p:cNvPr>
          <p:cNvSpPr>
            <a:spLocks noGrp="1"/>
          </p:cNvSpPr>
          <p:nvPr>
            <p:ph type="body" sz="quarter" idx="10"/>
          </p:nvPr>
        </p:nvSpPr>
        <p:spPr/>
        <p:txBody>
          <a:bodyPr/>
          <a:lstStyle/>
          <a:p>
            <a:r>
              <a:rPr lang="es-ES" sz="2800"/>
              <a:t>Autoevaluación</a:t>
            </a:r>
          </a:p>
        </p:txBody>
      </p:sp>
      <p:sp>
        <p:nvSpPr>
          <p:cNvPr id="21" name="Text Placeholder 2">
            <a:extLst>
              <a:ext uri="{FF2B5EF4-FFF2-40B4-BE49-F238E27FC236}">
                <a16:creationId xmlns:a16="http://schemas.microsoft.com/office/drawing/2014/main" id="{62F85CEF-6DCA-06EC-4B44-E841FEA6148D}"/>
              </a:ext>
            </a:extLst>
          </p:cNvPr>
          <p:cNvSpPr>
            <a:spLocks noGrp="1"/>
          </p:cNvSpPr>
          <p:nvPr>
            <p:ph type="body" sz="quarter" idx="11"/>
          </p:nvPr>
        </p:nvSpPr>
        <p:spPr>
          <a:xfrm>
            <a:off x="899592" y="1170912"/>
            <a:ext cx="6912768" cy="282799"/>
          </a:xfrm>
        </p:spPr>
        <p:txBody>
          <a:bodyPr/>
          <a:lstStyle/>
          <a:p>
            <a:pPr lvl="0" algn="l"/>
            <a:r>
              <a:rPr lang="en-US" altLang="ko-KR" sz="1800" b="1"/>
              <a:t>Preguntas de elección múltiple: </a:t>
            </a:r>
            <a:r>
              <a:rPr lang="en-US" altLang="ko-KR" sz="1800"/>
              <a:t>consolida tu aprendizaje</a:t>
            </a:r>
            <a:endParaRPr lang="en-US" altLang="ko-KR" sz="1800" dirty="0"/>
          </a:p>
        </p:txBody>
      </p:sp>
      <p:sp>
        <p:nvSpPr>
          <p:cNvPr id="6" name="Round Same Side Corner Rectangle 19">
            <a:extLst>
              <a:ext uri="{FF2B5EF4-FFF2-40B4-BE49-F238E27FC236}">
                <a16:creationId xmlns:a16="http://schemas.microsoft.com/office/drawing/2014/main" id="{6FA1445A-FDD0-AB26-1253-14C54D60B0E2}"/>
              </a:ext>
            </a:extLst>
          </p:cNvPr>
          <p:cNvSpPr/>
          <p:nvPr/>
        </p:nvSpPr>
        <p:spPr>
          <a:xfrm>
            <a:off x="558587" y="1011837"/>
            <a:ext cx="341005" cy="441873"/>
          </a:xfrm>
          <a:custGeom>
            <a:avLst/>
            <a:gdLst/>
            <a:ahLst/>
            <a:cxnLst/>
            <a:rect l="l" t="t" r="r" b="b"/>
            <a:pathLst>
              <a:path w="2600931" h="3213524">
                <a:moveTo>
                  <a:pt x="1304260" y="0"/>
                </a:moveTo>
                <a:cubicBezTo>
                  <a:pt x="1403671" y="0"/>
                  <a:pt x="1484260" y="80589"/>
                  <a:pt x="1484260" y="180000"/>
                </a:cubicBezTo>
                <a:lnTo>
                  <a:pt x="1484260" y="412061"/>
                </a:lnTo>
                <a:lnTo>
                  <a:pt x="2330931" y="412061"/>
                </a:lnTo>
                <a:lnTo>
                  <a:pt x="2600931" y="682061"/>
                </a:lnTo>
                <a:lnTo>
                  <a:pt x="2330931" y="952061"/>
                </a:lnTo>
                <a:lnTo>
                  <a:pt x="1484260" y="952061"/>
                </a:lnTo>
                <a:lnTo>
                  <a:pt x="1484260" y="1110244"/>
                </a:lnTo>
                <a:lnTo>
                  <a:pt x="2375646" y="1110244"/>
                </a:lnTo>
                <a:lnTo>
                  <a:pt x="2375646" y="1650244"/>
                </a:lnTo>
                <a:lnTo>
                  <a:pt x="1484260" y="1650244"/>
                </a:lnTo>
                <a:lnTo>
                  <a:pt x="1484260" y="3213524"/>
                </a:lnTo>
                <a:lnTo>
                  <a:pt x="1124260" y="3213524"/>
                </a:lnTo>
                <a:lnTo>
                  <a:pt x="1124260" y="1650244"/>
                </a:lnTo>
                <a:lnTo>
                  <a:pt x="270000" y="1650244"/>
                </a:lnTo>
                <a:lnTo>
                  <a:pt x="0" y="1380244"/>
                </a:lnTo>
                <a:lnTo>
                  <a:pt x="270000" y="1110244"/>
                </a:lnTo>
                <a:lnTo>
                  <a:pt x="1124260" y="1110244"/>
                </a:lnTo>
                <a:lnTo>
                  <a:pt x="1124260" y="952061"/>
                </a:lnTo>
                <a:lnTo>
                  <a:pt x="224931" y="952061"/>
                </a:lnTo>
                <a:lnTo>
                  <a:pt x="224931" y="412061"/>
                </a:lnTo>
                <a:lnTo>
                  <a:pt x="1124260" y="412061"/>
                </a:lnTo>
                <a:lnTo>
                  <a:pt x="1124260" y="180000"/>
                </a:lnTo>
                <a:cubicBezTo>
                  <a:pt x="1124260" y="80589"/>
                  <a:pt x="1204849" y="0"/>
                  <a:pt x="1304260" y="0"/>
                </a:cubicBez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Text Placeholder 2">
            <a:extLst>
              <a:ext uri="{FF2B5EF4-FFF2-40B4-BE49-F238E27FC236}">
                <a16:creationId xmlns:a16="http://schemas.microsoft.com/office/drawing/2014/main" id="{E41B6F15-0A3F-683D-BB85-BD5956CC6F5A}"/>
              </a:ext>
            </a:extLst>
          </p:cNvPr>
          <p:cNvSpPr txBox="1">
            <a:spLocks/>
          </p:cNvSpPr>
          <p:nvPr/>
        </p:nvSpPr>
        <p:spPr>
          <a:xfrm>
            <a:off x="899592" y="1771394"/>
            <a:ext cx="3528393" cy="2528548"/>
          </a:xfrm>
          <a:prstGeom prst="rect">
            <a:avLst/>
          </a:prstGeom>
          <a:solidFill>
            <a:schemeClr val="accent2">
              <a:lumMod val="20000"/>
              <a:lumOff val="80000"/>
            </a:schemeClr>
          </a:solidFill>
        </p:spPr>
        <p:txBody>
          <a:bodyPr anchor="t"/>
          <a:lstStyle>
            <a:lvl1pPr marL="0" indent="0" algn="ctr" defTabSz="914400" rtl="0" eaLnBrk="1" latinLnBrk="1" hangingPunct="1">
              <a:spcBef>
                <a:spcPct val="20000"/>
              </a:spcBef>
              <a:buFont typeface="Arial" pitchFamily="34" charset="0"/>
              <a:buNone/>
              <a:defRPr sz="1400" b="0" kern="1200" baseline="0">
                <a:solidFill>
                  <a:schemeClr val="tx1">
                    <a:lumMod val="75000"/>
                    <a:lumOff val="25000"/>
                  </a:schemeClr>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l"/>
            <a:r>
              <a:rPr lang="en-US" altLang="ko-KR" b="1"/>
              <a:t>Pregunta 4: </a:t>
            </a:r>
            <a:r>
              <a:rPr lang="en-US" altLang="ko-KR"/>
              <a:t>¿En qué consiste el puesto del community manager?</a:t>
            </a:r>
          </a:p>
          <a:p>
            <a:pPr algn="l"/>
            <a:endParaRPr lang="en-US" altLang="ko-KR"/>
          </a:p>
          <a:p>
            <a:pPr algn="l"/>
            <a:r>
              <a:rPr lang="en-US" altLang="ko-KR"/>
              <a:t>a) En la gestión del comercio electrónico de una empresa.</a:t>
            </a:r>
          </a:p>
          <a:p>
            <a:pPr algn="l"/>
            <a:r>
              <a:rPr lang="en-US" altLang="ko-KR"/>
              <a:t>b) En la gestión de las redes sociales de una empresa.</a:t>
            </a:r>
          </a:p>
          <a:p>
            <a:pPr algn="l"/>
            <a:r>
              <a:rPr lang="en-US" altLang="ko-KR"/>
              <a:t>c) En la gestión de los clientes de una empresa.</a:t>
            </a:r>
          </a:p>
          <a:p>
            <a:pPr algn="l"/>
            <a:r>
              <a:rPr lang="en-US" altLang="ko-KR"/>
              <a:t>d) Todas las respuestas son correctas.</a:t>
            </a:r>
          </a:p>
          <a:p>
            <a:pPr algn="l"/>
            <a:r>
              <a:rPr lang="en-US" altLang="ko-KR"/>
              <a:t> </a:t>
            </a:r>
          </a:p>
        </p:txBody>
      </p:sp>
      <p:sp>
        <p:nvSpPr>
          <p:cNvPr id="11" name="Text Placeholder 2">
            <a:extLst>
              <a:ext uri="{FF2B5EF4-FFF2-40B4-BE49-F238E27FC236}">
                <a16:creationId xmlns:a16="http://schemas.microsoft.com/office/drawing/2014/main" id="{3F479657-6833-7136-9999-B8955B0376ED}"/>
              </a:ext>
            </a:extLst>
          </p:cNvPr>
          <p:cNvSpPr txBox="1">
            <a:spLocks/>
          </p:cNvSpPr>
          <p:nvPr/>
        </p:nvSpPr>
        <p:spPr>
          <a:xfrm>
            <a:off x="4716016" y="1766004"/>
            <a:ext cx="3528392" cy="2528547"/>
          </a:xfrm>
          <a:prstGeom prst="rect">
            <a:avLst/>
          </a:prstGeom>
          <a:solidFill>
            <a:schemeClr val="accent2">
              <a:lumMod val="20000"/>
              <a:lumOff val="80000"/>
            </a:schemeClr>
          </a:solidFill>
        </p:spPr>
        <p:txBody>
          <a:bodyPr anchor="t"/>
          <a:lstStyle>
            <a:lvl1pPr marL="0" indent="0" algn="ctr" defTabSz="914400" rtl="0" eaLnBrk="1" latinLnBrk="1" hangingPunct="1">
              <a:spcBef>
                <a:spcPct val="20000"/>
              </a:spcBef>
              <a:buFont typeface="Arial" pitchFamily="34" charset="0"/>
              <a:buNone/>
              <a:defRPr sz="1400" b="0" kern="1200" baseline="0">
                <a:solidFill>
                  <a:schemeClr val="tx1">
                    <a:lumMod val="75000"/>
                    <a:lumOff val="25000"/>
                  </a:schemeClr>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l"/>
            <a:r>
              <a:rPr lang="en-US" altLang="ko-KR" b="1"/>
              <a:t>Pregunta 5: </a:t>
            </a:r>
            <a:r>
              <a:rPr lang="en-US" altLang="ko-KR"/>
              <a:t>¿De qué manera pueden ayudarte las redes sociales?</a:t>
            </a:r>
          </a:p>
          <a:p>
            <a:pPr algn="l"/>
            <a:endParaRPr lang="en-US" altLang="ko-KR"/>
          </a:p>
          <a:p>
            <a:pPr algn="l"/>
            <a:r>
              <a:rPr lang="en-US" altLang="ko-KR"/>
              <a:t>a) Encontrando empleo.</a:t>
            </a:r>
          </a:p>
          <a:p>
            <a:pPr algn="l"/>
            <a:r>
              <a:rPr lang="en-US" altLang="ko-KR"/>
              <a:t>b) Manteniendo el contacto con un amigo de otro país.</a:t>
            </a:r>
          </a:p>
          <a:p>
            <a:pPr algn="l"/>
            <a:r>
              <a:rPr lang="en-US" altLang="ko-KR"/>
              <a:t>c) Haciendo contactos profesionales (networking).</a:t>
            </a:r>
          </a:p>
          <a:p>
            <a:pPr algn="l"/>
            <a:r>
              <a:rPr lang="en-US" altLang="ko-KR"/>
              <a:t>d) Todas las respuestas son correctas.</a:t>
            </a:r>
          </a:p>
          <a:p>
            <a:pPr algn="l"/>
            <a:r>
              <a:rPr lang="en-US" altLang="ko-KR"/>
              <a:t> </a:t>
            </a:r>
          </a:p>
        </p:txBody>
      </p:sp>
    </p:spTree>
    <p:extLst>
      <p:ext uri="{BB962C8B-B14F-4D97-AF65-F5344CB8AC3E}">
        <p14:creationId xmlns:p14="http://schemas.microsoft.com/office/powerpoint/2010/main" val="25863799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13D77A5-8B36-BCEA-E61A-90E860E8FA72}"/>
              </a:ext>
            </a:extLst>
          </p:cNvPr>
          <p:cNvSpPr>
            <a:spLocks noGrp="1"/>
          </p:cNvSpPr>
          <p:nvPr>
            <p:ph type="body" sz="quarter" idx="10"/>
          </p:nvPr>
        </p:nvSpPr>
        <p:spPr/>
        <p:txBody>
          <a:bodyPr/>
          <a:lstStyle/>
          <a:p>
            <a:r>
              <a:rPr lang="es-ES" sz="2800"/>
              <a:t>Self-assessment</a:t>
            </a:r>
          </a:p>
        </p:txBody>
      </p:sp>
      <p:sp>
        <p:nvSpPr>
          <p:cNvPr id="21" name="Text Placeholder 2">
            <a:extLst>
              <a:ext uri="{FF2B5EF4-FFF2-40B4-BE49-F238E27FC236}">
                <a16:creationId xmlns:a16="http://schemas.microsoft.com/office/drawing/2014/main" id="{62F85CEF-6DCA-06EC-4B44-E841FEA6148D}"/>
              </a:ext>
            </a:extLst>
          </p:cNvPr>
          <p:cNvSpPr>
            <a:spLocks noGrp="1"/>
          </p:cNvSpPr>
          <p:nvPr>
            <p:ph type="body" sz="quarter" idx="11"/>
          </p:nvPr>
        </p:nvSpPr>
        <p:spPr>
          <a:xfrm>
            <a:off x="899592" y="1170912"/>
            <a:ext cx="6120680" cy="282799"/>
          </a:xfrm>
        </p:spPr>
        <p:txBody>
          <a:bodyPr/>
          <a:lstStyle/>
          <a:p>
            <a:pPr lvl="0" algn="l"/>
            <a:r>
              <a:rPr lang="en-US" altLang="ko-KR" sz="1800" b="1"/>
              <a:t>Preguntas de elección múltiple: </a:t>
            </a:r>
            <a:r>
              <a:rPr lang="en-US" altLang="ko-KR" sz="1800"/>
              <a:t>soluciones</a:t>
            </a:r>
            <a:endParaRPr lang="en-US" altLang="ko-KR" sz="1800" dirty="0"/>
          </a:p>
        </p:txBody>
      </p:sp>
      <p:sp>
        <p:nvSpPr>
          <p:cNvPr id="6" name="Round Same Side Corner Rectangle 19">
            <a:extLst>
              <a:ext uri="{FF2B5EF4-FFF2-40B4-BE49-F238E27FC236}">
                <a16:creationId xmlns:a16="http://schemas.microsoft.com/office/drawing/2014/main" id="{6FA1445A-FDD0-AB26-1253-14C54D60B0E2}"/>
              </a:ext>
            </a:extLst>
          </p:cNvPr>
          <p:cNvSpPr/>
          <p:nvPr/>
        </p:nvSpPr>
        <p:spPr>
          <a:xfrm>
            <a:off x="558587" y="1011837"/>
            <a:ext cx="341005" cy="441873"/>
          </a:xfrm>
          <a:custGeom>
            <a:avLst/>
            <a:gdLst/>
            <a:ahLst/>
            <a:cxnLst/>
            <a:rect l="l" t="t" r="r" b="b"/>
            <a:pathLst>
              <a:path w="2600931" h="3213524">
                <a:moveTo>
                  <a:pt x="1304260" y="0"/>
                </a:moveTo>
                <a:cubicBezTo>
                  <a:pt x="1403671" y="0"/>
                  <a:pt x="1484260" y="80589"/>
                  <a:pt x="1484260" y="180000"/>
                </a:cubicBezTo>
                <a:lnTo>
                  <a:pt x="1484260" y="412061"/>
                </a:lnTo>
                <a:lnTo>
                  <a:pt x="2330931" y="412061"/>
                </a:lnTo>
                <a:lnTo>
                  <a:pt x="2600931" y="682061"/>
                </a:lnTo>
                <a:lnTo>
                  <a:pt x="2330931" y="952061"/>
                </a:lnTo>
                <a:lnTo>
                  <a:pt x="1484260" y="952061"/>
                </a:lnTo>
                <a:lnTo>
                  <a:pt x="1484260" y="1110244"/>
                </a:lnTo>
                <a:lnTo>
                  <a:pt x="2375646" y="1110244"/>
                </a:lnTo>
                <a:lnTo>
                  <a:pt x="2375646" y="1650244"/>
                </a:lnTo>
                <a:lnTo>
                  <a:pt x="1484260" y="1650244"/>
                </a:lnTo>
                <a:lnTo>
                  <a:pt x="1484260" y="3213524"/>
                </a:lnTo>
                <a:lnTo>
                  <a:pt x="1124260" y="3213524"/>
                </a:lnTo>
                <a:lnTo>
                  <a:pt x="1124260" y="1650244"/>
                </a:lnTo>
                <a:lnTo>
                  <a:pt x="270000" y="1650244"/>
                </a:lnTo>
                <a:lnTo>
                  <a:pt x="0" y="1380244"/>
                </a:lnTo>
                <a:lnTo>
                  <a:pt x="270000" y="1110244"/>
                </a:lnTo>
                <a:lnTo>
                  <a:pt x="1124260" y="1110244"/>
                </a:lnTo>
                <a:lnTo>
                  <a:pt x="1124260" y="952061"/>
                </a:lnTo>
                <a:lnTo>
                  <a:pt x="224931" y="952061"/>
                </a:lnTo>
                <a:lnTo>
                  <a:pt x="224931" y="412061"/>
                </a:lnTo>
                <a:lnTo>
                  <a:pt x="1124260" y="412061"/>
                </a:lnTo>
                <a:lnTo>
                  <a:pt x="1124260" y="180000"/>
                </a:lnTo>
                <a:cubicBezTo>
                  <a:pt x="1124260" y="80589"/>
                  <a:pt x="1204849" y="0"/>
                  <a:pt x="1304260" y="0"/>
                </a:cubicBez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Text Placeholder 2">
            <a:extLst>
              <a:ext uri="{FF2B5EF4-FFF2-40B4-BE49-F238E27FC236}">
                <a16:creationId xmlns:a16="http://schemas.microsoft.com/office/drawing/2014/main" id="{E41B6F15-0A3F-683D-BB85-BD5956CC6F5A}"/>
              </a:ext>
            </a:extLst>
          </p:cNvPr>
          <p:cNvSpPr txBox="1">
            <a:spLocks/>
          </p:cNvSpPr>
          <p:nvPr/>
        </p:nvSpPr>
        <p:spPr>
          <a:xfrm>
            <a:off x="251520" y="1766005"/>
            <a:ext cx="2808312" cy="2461928"/>
          </a:xfrm>
          <a:prstGeom prst="rect">
            <a:avLst/>
          </a:prstGeom>
          <a:solidFill>
            <a:schemeClr val="accent2">
              <a:lumMod val="20000"/>
              <a:lumOff val="80000"/>
            </a:schemeClr>
          </a:solidFill>
        </p:spPr>
        <p:txBody>
          <a:bodyPr anchor="t"/>
          <a:lstStyle>
            <a:lvl1pPr marL="0" indent="0" algn="ctr" defTabSz="914400" rtl="0" eaLnBrk="1" latinLnBrk="1" hangingPunct="1">
              <a:spcBef>
                <a:spcPct val="20000"/>
              </a:spcBef>
              <a:buFont typeface="Arial" pitchFamily="34" charset="0"/>
              <a:buNone/>
              <a:defRPr sz="1400" b="0" kern="1200" baseline="0">
                <a:solidFill>
                  <a:schemeClr val="tx1">
                    <a:lumMod val="75000"/>
                    <a:lumOff val="25000"/>
                  </a:schemeClr>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l"/>
            <a:r>
              <a:rPr lang="en-US" altLang="ko-KR" b="1"/>
              <a:t>Pregunta 1: </a:t>
            </a:r>
            <a:r>
              <a:rPr lang="en-US" altLang="ko-KR"/>
              <a:t>¿Cuál de las siguientes redes sociales está orientada al networking?</a:t>
            </a:r>
          </a:p>
          <a:p>
            <a:pPr algn="l"/>
            <a:endParaRPr lang="en-US" altLang="ko-KR"/>
          </a:p>
          <a:p>
            <a:pPr algn="l"/>
            <a:r>
              <a:rPr lang="en-US" altLang="ko-KR"/>
              <a:t>a) Reddit.</a:t>
            </a:r>
          </a:p>
          <a:p>
            <a:pPr algn="l"/>
            <a:r>
              <a:rPr lang="en-US" altLang="ko-KR" b="1"/>
              <a:t>b) LinkedIn.</a:t>
            </a:r>
          </a:p>
          <a:p>
            <a:pPr algn="l"/>
            <a:r>
              <a:rPr lang="en-US" altLang="ko-KR"/>
              <a:t>c) TripAdvisor.</a:t>
            </a:r>
          </a:p>
          <a:p>
            <a:pPr algn="l"/>
            <a:r>
              <a:rPr lang="en-US" altLang="ko-KR"/>
              <a:t>d) Todas las respuestas son correctas.</a:t>
            </a:r>
          </a:p>
          <a:p>
            <a:pPr algn="l"/>
            <a:r>
              <a:rPr lang="en-US" altLang="ko-KR"/>
              <a:t> </a:t>
            </a:r>
          </a:p>
        </p:txBody>
      </p:sp>
      <p:sp>
        <p:nvSpPr>
          <p:cNvPr id="11" name="Text Placeholder 2">
            <a:extLst>
              <a:ext uri="{FF2B5EF4-FFF2-40B4-BE49-F238E27FC236}">
                <a16:creationId xmlns:a16="http://schemas.microsoft.com/office/drawing/2014/main" id="{3F479657-6833-7136-9999-B8955B0376ED}"/>
              </a:ext>
            </a:extLst>
          </p:cNvPr>
          <p:cNvSpPr txBox="1">
            <a:spLocks/>
          </p:cNvSpPr>
          <p:nvPr/>
        </p:nvSpPr>
        <p:spPr>
          <a:xfrm>
            <a:off x="3167844" y="1766005"/>
            <a:ext cx="2808312" cy="2461928"/>
          </a:xfrm>
          <a:prstGeom prst="rect">
            <a:avLst/>
          </a:prstGeom>
          <a:solidFill>
            <a:schemeClr val="accent2">
              <a:lumMod val="20000"/>
              <a:lumOff val="80000"/>
            </a:schemeClr>
          </a:solidFill>
        </p:spPr>
        <p:txBody>
          <a:bodyPr anchor="t"/>
          <a:lstStyle>
            <a:lvl1pPr marL="0" indent="0" algn="ctr" defTabSz="914400" rtl="0" eaLnBrk="1" latinLnBrk="1" hangingPunct="1">
              <a:spcBef>
                <a:spcPct val="20000"/>
              </a:spcBef>
              <a:buFont typeface="Arial" pitchFamily="34" charset="0"/>
              <a:buNone/>
              <a:defRPr sz="1400" b="0" kern="1200" baseline="0">
                <a:solidFill>
                  <a:schemeClr val="tx1">
                    <a:lumMod val="75000"/>
                    <a:lumOff val="25000"/>
                  </a:schemeClr>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l"/>
            <a:r>
              <a:rPr lang="en-US" altLang="ko-KR" b="1"/>
              <a:t>Pregunta 2: </a:t>
            </a:r>
            <a:r>
              <a:rPr lang="en-US" altLang="ko-KR"/>
              <a:t>¿Cuál de los siguientes es un riesgo derivado del uso de las redes sociales?</a:t>
            </a:r>
          </a:p>
          <a:p>
            <a:pPr algn="l"/>
            <a:endParaRPr lang="en-US" altLang="ko-KR"/>
          </a:p>
          <a:p>
            <a:pPr algn="l"/>
            <a:r>
              <a:rPr lang="en-US" altLang="ko-KR"/>
              <a:t>a) Distorsión de la realidad.</a:t>
            </a:r>
          </a:p>
          <a:p>
            <a:pPr algn="l"/>
            <a:r>
              <a:rPr lang="en-US" altLang="ko-KR"/>
              <a:t>b) Pérdida de la privacidad.</a:t>
            </a:r>
          </a:p>
          <a:p>
            <a:pPr algn="l"/>
            <a:r>
              <a:rPr lang="en-US" altLang="ko-KR"/>
              <a:t>c) Adicción.</a:t>
            </a:r>
          </a:p>
          <a:p>
            <a:pPr algn="l"/>
            <a:r>
              <a:rPr lang="en-US" altLang="ko-KR" b="1"/>
              <a:t>d) Todas las respuestas son correctas.</a:t>
            </a:r>
          </a:p>
          <a:p>
            <a:pPr algn="l"/>
            <a:r>
              <a:rPr lang="en-US" altLang="ko-KR"/>
              <a:t> </a:t>
            </a:r>
          </a:p>
        </p:txBody>
      </p:sp>
      <p:sp>
        <p:nvSpPr>
          <p:cNvPr id="12" name="Text Placeholder 2">
            <a:extLst>
              <a:ext uri="{FF2B5EF4-FFF2-40B4-BE49-F238E27FC236}">
                <a16:creationId xmlns:a16="http://schemas.microsoft.com/office/drawing/2014/main" id="{278E756F-B9A0-FB02-0403-7E2448AA2A0F}"/>
              </a:ext>
            </a:extLst>
          </p:cNvPr>
          <p:cNvSpPr txBox="1">
            <a:spLocks/>
          </p:cNvSpPr>
          <p:nvPr/>
        </p:nvSpPr>
        <p:spPr>
          <a:xfrm>
            <a:off x="6084168" y="1766004"/>
            <a:ext cx="2808312" cy="2461929"/>
          </a:xfrm>
          <a:prstGeom prst="rect">
            <a:avLst/>
          </a:prstGeom>
          <a:solidFill>
            <a:schemeClr val="accent2">
              <a:lumMod val="20000"/>
              <a:lumOff val="80000"/>
            </a:schemeClr>
          </a:solidFill>
        </p:spPr>
        <p:txBody>
          <a:bodyPr anchor="t"/>
          <a:lstStyle>
            <a:lvl1pPr marL="0" indent="0" algn="ctr" defTabSz="914400" rtl="0" eaLnBrk="1" latinLnBrk="1" hangingPunct="1">
              <a:spcBef>
                <a:spcPct val="20000"/>
              </a:spcBef>
              <a:buFont typeface="Arial" pitchFamily="34" charset="0"/>
              <a:buNone/>
              <a:defRPr sz="1400" b="0" kern="1200" baseline="0">
                <a:solidFill>
                  <a:schemeClr val="tx1">
                    <a:lumMod val="75000"/>
                    <a:lumOff val="25000"/>
                  </a:schemeClr>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l"/>
            <a:r>
              <a:rPr lang="en-US" altLang="ko-KR" b="1"/>
              <a:t>Pregunta 3: </a:t>
            </a:r>
            <a:r>
              <a:rPr lang="en-US" altLang="ko-KR"/>
              <a:t>Qué deberías hacer si detectas un caso de ciberbullying?</a:t>
            </a:r>
          </a:p>
          <a:p>
            <a:pPr algn="l"/>
            <a:endParaRPr lang="en-US" altLang="ko-KR"/>
          </a:p>
          <a:p>
            <a:pPr algn="l"/>
            <a:r>
              <a:rPr lang="en-US" altLang="ko-KR"/>
              <a:t>a) No debería intervenir, no es asunto mío.</a:t>
            </a:r>
          </a:p>
          <a:p>
            <a:pPr algn="l"/>
            <a:r>
              <a:rPr lang="en-US" altLang="ko-KR"/>
              <a:t>b) Insultar al ciberacosador.</a:t>
            </a:r>
          </a:p>
          <a:p>
            <a:pPr algn="l"/>
            <a:r>
              <a:rPr lang="en-US" altLang="ko-KR" b="1"/>
              <a:t>c) Notificarlo a las autoridades.</a:t>
            </a:r>
          </a:p>
          <a:p>
            <a:pPr algn="l"/>
            <a:r>
              <a:rPr lang="en-US" altLang="ko-KR"/>
              <a:t>d) Todas las respuestas son correctas.</a:t>
            </a:r>
          </a:p>
          <a:p>
            <a:pPr algn="l"/>
            <a:r>
              <a:rPr lang="en-US" altLang="ko-KR"/>
              <a:t> </a:t>
            </a:r>
          </a:p>
        </p:txBody>
      </p:sp>
    </p:spTree>
    <p:extLst>
      <p:ext uri="{BB962C8B-B14F-4D97-AF65-F5344CB8AC3E}">
        <p14:creationId xmlns:p14="http://schemas.microsoft.com/office/powerpoint/2010/main" val="14518832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13D77A5-8B36-BCEA-E61A-90E860E8FA72}"/>
              </a:ext>
            </a:extLst>
          </p:cNvPr>
          <p:cNvSpPr>
            <a:spLocks noGrp="1"/>
          </p:cNvSpPr>
          <p:nvPr>
            <p:ph type="body" sz="quarter" idx="10"/>
          </p:nvPr>
        </p:nvSpPr>
        <p:spPr/>
        <p:txBody>
          <a:bodyPr/>
          <a:lstStyle/>
          <a:p>
            <a:r>
              <a:rPr lang="es-ES" sz="2800"/>
              <a:t>Self-assessment</a:t>
            </a:r>
          </a:p>
        </p:txBody>
      </p:sp>
      <p:sp>
        <p:nvSpPr>
          <p:cNvPr id="21" name="Text Placeholder 2">
            <a:extLst>
              <a:ext uri="{FF2B5EF4-FFF2-40B4-BE49-F238E27FC236}">
                <a16:creationId xmlns:a16="http://schemas.microsoft.com/office/drawing/2014/main" id="{62F85CEF-6DCA-06EC-4B44-E841FEA6148D}"/>
              </a:ext>
            </a:extLst>
          </p:cNvPr>
          <p:cNvSpPr>
            <a:spLocks noGrp="1"/>
          </p:cNvSpPr>
          <p:nvPr>
            <p:ph type="body" sz="quarter" idx="11"/>
          </p:nvPr>
        </p:nvSpPr>
        <p:spPr>
          <a:xfrm>
            <a:off x="899592" y="1170912"/>
            <a:ext cx="6120680" cy="282799"/>
          </a:xfrm>
        </p:spPr>
        <p:txBody>
          <a:bodyPr/>
          <a:lstStyle/>
          <a:p>
            <a:pPr lvl="0" algn="l"/>
            <a:r>
              <a:rPr lang="en-US" altLang="ko-KR" sz="1800" b="1"/>
              <a:t>Preguntas de elección múltiple: </a:t>
            </a:r>
            <a:r>
              <a:rPr lang="en-US" altLang="ko-KR" sz="1800"/>
              <a:t>soluciones</a:t>
            </a:r>
            <a:endParaRPr lang="en-US" altLang="ko-KR" sz="1800" dirty="0"/>
          </a:p>
        </p:txBody>
      </p:sp>
      <p:sp>
        <p:nvSpPr>
          <p:cNvPr id="6" name="Round Same Side Corner Rectangle 19">
            <a:extLst>
              <a:ext uri="{FF2B5EF4-FFF2-40B4-BE49-F238E27FC236}">
                <a16:creationId xmlns:a16="http://schemas.microsoft.com/office/drawing/2014/main" id="{6FA1445A-FDD0-AB26-1253-14C54D60B0E2}"/>
              </a:ext>
            </a:extLst>
          </p:cNvPr>
          <p:cNvSpPr/>
          <p:nvPr/>
        </p:nvSpPr>
        <p:spPr>
          <a:xfrm>
            <a:off x="558587" y="1011837"/>
            <a:ext cx="341005" cy="441873"/>
          </a:xfrm>
          <a:custGeom>
            <a:avLst/>
            <a:gdLst/>
            <a:ahLst/>
            <a:cxnLst/>
            <a:rect l="l" t="t" r="r" b="b"/>
            <a:pathLst>
              <a:path w="2600931" h="3213524">
                <a:moveTo>
                  <a:pt x="1304260" y="0"/>
                </a:moveTo>
                <a:cubicBezTo>
                  <a:pt x="1403671" y="0"/>
                  <a:pt x="1484260" y="80589"/>
                  <a:pt x="1484260" y="180000"/>
                </a:cubicBezTo>
                <a:lnTo>
                  <a:pt x="1484260" y="412061"/>
                </a:lnTo>
                <a:lnTo>
                  <a:pt x="2330931" y="412061"/>
                </a:lnTo>
                <a:lnTo>
                  <a:pt x="2600931" y="682061"/>
                </a:lnTo>
                <a:lnTo>
                  <a:pt x="2330931" y="952061"/>
                </a:lnTo>
                <a:lnTo>
                  <a:pt x="1484260" y="952061"/>
                </a:lnTo>
                <a:lnTo>
                  <a:pt x="1484260" y="1110244"/>
                </a:lnTo>
                <a:lnTo>
                  <a:pt x="2375646" y="1110244"/>
                </a:lnTo>
                <a:lnTo>
                  <a:pt x="2375646" y="1650244"/>
                </a:lnTo>
                <a:lnTo>
                  <a:pt x="1484260" y="1650244"/>
                </a:lnTo>
                <a:lnTo>
                  <a:pt x="1484260" y="3213524"/>
                </a:lnTo>
                <a:lnTo>
                  <a:pt x="1124260" y="3213524"/>
                </a:lnTo>
                <a:lnTo>
                  <a:pt x="1124260" y="1650244"/>
                </a:lnTo>
                <a:lnTo>
                  <a:pt x="270000" y="1650244"/>
                </a:lnTo>
                <a:lnTo>
                  <a:pt x="0" y="1380244"/>
                </a:lnTo>
                <a:lnTo>
                  <a:pt x="270000" y="1110244"/>
                </a:lnTo>
                <a:lnTo>
                  <a:pt x="1124260" y="1110244"/>
                </a:lnTo>
                <a:lnTo>
                  <a:pt x="1124260" y="952061"/>
                </a:lnTo>
                <a:lnTo>
                  <a:pt x="224931" y="952061"/>
                </a:lnTo>
                <a:lnTo>
                  <a:pt x="224931" y="412061"/>
                </a:lnTo>
                <a:lnTo>
                  <a:pt x="1124260" y="412061"/>
                </a:lnTo>
                <a:lnTo>
                  <a:pt x="1124260" y="180000"/>
                </a:lnTo>
                <a:cubicBezTo>
                  <a:pt x="1124260" y="80589"/>
                  <a:pt x="1204849" y="0"/>
                  <a:pt x="1304260" y="0"/>
                </a:cubicBez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Text Placeholder 2">
            <a:extLst>
              <a:ext uri="{FF2B5EF4-FFF2-40B4-BE49-F238E27FC236}">
                <a16:creationId xmlns:a16="http://schemas.microsoft.com/office/drawing/2014/main" id="{E41B6F15-0A3F-683D-BB85-BD5956CC6F5A}"/>
              </a:ext>
            </a:extLst>
          </p:cNvPr>
          <p:cNvSpPr txBox="1">
            <a:spLocks/>
          </p:cNvSpPr>
          <p:nvPr/>
        </p:nvSpPr>
        <p:spPr>
          <a:xfrm>
            <a:off x="899592" y="1771394"/>
            <a:ext cx="3528393" cy="2528548"/>
          </a:xfrm>
          <a:prstGeom prst="rect">
            <a:avLst/>
          </a:prstGeom>
          <a:solidFill>
            <a:schemeClr val="accent2">
              <a:lumMod val="20000"/>
              <a:lumOff val="80000"/>
            </a:schemeClr>
          </a:solidFill>
        </p:spPr>
        <p:txBody>
          <a:bodyPr anchor="t"/>
          <a:lstStyle>
            <a:lvl1pPr marL="0" indent="0" algn="ctr" defTabSz="914400" rtl="0" eaLnBrk="1" latinLnBrk="1" hangingPunct="1">
              <a:spcBef>
                <a:spcPct val="20000"/>
              </a:spcBef>
              <a:buFont typeface="Arial" pitchFamily="34" charset="0"/>
              <a:buNone/>
              <a:defRPr sz="1400" b="0" kern="1200" baseline="0">
                <a:solidFill>
                  <a:schemeClr val="tx1">
                    <a:lumMod val="75000"/>
                    <a:lumOff val="25000"/>
                  </a:schemeClr>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l"/>
            <a:r>
              <a:rPr lang="en-US" altLang="ko-KR" b="1"/>
              <a:t>Pregunta 4: </a:t>
            </a:r>
            <a:r>
              <a:rPr lang="en-US" altLang="ko-KR"/>
              <a:t>¿En qué consiste el puesto del community manager?</a:t>
            </a:r>
          </a:p>
          <a:p>
            <a:pPr algn="l"/>
            <a:endParaRPr lang="en-US" altLang="ko-KR"/>
          </a:p>
          <a:p>
            <a:pPr algn="l"/>
            <a:r>
              <a:rPr lang="en-US" altLang="ko-KR"/>
              <a:t>a) En la gestión del comercio electrónico de una empresa.</a:t>
            </a:r>
          </a:p>
          <a:p>
            <a:pPr algn="l"/>
            <a:r>
              <a:rPr lang="en-US" altLang="ko-KR" b="1"/>
              <a:t>b) En la gestión de las redes sociales de una empresa.</a:t>
            </a:r>
          </a:p>
          <a:p>
            <a:pPr algn="l"/>
            <a:r>
              <a:rPr lang="en-US" altLang="ko-KR"/>
              <a:t>c) En la gestión de los clientes de una empresa.</a:t>
            </a:r>
          </a:p>
          <a:p>
            <a:pPr algn="l"/>
            <a:r>
              <a:rPr lang="en-US" altLang="ko-KR"/>
              <a:t>d) Todas las respuestas son correctas.</a:t>
            </a:r>
          </a:p>
          <a:p>
            <a:pPr algn="l"/>
            <a:r>
              <a:rPr lang="en-US" altLang="ko-KR"/>
              <a:t> </a:t>
            </a:r>
          </a:p>
        </p:txBody>
      </p:sp>
      <p:sp>
        <p:nvSpPr>
          <p:cNvPr id="11" name="Text Placeholder 2">
            <a:extLst>
              <a:ext uri="{FF2B5EF4-FFF2-40B4-BE49-F238E27FC236}">
                <a16:creationId xmlns:a16="http://schemas.microsoft.com/office/drawing/2014/main" id="{3F479657-6833-7136-9999-B8955B0376ED}"/>
              </a:ext>
            </a:extLst>
          </p:cNvPr>
          <p:cNvSpPr txBox="1">
            <a:spLocks/>
          </p:cNvSpPr>
          <p:nvPr/>
        </p:nvSpPr>
        <p:spPr>
          <a:xfrm>
            <a:off x="4716016" y="1766004"/>
            <a:ext cx="3528392" cy="2528547"/>
          </a:xfrm>
          <a:prstGeom prst="rect">
            <a:avLst/>
          </a:prstGeom>
          <a:solidFill>
            <a:schemeClr val="accent2">
              <a:lumMod val="20000"/>
              <a:lumOff val="80000"/>
            </a:schemeClr>
          </a:solidFill>
        </p:spPr>
        <p:txBody>
          <a:bodyPr anchor="t"/>
          <a:lstStyle>
            <a:lvl1pPr marL="0" indent="0" algn="ctr" defTabSz="914400" rtl="0" eaLnBrk="1" latinLnBrk="1" hangingPunct="1">
              <a:spcBef>
                <a:spcPct val="20000"/>
              </a:spcBef>
              <a:buFont typeface="Arial" pitchFamily="34" charset="0"/>
              <a:buNone/>
              <a:defRPr sz="1400" b="0" kern="1200" baseline="0">
                <a:solidFill>
                  <a:schemeClr val="tx1">
                    <a:lumMod val="75000"/>
                    <a:lumOff val="25000"/>
                  </a:schemeClr>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l"/>
            <a:r>
              <a:rPr lang="en-US" altLang="ko-KR" b="1"/>
              <a:t>Pregunta 5: </a:t>
            </a:r>
            <a:r>
              <a:rPr lang="en-US" altLang="ko-KR"/>
              <a:t>¿De qué manera pueden ayudarte las redes sociales?</a:t>
            </a:r>
          </a:p>
          <a:p>
            <a:pPr algn="l"/>
            <a:endParaRPr lang="en-US" altLang="ko-KR"/>
          </a:p>
          <a:p>
            <a:pPr algn="l"/>
            <a:r>
              <a:rPr lang="en-US" altLang="ko-KR"/>
              <a:t>a) Encontrando empleo.</a:t>
            </a:r>
          </a:p>
          <a:p>
            <a:pPr algn="l"/>
            <a:r>
              <a:rPr lang="en-US" altLang="ko-KR"/>
              <a:t>b) Manteniendo el contacto con un amigo de otro país.</a:t>
            </a:r>
          </a:p>
          <a:p>
            <a:pPr algn="l"/>
            <a:r>
              <a:rPr lang="en-US" altLang="ko-KR"/>
              <a:t>c) Haciendo contactos profesionales (networking).</a:t>
            </a:r>
          </a:p>
          <a:p>
            <a:pPr algn="l"/>
            <a:r>
              <a:rPr lang="en-US" altLang="ko-KR" b="1"/>
              <a:t>d) Todas las respuestas son correctas.</a:t>
            </a:r>
          </a:p>
          <a:p>
            <a:pPr algn="l"/>
            <a:r>
              <a:rPr lang="en-US" altLang="ko-KR"/>
              <a:t> </a:t>
            </a:r>
          </a:p>
        </p:txBody>
      </p:sp>
    </p:spTree>
    <p:extLst>
      <p:ext uri="{BB962C8B-B14F-4D97-AF65-F5344CB8AC3E}">
        <p14:creationId xmlns:p14="http://schemas.microsoft.com/office/powerpoint/2010/main" val="33616938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0" y="446003"/>
            <a:ext cx="9144000" cy="576064"/>
          </a:xfrm>
        </p:spPr>
        <p:txBody>
          <a:bodyPr/>
          <a:lstStyle/>
          <a:p>
            <a:r>
              <a:rPr lang="en-US" altLang="ko-KR" sz="3200"/>
              <a:t>Resumen</a:t>
            </a:r>
            <a:endParaRPr lang="ko-KR" altLang="en-US" sz="3200" dirty="0"/>
          </a:p>
        </p:txBody>
      </p:sp>
      <p:grpSp>
        <p:nvGrpSpPr>
          <p:cNvPr id="7" name="Group 6"/>
          <p:cNvGrpSpPr/>
          <p:nvPr/>
        </p:nvGrpSpPr>
        <p:grpSpPr>
          <a:xfrm>
            <a:off x="3583892" y="1752851"/>
            <a:ext cx="900000" cy="900000"/>
            <a:chOff x="3563888" y="1923678"/>
            <a:chExt cx="900000" cy="900000"/>
          </a:xfrm>
        </p:grpSpPr>
        <p:sp>
          <p:nvSpPr>
            <p:cNvPr id="4" name="Rectangle 3"/>
            <p:cNvSpPr/>
            <p:nvPr/>
          </p:nvSpPr>
          <p:spPr>
            <a:xfrm>
              <a:off x="3563888" y="1923678"/>
              <a:ext cx="900000" cy="900000"/>
            </a:xfrm>
            <a:prstGeom prst="rect">
              <a:avLst/>
            </a:pr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 name="Right Triangle 4"/>
            <p:cNvSpPr/>
            <p:nvPr/>
          </p:nvSpPr>
          <p:spPr>
            <a:xfrm rot="16200000">
              <a:off x="3731757" y="2089433"/>
              <a:ext cx="648000" cy="6480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bg1"/>
                </a:solidFill>
              </a:endParaRPr>
            </a:p>
          </p:txBody>
        </p:sp>
      </p:grpSp>
      <p:grpSp>
        <p:nvGrpSpPr>
          <p:cNvPr id="8" name="Group 7"/>
          <p:cNvGrpSpPr/>
          <p:nvPr/>
        </p:nvGrpSpPr>
        <p:grpSpPr>
          <a:xfrm rot="5400000">
            <a:off x="4594682" y="1500851"/>
            <a:ext cx="1152000" cy="1152000"/>
            <a:chOff x="3563888" y="1923678"/>
            <a:chExt cx="900000" cy="900000"/>
          </a:xfrm>
        </p:grpSpPr>
        <p:sp>
          <p:nvSpPr>
            <p:cNvPr id="9" name="Rectangle 8"/>
            <p:cNvSpPr/>
            <p:nvPr/>
          </p:nvSpPr>
          <p:spPr>
            <a:xfrm>
              <a:off x="3563888" y="1923678"/>
              <a:ext cx="900000" cy="900000"/>
            </a:xfrm>
            <a:prstGeom prst="rect">
              <a:avLst/>
            </a:prstGeom>
            <a:solidFill>
              <a:srgbClr val="86BD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0" name="Right Triangle 9"/>
            <p:cNvSpPr/>
            <p:nvPr/>
          </p:nvSpPr>
          <p:spPr>
            <a:xfrm rot="16200000">
              <a:off x="3731757" y="2089433"/>
              <a:ext cx="648000" cy="6480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bg1"/>
                </a:solidFill>
              </a:endParaRPr>
            </a:p>
          </p:txBody>
        </p:sp>
      </p:grpSp>
      <p:grpSp>
        <p:nvGrpSpPr>
          <p:cNvPr id="11" name="Group 10"/>
          <p:cNvGrpSpPr/>
          <p:nvPr/>
        </p:nvGrpSpPr>
        <p:grpSpPr>
          <a:xfrm rot="10800000">
            <a:off x="4594682" y="2765140"/>
            <a:ext cx="720000" cy="720000"/>
            <a:chOff x="3563888" y="1923678"/>
            <a:chExt cx="900000" cy="900000"/>
          </a:xfrm>
        </p:grpSpPr>
        <p:sp>
          <p:nvSpPr>
            <p:cNvPr id="12" name="Rectangle 11"/>
            <p:cNvSpPr/>
            <p:nvPr/>
          </p:nvSpPr>
          <p:spPr>
            <a:xfrm>
              <a:off x="3563888" y="1923678"/>
              <a:ext cx="900000" cy="900000"/>
            </a:xfrm>
            <a:prstGeom prst="rect">
              <a:avLst/>
            </a:prstGeom>
            <a:solidFill>
              <a:srgbClr val="F39E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3" name="Right Triangle 12"/>
            <p:cNvSpPr/>
            <p:nvPr/>
          </p:nvSpPr>
          <p:spPr>
            <a:xfrm rot="16200000">
              <a:off x="3731757" y="2089433"/>
              <a:ext cx="648000" cy="6480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bg1"/>
                </a:solidFill>
              </a:endParaRPr>
            </a:p>
          </p:txBody>
        </p:sp>
      </p:grpSp>
      <p:grpSp>
        <p:nvGrpSpPr>
          <p:cNvPr id="14" name="Group 13"/>
          <p:cNvGrpSpPr/>
          <p:nvPr/>
        </p:nvGrpSpPr>
        <p:grpSpPr>
          <a:xfrm rot="16200000">
            <a:off x="3475859" y="2765141"/>
            <a:ext cx="1008033" cy="1008033"/>
            <a:chOff x="3563888" y="1923678"/>
            <a:chExt cx="900000" cy="900000"/>
          </a:xfrm>
        </p:grpSpPr>
        <p:sp>
          <p:nvSpPr>
            <p:cNvPr id="15" name="Rectangle 14"/>
            <p:cNvSpPr/>
            <p:nvPr/>
          </p:nvSpPr>
          <p:spPr>
            <a:xfrm>
              <a:off x="3563888" y="1923678"/>
              <a:ext cx="900000" cy="90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6" name="Right Triangle 15"/>
            <p:cNvSpPr/>
            <p:nvPr/>
          </p:nvSpPr>
          <p:spPr>
            <a:xfrm rot="16200000">
              <a:off x="3731757" y="2089433"/>
              <a:ext cx="648000" cy="6480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bg1"/>
                </a:solidFill>
              </a:endParaRPr>
            </a:p>
          </p:txBody>
        </p:sp>
      </p:grpSp>
      <p:sp>
        <p:nvSpPr>
          <p:cNvPr id="17" name="TextBox 16"/>
          <p:cNvSpPr txBox="1"/>
          <p:nvPr/>
        </p:nvSpPr>
        <p:spPr>
          <a:xfrm>
            <a:off x="3993095" y="2171366"/>
            <a:ext cx="402887" cy="400110"/>
          </a:xfrm>
          <a:prstGeom prst="rect">
            <a:avLst/>
          </a:prstGeom>
          <a:noFill/>
        </p:spPr>
        <p:txBody>
          <a:bodyPr wrap="square" rtlCol="0">
            <a:spAutoFit/>
          </a:bodyPr>
          <a:lstStyle/>
          <a:p>
            <a:pPr algn="ctr"/>
            <a:r>
              <a:rPr lang="en-US" altLang="ko-KR" sz="2000" b="1" dirty="0">
                <a:solidFill>
                  <a:srgbClr val="87B5BA"/>
                </a:solidFill>
                <a:cs typeface="Arial" pitchFamily="34" charset="0"/>
              </a:rPr>
              <a:t>A</a:t>
            </a:r>
            <a:endParaRPr lang="ko-KR" altLang="en-US" sz="2000" b="1" dirty="0">
              <a:solidFill>
                <a:srgbClr val="87B5BA"/>
              </a:solidFill>
              <a:cs typeface="Arial" pitchFamily="34" charset="0"/>
            </a:endParaRPr>
          </a:p>
        </p:txBody>
      </p:sp>
      <p:sp>
        <p:nvSpPr>
          <p:cNvPr id="18" name="TextBox 17"/>
          <p:cNvSpPr txBox="1"/>
          <p:nvPr/>
        </p:nvSpPr>
        <p:spPr>
          <a:xfrm>
            <a:off x="4701297" y="2131662"/>
            <a:ext cx="402887" cy="400110"/>
          </a:xfrm>
          <a:prstGeom prst="rect">
            <a:avLst/>
          </a:prstGeom>
          <a:noFill/>
        </p:spPr>
        <p:txBody>
          <a:bodyPr wrap="square" rtlCol="0">
            <a:spAutoFit/>
          </a:bodyPr>
          <a:lstStyle/>
          <a:p>
            <a:pPr algn="ctr"/>
            <a:r>
              <a:rPr lang="en-US" altLang="ko-KR" sz="2000" b="1" dirty="0">
                <a:solidFill>
                  <a:srgbClr val="86BD70"/>
                </a:solidFill>
                <a:cs typeface="Arial" pitchFamily="34" charset="0"/>
              </a:rPr>
              <a:t>B</a:t>
            </a:r>
            <a:endParaRPr lang="ko-KR" altLang="en-US" sz="2000" b="1" dirty="0">
              <a:solidFill>
                <a:srgbClr val="86BD70"/>
              </a:solidFill>
              <a:cs typeface="Arial" pitchFamily="34" charset="0"/>
            </a:endParaRPr>
          </a:p>
        </p:txBody>
      </p:sp>
      <p:sp>
        <p:nvSpPr>
          <p:cNvPr id="19" name="TextBox 18"/>
          <p:cNvSpPr txBox="1"/>
          <p:nvPr/>
        </p:nvSpPr>
        <p:spPr>
          <a:xfrm>
            <a:off x="3993095" y="2859371"/>
            <a:ext cx="402887" cy="400110"/>
          </a:xfrm>
          <a:prstGeom prst="rect">
            <a:avLst/>
          </a:prstGeom>
          <a:noFill/>
        </p:spPr>
        <p:txBody>
          <a:bodyPr wrap="square" rtlCol="0">
            <a:spAutoFit/>
          </a:bodyPr>
          <a:lstStyle/>
          <a:p>
            <a:pPr algn="ctr"/>
            <a:r>
              <a:rPr lang="en-US" altLang="ko-KR" sz="2000" b="1" dirty="0">
                <a:solidFill>
                  <a:srgbClr val="87B5BA"/>
                </a:solidFill>
                <a:cs typeface="Arial" pitchFamily="34" charset="0"/>
              </a:rPr>
              <a:t>C</a:t>
            </a:r>
            <a:endParaRPr lang="ko-KR" altLang="en-US" sz="2000" b="1" dirty="0">
              <a:solidFill>
                <a:srgbClr val="87B5BA"/>
              </a:solidFill>
              <a:cs typeface="Arial" pitchFamily="34" charset="0"/>
            </a:endParaRPr>
          </a:p>
        </p:txBody>
      </p:sp>
      <p:sp>
        <p:nvSpPr>
          <p:cNvPr id="20" name="TextBox 19"/>
          <p:cNvSpPr txBox="1"/>
          <p:nvPr/>
        </p:nvSpPr>
        <p:spPr>
          <a:xfrm>
            <a:off x="4606330" y="2781099"/>
            <a:ext cx="402887" cy="400110"/>
          </a:xfrm>
          <a:prstGeom prst="rect">
            <a:avLst/>
          </a:prstGeom>
          <a:noFill/>
        </p:spPr>
        <p:txBody>
          <a:bodyPr wrap="square" rtlCol="0">
            <a:spAutoFit/>
          </a:bodyPr>
          <a:lstStyle/>
          <a:p>
            <a:pPr algn="ctr"/>
            <a:r>
              <a:rPr lang="en-US" altLang="ko-KR" sz="2000" b="1" dirty="0">
                <a:solidFill>
                  <a:srgbClr val="F39E5A"/>
                </a:solidFill>
                <a:cs typeface="Arial" pitchFamily="34" charset="0"/>
              </a:rPr>
              <a:t>D</a:t>
            </a:r>
            <a:endParaRPr lang="ko-KR" altLang="en-US" sz="2000" b="1" dirty="0">
              <a:solidFill>
                <a:srgbClr val="F39E5A"/>
              </a:solidFill>
              <a:cs typeface="Arial" pitchFamily="34" charset="0"/>
            </a:endParaRPr>
          </a:p>
        </p:txBody>
      </p:sp>
      <p:sp>
        <p:nvSpPr>
          <p:cNvPr id="21" name="Rectangle 9"/>
          <p:cNvSpPr/>
          <p:nvPr/>
        </p:nvSpPr>
        <p:spPr>
          <a:xfrm>
            <a:off x="3698714" y="1863598"/>
            <a:ext cx="322655" cy="302034"/>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2" name="Rectangle 16"/>
          <p:cNvSpPr/>
          <p:nvPr/>
        </p:nvSpPr>
        <p:spPr>
          <a:xfrm rot="2700000">
            <a:off x="3674803" y="3244507"/>
            <a:ext cx="244448" cy="438249"/>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3" name="Oval 21"/>
          <p:cNvSpPr>
            <a:spLocks noChangeAspect="1"/>
          </p:cNvSpPr>
          <p:nvPr/>
        </p:nvSpPr>
        <p:spPr>
          <a:xfrm>
            <a:off x="5201489" y="1682116"/>
            <a:ext cx="391466" cy="394735"/>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4" name="Rounded Rectangle 27"/>
          <p:cNvSpPr/>
          <p:nvPr/>
        </p:nvSpPr>
        <p:spPr>
          <a:xfrm>
            <a:off x="4914910" y="3155788"/>
            <a:ext cx="295178" cy="226737"/>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nvGrpSpPr>
          <p:cNvPr id="25" name="Group 24"/>
          <p:cNvGrpSpPr/>
          <p:nvPr/>
        </p:nvGrpSpPr>
        <p:grpSpPr>
          <a:xfrm>
            <a:off x="251521" y="1419622"/>
            <a:ext cx="2798114" cy="1417356"/>
            <a:chOff x="803640" y="3362835"/>
            <a:chExt cx="2059657" cy="1417356"/>
          </a:xfrm>
        </p:grpSpPr>
        <p:sp>
          <p:nvSpPr>
            <p:cNvPr id="26" name="TextBox 25"/>
            <p:cNvSpPr txBox="1"/>
            <p:nvPr/>
          </p:nvSpPr>
          <p:spPr>
            <a:xfrm>
              <a:off x="803640" y="3579862"/>
              <a:ext cx="2059657" cy="1200329"/>
            </a:xfrm>
            <a:prstGeom prst="rect">
              <a:avLst/>
            </a:prstGeom>
            <a:noFill/>
          </p:spPr>
          <p:txBody>
            <a:bodyPr wrap="square" rtlCol="0">
              <a:spAutoFit/>
            </a:bodyPr>
            <a:lstStyle/>
            <a:p>
              <a:pPr algn="r"/>
              <a:r>
                <a:rPr lang="en-US" altLang="ko-KR" sz="1200">
                  <a:solidFill>
                    <a:schemeClr val="tx1">
                      <a:lumMod val="75000"/>
                      <a:lumOff val="25000"/>
                    </a:schemeClr>
                  </a:solidFill>
                  <a:cs typeface="Arial" pitchFamily="34" charset="0"/>
                </a:rPr>
                <a:t>Las redes sociales pueden servir para todo tipo de cosas: entretenimiento (Twitch, YouTube), contactar personas (Facebook), contactos profesionales (LinkedIn), encontrar hoteles (TripAdvisor)...  </a:t>
              </a:r>
              <a:endParaRPr lang="ko-KR" altLang="en-US" sz="1200" dirty="0">
                <a:solidFill>
                  <a:schemeClr val="tx1">
                    <a:lumMod val="75000"/>
                    <a:lumOff val="25000"/>
                  </a:schemeClr>
                </a:solidFill>
                <a:cs typeface="Arial" pitchFamily="34" charset="0"/>
              </a:endParaRPr>
            </a:p>
          </p:txBody>
        </p:sp>
        <p:sp>
          <p:nvSpPr>
            <p:cNvPr id="27" name="TextBox 26"/>
            <p:cNvSpPr txBox="1"/>
            <p:nvPr/>
          </p:nvSpPr>
          <p:spPr>
            <a:xfrm>
              <a:off x="803640" y="3362835"/>
              <a:ext cx="2059657" cy="276999"/>
            </a:xfrm>
            <a:prstGeom prst="rect">
              <a:avLst/>
            </a:prstGeom>
            <a:noFill/>
          </p:spPr>
          <p:txBody>
            <a:bodyPr wrap="square" rtlCol="0">
              <a:spAutoFit/>
            </a:bodyPr>
            <a:lstStyle/>
            <a:p>
              <a:pPr algn="r"/>
              <a:r>
                <a:rPr lang="en-US" altLang="ko-KR" sz="1200" b="1">
                  <a:solidFill>
                    <a:schemeClr val="tx1">
                      <a:lumMod val="75000"/>
                      <a:lumOff val="25000"/>
                    </a:schemeClr>
                  </a:solidFill>
                  <a:cs typeface="Arial" pitchFamily="34" charset="0"/>
                </a:rPr>
                <a:t>Redes sociales</a:t>
              </a:r>
              <a:endParaRPr lang="ko-KR" altLang="en-US" sz="1200" b="1" dirty="0">
                <a:solidFill>
                  <a:schemeClr val="tx1">
                    <a:lumMod val="75000"/>
                    <a:lumOff val="25000"/>
                  </a:schemeClr>
                </a:solidFill>
                <a:cs typeface="Arial" pitchFamily="34" charset="0"/>
              </a:endParaRPr>
            </a:p>
          </p:txBody>
        </p:sp>
      </p:grpSp>
      <p:grpSp>
        <p:nvGrpSpPr>
          <p:cNvPr id="28" name="Group 27"/>
          <p:cNvGrpSpPr/>
          <p:nvPr/>
        </p:nvGrpSpPr>
        <p:grpSpPr>
          <a:xfrm>
            <a:off x="179513" y="3219822"/>
            <a:ext cx="2870122" cy="1048024"/>
            <a:chOff x="803640" y="3362835"/>
            <a:chExt cx="2059657" cy="1048024"/>
          </a:xfrm>
        </p:grpSpPr>
        <p:sp>
          <p:nvSpPr>
            <p:cNvPr id="29" name="TextBox 28"/>
            <p:cNvSpPr txBox="1"/>
            <p:nvPr/>
          </p:nvSpPr>
          <p:spPr>
            <a:xfrm>
              <a:off x="803640" y="3579862"/>
              <a:ext cx="2059657" cy="830997"/>
            </a:xfrm>
            <a:prstGeom prst="rect">
              <a:avLst/>
            </a:prstGeom>
            <a:noFill/>
          </p:spPr>
          <p:txBody>
            <a:bodyPr wrap="square" rtlCol="0">
              <a:spAutoFit/>
            </a:bodyPr>
            <a:lstStyle/>
            <a:p>
              <a:pPr algn="r"/>
              <a:r>
                <a:rPr lang="en-US" altLang="ko-KR" sz="1200">
                  <a:solidFill>
                    <a:schemeClr val="tx1">
                      <a:lumMod val="75000"/>
                      <a:lumOff val="25000"/>
                    </a:schemeClr>
                  </a:solidFill>
                  <a:cs typeface="Arial" pitchFamily="34" charset="0"/>
                </a:rPr>
                <a:t>Las redes sociales tienen un lado oscuro, donde existen peligros que hay que evitar, como la adicción o la distorsión de la realidad. </a:t>
              </a:r>
              <a:endParaRPr lang="ko-KR" altLang="en-US" sz="1200" dirty="0">
                <a:solidFill>
                  <a:schemeClr val="tx1">
                    <a:lumMod val="75000"/>
                    <a:lumOff val="25000"/>
                  </a:schemeClr>
                </a:solidFill>
                <a:cs typeface="Arial" pitchFamily="34" charset="0"/>
              </a:endParaRPr>
            </a:p>
          </p:txBody>
        </p:sp>
        <p:sp>
          <p:nvSpPr>
            <p:cNvPr id="30" name="TextBox 29"/>
            <p:cNvSpPr txBox="1"/>
            <p:nvPr/>
          </p:nvSpPr>
          <p:spPr>
            <a:xfrm>
              <a:off x="803640" y="3362835"/>
              <a:ext cx="2059657" cy="461665"/>
            </a:xfrm>
            <a:prstGeom prst="rect">
              <a:avLst/>
            </a:prstGeom>
            <a:noFill/>
          </p:spPr>
          <p:txBody>
            <a:bodyPr wrap="square" rtlCol="0">
              <a:spAutoFit/>
            </a:bodyPr>
            <a:lstStyle/>
            <a:p>
              <a:pPr algn="r"/>
              <a:r>
                <a:rPr lang="en-US" altLang="ko-KR" sz="1200" b="1">
                  <a:solidFill>
                    <a:schemeClr val="tx1">
                      <a:lumMod val="75000"/>
                      <a:lumOff val="25000"/>
                    </a:schemeClr>
                  </a:solidFill>
                  <a:cs typeface="Arial" pitchFamily="34" charset="0"/>
                </a:rPr>
                <a:t>La cara oculta de las redes sociales</a:t>
              </a:r>
              <a:endParaRPr lang="ko-KR" altLang="en-US" sz="1200" b="1" dirty="0">
                <a:solidFill>
                  <a:schemeClr val="tx1">
                    <a:lumMod val="75000"/>
                    <a:lumOff val="25000"/>
                  </a:schemeClr>
                </a:solidFill>
                <a:cs typeface="Arial" pitchFamily="34" charset="0"/>
              </a:endParaRPr>
            </a:p>
          </p:txBody>
        </p:sp>
      </p:grpSp>
      <p:grpSp>
        <p:nvGrpSpPr>
          <p:cNvPr id="31" name="Group 30"/>
          <p:cNvGrpSpPr/>
          <p:nvPr/>
        </p:nvGrpSpPr>
        <p:grpSpPr>
          <a:xfrm>
            <a:off x="6084168" y="1419622"/>
            <a:ext cx="2880320" cy="1602022"/>
            <a:chOff x="803640" y="3362835"/>
            <a:chExt cx="2059657" cy="1602022"/>
          </a:xfrm>
        </p:grpSpPr>
        <p:sp>
          <p:nvSpPr>
            <p:cNvPr id="32" name="TextBox 31"/>
            <p:cNvSpPr txBox="1"/>
            <p:nvPr/>
          </p:nvSpPr>
          <p:spPr>
            <a:xfrm>
              <a:off x="803640" y="3579862"/>
              <a:ext cx="2059657" cy="1384995"/>
            </a:xfrm>
            <a:prstGeom prst="rect">
              <a:avLst/>
            </a:prstGeom>
            <a:noFill/>
          </p:spPr>
          <p:txBody>
            <a:bodyPr wrap="square" rtlCol="0">
              <a:spAutoFit/>
            </a:bodyPr>
            <a:lstStyle/>
            <a:p>
              <a:r>
                <a:rPr lang="en-US" altLang="ko-KR" sz="1200">
                  <a:solidFill>
                    <a:schemeClr val="tx1">
                      <a:lumMod val="75000"/>
                      <a:lumOff val="25000"/>
                    </a:schemeClr>
                  </a:solidFill>
                  <a:cs typeface="Arial" pitchFamily="34" charset="0"/>
                </a:rPr>
                <a:t>Las redes sociales pueden ser de uso personal, de uso empresarial a través de los community manager que se dedican a gestionarlas, e incluso pueden convertirse en un trabajo, como en el caso de los “influencers”.</a:t>
              </a:r>
              <a:endParaRPr lang="ko-KR" altLang="en-US" sz="1200" dirty="0">
                <a:solidFill>
                  <a:schemeClr val="tx1">
                    <a:lumMod val="75000"/>
                    <a:lumOff val="25000"/>
                  </a:schemeClr>
                </a:solidFill>
                <a:cs typeface="Arial" pitchFamily="34" charset="0"/>
              </a:endParaRPr>
            </a:p>
          </p:txBody>
        </p:sp>
        <p:sp>
          <p:nvSpPr>
            <p:cNvPr id="33" name="TextBox 32"/>
            <p:cNvSpPr txBox="1"/>
            <p:nvPr/>
          </p:nvSpPr>
          <p:spPr>
            <a:xfrm>
              <a:off x="803640" y="3362835"/>
              <a:ext cx="2059657" cy="276999"/>
            </a:xfrm>
            <a:prstGeom prst="rect">
              <a:avLst/>
            </a:prstGeom>
            <a:noFill/>
          </p:spPr>
          <p:txBody>
            <a:bodyPr wrap="square" rtlCol="0">
              <a:spAutoFit/>
            </a:bodyPr>
            <a:lstStyle/>
            <a:p>
              <a:r>
                <a:rPr lang="en-US" altLang="ko-KR" sz="1200" b="1">
                  <a:solidFill>
                    <a:schemeClr val="tx1">
                      <a:lumMod val="75000"/>
                      <a:lumOff val="25000"/>
                    </a:schemeClr>
                  </a:solidFill>
                  <a:cs typeface="Arial" pitchFamily="34" charset="0"/>
                </a:rPr>
                <a:t>Usos de las redes sociales</a:t>
              </a:r>
              <a:endParaRPr lang="ko-KR" altLang="en-US" sz="1200" b="1" dirty="0">
                <a:solidFill>
                  <a:schemeClr val="tx1">
                    <a:lumMod val="75000"/>
                    <a:lumOff val="25000"/>
                  </a:schemeClr>
                </a:solidFill>
                <a:cs typeface="Arial" pitchFamily="34" charset="0"/>
              </a:endParaRPr>
            </a:p>
          </p:txBody>
        </p:sp>
      </p:grpSp>
      <p:grpSp>
        <p:nvGrpSpPr>
          <p:cNvPr id="34" name="Group 33"/>
          <p:cNvGrpSpPr/>
          <p:nvPr/>
        </p:nvGrpSpPr>
        <p:grpSpPr>
          <a:xfrm>
            <a:off x="6084168" y="3219822"/>
            <a:ext cx="2736304" cy="1048024"/>
            <a:chOff x="803640" y="3362835"/>
            <a:chExt cx="2059657" cy="1048024"/>
          </a:xfrm>
        </p:grpSpPr>
        <p:sp>
          <p:nvSpPr>
            <p:cNvPr id="35" name="TextBox 34"/>
            <p:cNvSpPr txBox="1"/>
            <p:nvPr/>
          </p:nvSpPr>
          <p:spPr>
            <a:xfrm>
              <a:off x="803640" y="3579862"/>
              <a:ext cx="2059657" cy="830997"/>
            </a:xfrm>
            <a:prstGeom prst="rect">
              <a:avLst/>
            </a:prstGeom>
            <a:noFill/>
          </p:spPr>
          <p:txBody>
            <a:bodyPr wrap="square" rtlCol="0">
              <a:spAutoFit/>
            </a:bodyPr>
            <a:lstStyle/>
            <a:p>
              <a:r>
                <a:rPr lang="en-US" altLang="ko-KR" sz="1200">
                  <a:solidFill>
                    <a:schemeClr val="tx1">
                      <a:lumMod val="75000"/>
                      <a:lumOff val="25000"/>
                    </a:schemeClr>
                  </a:solidFill>
                  <a:cs typeface="Arial" pitchFamily="34" charset="0"/>
                </a:rPr>
                <a:t>Debes revisar la normativa de cada red social, no publicar información personal, y desconfiar ante cualquier indicio de delito.</a:t>
              </a:r>
              <a:endParaRPr lang="ko-KR" altLang="en-US" sz="1200" dirty="0">
                <a:solidFill>
                  <a:schemeClr val="tx1">
                    <a:lumMod val="75000"/>
                    <a:lumOff val="25000"/>
                  </a:schemeClr>
                </a:solidFill>
                <a:cs typeface="Arial" pitchFamily="34" charset="0"/>
              </a:endParaRPr>
            </a:p>
          </p:txBody>
        </p:sp>
        <p:sp>
          <p:nvSpPr>
            <p:cNvPr id="36" name="TextBox 35"/>
            <p:cNvSpPr txBox="1"/>
            <p:nvPr/>
          </p:nvSpPr>
          <p:spPr>
            <a:xfrm>
              <a:off x="803640" y="3362835"/>
              <a:ext cx="2059657" cy="461665"/>
            </a:xfrm>
            <a:prstGeom prst="rect">
              <a:avLst/>
            </a:prstGeom>
            <a:noFill/>
          </p:spPr>
          <p:txBody>
            <a:bodyPr wrap="square" rtlCol="0">
              <a:spAutoFit/>
            </a:bodyPr>
            <a:lstStyle/>
            <a:p>
              <a:r>
                <a:rPr lang="en-US" altLang="ko-KR" sz="1200" b="1">
                  <a:solidFill>
                    <a:schemeClr val="tx1">
                      <a:lumMod val="75000"/>
                      <a:lumOff val="25000"/>
                    </a:schemeClr>
                  </a:solidFill>
                  <a:cs typeface="Arial" pitchFamily="34" charset="0"/>
                </a:rPr>
                <a:t>Precauciones y recomendaciones</a:t>
              </a:r>
              <a:endParaRPr lang="ko-KR" altLang="en-US" sz="1200" b="1" dirty="0">
                <a:solidFill>
                  <a:schemeClr val="tx1">
                    <a:lumMod val="75000"/>
                    <a:lumOff val="25000"/>
                  </a:schemeClr>
                </a:solidFill>
                <a:cs typeface="Arial" pitchFamily="34" charset="0"/>
              </a:endParaRPr>
            </a:p>
          </p:txBody>
        </p:sp>
      </p:grpSp>
    </p:spTree>
    <p:extLst>
      <p:ext uri="{BB962C8B-B14F-4D97-AF65-F5344CB8AC3E}">
        <p14:creationId xmlns:p14="http://schemas.microsoft.com/office/powerpoint/2010/main" val="18378943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48" y="3003798"/>
            <a:ext cx="9144000" cy="576063"/>
          </a:xfrm>
        </p:spPr>
        <p:txBody>
          <a:bodyPr/>
          <a:lstStyle/>
          <a:p>
            <a:r>
              <a:rPr lang="en-US" altLang="ko-KR" sz="3600"/>
              <a:t>¡Gracias!</a:t>
            </a:r>
            <a:endParaRPr lang="ko-KR" altLang="en-US" sz="3600" dirty="0"/>
          </a:p>
        </p:txBody>
      </p:sp>
      <p:sp>
        <p:nvSpPr>
          <p:cNvPr id="3" name="Text Placeholder 2"/>
          <p:cNvSpPr>
            <a:spLocks noGrp="1"/>
          </p:cNvSpPr>
          <p:nvPr>
            <p:ph type="body" sz="quarter" idx="11"/>
          </p:nvPr>
        </p:nvSpPr>
        <p:spPr>
          <a:xfrm>
            <a:off x="-148" y="3867894"/>
            <a:ext cx="9144000" cy="288032"/>
          </a:xfrm>
        </p:spPr>
        <p:txBody>
          <a:bodyPr/>
          <a:lstStyle/>
          <a:p>
            <a:pPr lvl="0"/>
            <a:r>
              <a:rPr lang="en-US" altLang="ko-KR" sz="1800"/>
              <a:t>¡Continúa tu aprendizaje en </a:t>
            </a:r>
            <a:r>
              <a:rPr lang="en-US" altLang="ko-KR" sz="1800">
                <a:hlinkClick r:id="rId2"/>
              </a:rPr>
              <a:t>www.projectspecial.eu</a:t>
            </a:r>
            <a:r>
              <a:rPr lang="en-US" altLang="ko-KR" sz="1800"/>
              <a:t>! </a:t>
            </a:r>
            <a:endParaRPr lang="en-US" altLang="ko-KR" sz="1800" dirty="0"/>
          </a:p>
        </p:txBody>
      </p:sp>
    </p:spTree>
    <p:extLst>
      <p:ext uri="{BB962C8B-B14F-4D97-AF65-F5344CB8AC3E}">
        <p14:creationId xmlns:p14="http://schemas.microsoft.com/office/powerpoint/2010/main" val="614559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7"/>
          <p:cNvSpPr/>
          <p:nvPr/>
        </p:nvSpPr>
        <p:spPr>
          <a:xfrm>
            <a:off x="4346634" y="2197665"/>
            <a:ext cx="990802" cy="990802"/>
          </a:xfrm>
          <a:custGeom>
            <a:avLst/>
            <a:gdLst>
              <a:gd name="connsiteX0" fmla="*/ 0 w 1226343"/>
              <a:gd name="connsiteY0" fmla="*/ 613172 h 1226343"/>
              <a:gd name="connsiteX1" fmla="*/ 613172 w 1226343"/>
              <a:gd name="connsiteY1" fmla="*/ 0 h 1226343"/>
              <a:gd name="connsiteX2" fmla="*/ 1226344 w 1226343"/>
              <a:gd name="connsiteY2" fmla="*/ 613172 h 1226343"/>
              <a:gd name="connsiteX3" fmla="*/ 613172 w 1226343"/>
              <a:gd name="connsiteY3" fmla="*/ 1226344 h 1226343"/>
              <a:gd name="connsiteX4" fmla="*/ 0 w 1226343"/>
              <a:gd name="connsiteY4" fmla="*/ 613172 h 12263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6343" h="1226343">
                <a:moveTo>
                  <a:pt x="0" y="613172"/>
                </a:moveTo>
                <a:cubicBezTo>
                  <a:pt x="0" y="274526"/>
                  <a:pt x="274526" y="0"/>
                  <a:pt x="613172" y="0"/>
                </a:cubicBezTo>
                <a:cubicBezTo>
                  <a:pt x="951818" y="0"/>
                  <a:pt x="1226344" y="274526"/>
                  <a:pt x="1226344" y="613172"/>
                </a:cubicBezTo>
                <a:cubicBezTo>
                  <a:pt x="1226344" y="951818"/>
                  <a:pt x="951818" y="1226344"/>
                  <a:pt x="613172" y="1226344"/>
                </a:cubicBezTo>
                <a:cubicBezTo>
                  <a:pt x="274526" y="1226344"/>
                  <a:pt x="0" y="951818"/>
                  <a:pt x="0" y="613172"/>
                </a:cubicBezTo>
                <a:close/>
              </a:path>
            </a:pathLst>
          </a:custGeom>
          <a:solidFill>
            <a:srgbClr val="F39E5A"/>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694" tIns="217694" rIns="217694" bIns="217694" numCol="1" spcCol="1270" anchor="ctr" anchorCtr="0">
            <a:noAutofit/>
          </a:bodyPr>
          <a:lstStyle/>
          <a:p>
            <a:pPr lvl="0" algn="ctr" defTabSz="1333500" latinLnBrk="1">
              <a:lnSpc>
                <a:spcPct val="90000"/>
              </a:lnSpc>
              <a:spcBef>
                <a:spcPct val="0"/>
              </a:spcBef>
              <a:spcAft>
                <a:spcPct val="35000"/>
              </a:spcAft>
            </a:pPr>
            <a:endParaRPr lang="ko-KR" altLang="en-US" sz="3000" kern="1200"/>
          </a:p>
        </p:txBody>
      </p:sp>
      <p:sp>
        <p:nvSpPr>
          <p:cNvPr id="10" name="Freeform 9"/>
          <p:cNvSpPr/>
          <p:nvPr/>
        </p:nvSpPr>
        <p:spPr>
          <a:xfrm>
            <a:off x="4335371" y="1321911"/>
            <a:ext cx="990802" cy="990802"/>
          </a:xfrm>
          <a:custGeom>
            <a:avLst/>
            <a:gdLst>
              <a:gd name="connsiteX0" fmla="*/ 0 w 1226343"/>
              <a:gd name="connsiteY0" fmla="*/ 613172 h 1226343"/>
              <a:gd name="connsiteX1" fmla="*/ 613172 w 1226343"/>
              <a:gd name="connsiteY1" fmla="*/ 0 h 1226343"/>
              <a:gd name="connsiteX2" fmla="*/ 1226344 w 1226343"/>
              <a:gd name="connsiteY2" fmla="*/ 613172 h 1226343"/>
              <a:gd name="connsiteX3" fmla="*/ 613172 w 1226343"/>
              <a:gd name="connsiteY3" fmla="*/ 1226344 h 1226343"/>
              <a:gd name="connsiteX4" fmla="*/ 0 w 1226343"/>
              <a:gd name="connsiteY4" fmla="*/ 613172 h 12263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6343" h="1226343">
                <a:moveTo>
                  <a:pt x="0" y="613172"/>
                </a:moveTo>
                <a:cubicBezTo>
                  <a:pt x="0" y="274526"/>
                  <a:pt x="274526" y="0"/>
                  <a:pt x="613172" y="0"/>
                </a:cubicBezTo>
                <a:cubicBezTo>
                  <a:pt x="951818" y="0"/>
                  <a:pt x="1226344" y="274526"/>
                  <a:pt x="1226344" y="613172"/>
                </a:cubicBezTo>
                <a:cubicBezTo>
                  <a:pt x="1226344" y="951818"/>
                  <a:pt x="951818" y="1226344"/>
                  <a:pt x="613172" y="1226344"/>
                </a:cubicBezTo>
                <a:cubicBezTo>
                  <a:pt x="274526" y="1226344"/>
                  <a:pt x="0" y="951818"/>
                  <a:pt x="0" y="613172"/>
                </a:cubicBezTo>
                <a:close/>
              </a:path>
            </a:pathLst>
          </a:custGeom>
          <a:solidFill>
            <a:srgbClr val="87B5BA"/>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694" tIns="217694" rIns="217694" bIns="217694" numCol="1" spcCol="1270" anchor="ctr" anchorCtr="0">
            <a:noAutofit/>
          </a:bodyPr>
          <a:lstStyle/>
          <a:p>
            <a:pPr lvl="0" algn="ctr" defTabSz="1333500" latinLnBrk="1">
              <a:lnSpc>
                <a:spcPct val="90000"/>
              </a:lnSpc>
              <a:spcBef>
                <a:spcPct val="0"/>
              </a:spcBef>
              <a:spcAft>
                <a:spcPct val="35000"/>
              </a:spcAft>
            </a:pPr>
            <a:endParaRPr lang="ko-KR" altLang="en-US" sz="3000" kern="1200"/>
          </a:p>
        </p:txBody>
      </p:sp>
      <p:sp>
        <p:nvSpPr>
          <p:cNvPr id="2" name="Text Placeholder 1"/>
          <p:cNvSpPr>
            <a:spLocks noGrp="1"/>
          </p:cNvSpPr>
          <p:nvPr>
            <p:ph type="body" sz="quarter" idx="10"/>
          </p:nvPr>
        </p:nvSpPr>
        <p:spPr/>
        <p:txBody>
          <a:bodyPr/>
          <a:lstStyle/>
          <a:p>
            <a:r>
              <a:rPr lang="en-US" altLang="ko-KR" sz="2800"/>
              <a:t>Las redes sociales</a:t>
            </a:r>
            <a:endParaRPr lang="ko-KR" altLang="en-US" sz="2800" dirty="0"/>
          </a:p>
        </p:txBody>
      </p:sp>
      <p:sp>
        <p:nvSpPr>
          <p:cNvPr id="3" name="Text Placeholder 2"/>
          <p:cNvSpPr>
            <a:spLocks noGrp="1"/>
          </p:cNvSpPr>
          <p:nvPr>
            <p:ph type="body" sz="quarter" idx="11"/>
          </p:nvPr>
        </p:nvSpPr>
        <p:spPr/>
        <p:txBody>
          <a:bodyPr/>
          <a:lstStyle/>
          <a:p>
            <a:pPr lvl="0"/>
            <a:r>
              <a:rPr lang="en-US" altLang="ko-KR" sz="1800"/>
              <a:t>Tipos de redes sociales</a:t>
            </a:r>
            <a:endParaRPr lang="en-US" altLang="ko-KR" sz="1800" dirty="0"/>
          </a:p>
        </p:txBody>
      </p:sp>
      <p:sp>
        <p:nvSpPr>
          <p:cNvPr id="12" name="Freeform 11"/>
          <p:cNvSpPr/>
          <p:nvPr/>
        </p:nvSpPr>
        <p:spPr>
          <a:xfrm>
            <a:off x="3350201" y="2198388"/>
            <a:ext cx="990802" cy="990802"/>
          </a:xfrm>
          <a:custGeom>
            <a:avLst/>
            <a:gdLst>
              <a:gd name="connsiteX0" fmla="*/ 0 w 1226343"/>
              <a:gd name="connsiteY0" fmla="*/ 613172 h 1226343"/>
              <a:gd name="connsiteX1" fmla="*/ 613172 w 1226343"/>
              <a:gd name="connsiteY1" fmla="*/ 0 h 1226343"/>
              <a:gd name="connsiteX2" fmla="*/ 1226344 w 1226343"/>
              <a:gd name="connsiteY2" fmla="*/ 613172 h 1226343"/>
              <a:gd name="connsiteX3" fmla="*/ 613172 w 1226343"/>
              <a:gd name="connsiteY3" fmla="*/ 1226344 h 1226343"/>
              <a:gd name="connsiteX4" fmla="*/ 0 w 1226343"/>
              <a:gd name="connsiteY4" fmla="*/ 613172 h 12263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6343" h="1226343">
                <a:moveTo>
                  <a:pt x="0" y="613172"/>
                </a:moveTo>
                <a:cubicBezTo>
                  <a:pt x="0" y="274526"/>
                  <a:pt x="274526" y="0"/>
                  <a:pt x="613172" y="0"/>
                </a:cubicBezTo>
                <a:cubicBezTo>
                  <a:pt x="951818" y="0"/>
                  <a:pt x="1226344" y="274526"/>
                  <a:pt x="1226344" y="613172"/>
                </a:cubicBezTo>
                <a:cubicBezTo>
                  <a:pt x="1226344" y="951818"/>
                  <a:pt x="951818" y="1226344"/>
                  <a:pt x="613172" y="1226344"/>
                </a:cubicBezTo>
                <a:cubicBezTo>
                  <a:pt x="274526" y="1226344"/>
                  <a:pt x="0" y="951818"/>
                  <a:pt x="0" y="613172"/>
                </a:cubicBezTo>
                <a:close/>
              </a:path>
            </a:pathLst>
          </a:custGeom>
          <a:solidFill>
            <a:srgbClr val="87B5BA"/>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694" tIns="217694" rIns="217694" bIns="217694" numCol="1" spcCol="1270" anchor="ctr" anchorCtr="0">
            <a:noAutofit/>
          </a:bodyPr>
          <a:lstStyle/>
          <a:p>
            <a:pPr lvl="0" algn="ctr" defTabSz="1333500" latinLnBrk="1">
              <a:lnSpc>
                <a:spcPct val="90000"/>
              </a:lnSpc>
              <a:spcBef>
                <a:spcPct val="0"/>
              </a:spcBef>
              <a:spcAft>
                <a:spcPct val="35000"/>
              </a:spcAft>
            </a:pPr>
            <a:endParaRPr lang="ko-KR" altLang="en-US" sz="3000" kern="1200"/>
          </a:p>
        </p:txBody>
      </p:sp>
      <p:sp>
        <p:nvSpPr>
          <p:cNvPr id="14" name="Freeform 13"/>
          <p:cNvSpPr/>
          <p:nvPr/>
        </p:nvSpPr>
        <p:spPr>
          <a:xfrm>
            <a:off x="3344569" y="1321911"/>
            <a:ext cx="990802" cy="990802"/>
          </a:xfrm>
          <a:custGeom>
            <a:avLst/>
            <a:gdLst>
              <a:gd name="connsiteX0" fmla="*/ 0 w 1226343"/>
              <a:gd name="connsiteY0" fmla="*/ 613172 h 1226343"/>
              <a:gd name="connsiteX1" fmla="*/ 613172 w 1226343"/>
              <a:gd name="connsiteY1" fmla="*/ 0 h 1226343"/>
              <a:gd name="connsiteX2" fmla="*/ 1226344 w 1226343"/>
              <a:gd name="connsiteY2" fmla="*/ 613172 h 1226343"/>
              <a:gd name="connsiteX3" fmla="*/ 613172 w 1226343"/>
              <a:gd name="connsiteY3" fmla="*/ 1226344 h 1226343"/>
              <a:gd name="connsiteX4" fmla="*/ 0 w 1226343"/>
              <a:gd name="connsiteY4" fmla="*/ 613172 h 12263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6343" h="1226343">
                <a:moveTo>
                  <a:pt x="0" y="613172"/>
                </a:moveTo>
                <a:cubicBezTo>
                  <a:pt x="0" y="274526"/>
                  <a:pt x="274526" y="0"/>
                  <a:pt x="613172" y="0"/>
                </a:cubicBezTo>
                <a:cubicBezTo>
                  <a:pt x="951818" y="0"/>
                  <a:pt x="1226344" y="274526"/>
                  <a:pt x="1226344" y="613172"/>
                </a:cubicBezTo>
                <a:cubicBezTo>
                  <a:pt x="1226344" y="951818"/>
                  <a:pt x="951818" y="1226344"/>
                  <a:pt x="613172" y="1226344"/>
                </a:cubicBezTo>
                <a:cubicBezTo>
                  <a:pt x="274526" y="1226344"/>
                  <a:pt x="0" y="951818"/>
                  <a:pt x="0" y="613172"/>
                </a:cubicBezTo>
                <a:close/>
              </a:path>
            </a:pathLst>
          </a:custGeom>
          <a:solidFill>
            <a:srgbClr val="F39E5A"/>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694" tIns="217694" rIns="217694" bIns="217694" numCol="1" spcCol="1270" anchor="ctr" anchorCtr="0">
            <a:noAutofit/>
          </a:bodyPr>
          <a:lstStyle/>
          <a:p>
            <a:pPr lvl="0" algn="ctr" defTabSz="1333500" latinLnBrk="1">
              <a:lnSpc>
                <a:spcPct val="90000"/>
              </a:lnSpc>
              <a:spcBef>
                <a:spcPct val="0"/>
              </a:spcBef>
              <a:spcAft>
                <a:spcPct val="35000"/>
              </a:spcAft>
            </a:pPr>
            <a:endParaRPr lang="ko-KR" altLang="en-US" sz="3000" kern="1200"/>
          </a:p>
        </p:txBody>
      </p:sp>
      <p:sp>
        <p:nvSpPr>
          <p:cNvPr id="18" name="Rectangle 9"/>
          <p:cNvSpPr/>
          <p:nvPr/>
        </p:nvSpPr>
        <p:spPr>
          <a:xfrm flipH="1">
            <a:off x="4668458" y="2529451"/>
            <a:ext cx="322655" cy="302034"/>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9" name="Rectangle 16"/>
          <p:cNvSpPr/>
          <p:nvPr/>
        </p:nvSpPr>
        <p:spPr>
          <a:xfrm rot="18900000" flipH="1">
            <a:off x="3687211" y="1588845"/>
            <a:ext cx="273396" cy="477975"/>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23" name="Group 22"/>
          <p:cNvGrpSpPr/>
          <p:nvPr/>
        </p:nvGrpSpPr>
        <p:grpSpPr>
          <a:xfrm>
            <a:off x="288105" y="1453649"/>
            <a:ext cx="2862568" cy="678692"/>
            <a:chOff x="325742" y="3362835"/>
            <a:chExt cx="2537556" cy="678692"/>
          </a:xfrm>
        </p:grpSpPr>
        <p:sp>
          <p:nvSpPr>
            <p:cNvPr id="24" name="TextBox 23"/>
            <p:cNvSpPr txBox="1"/>
            <p:nvPr/>
          </p:nvSpPr>
          <p:spPr>
            <a:xfrm>
              <a:off x="325742" y="3579862"/>
              <a:ext cx="2537556" cy="461665"/>
            </a:xfrm>
            <a:custGeom>
              <a:avLst/>
              <a:gdLst>
                <a:gd name="connsiteX0" fmla="*/ 0 w 2537556"/>
                <a:gd name="connsiteY0" fmla="*/ 0 h 461665"/>
                <a:gd name="connsiteX1" fmla="*/ 685140 w 2537556"/>
                <a:gd name="connsiteY1" fmla="*/ 0 h 461665"/>
                <a:gd name="connsiteX2" fmla="*/ 1268778 w 2537556"/>
                <a:gd name="connsiteY2" fmla="*/ 0 h 461665"/>
                <a:gd name="connsiteX3" fmla="*/ 1928543 w 2537556"/>
                <a:gd name="connsiteY3" fmla="*/ 0 h 461665"/>
                <a:gd name="connsiteX4" fmla="*/ 2537556 w 2537556"/>
                <a:gd name="connsiteY4" fmla="*/ 0 h 461665"/>
                <a:gd name="connsiteX5" fmla="*/ 2537556 w 2537556"/>
                <a:gd name="connsiteY5" fmla="*/ 461665 h 461665"/>
                <a:gd name="connsiteX6" fmla="*/ 1852416 w 2537556"/>
                <a:gd name="connsiteY6" fmla="*/ 461665 h 461665"/>
                <a:gd name="connsiteX7" fmla="*/ 1167276 w 2537556"/>
                <a:gd name="connsiteY7" fmla="*/ 461665 h 461665"/>
                <a:gd name="connsiteX8" fmla="*/ 0 w 2537556"/>
                <a:gd name="connsiteY8" fmla="*/ 461665 h 461665"/>
                <a:gd name="connsiteX9" fmla="*/ 0 w 2537556"/>
                <a:gd name="connsiteY9" fmla="*/ 0 h 461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37556" h="461665" extrusionOk="0">
                  <a:moveTo>
                    <a:pt x="0" y="0"/>
                  </a:moveTo>
                  <a:cubicBezTo>
                    <a:pt x="145885" y="21441"/>
                    <a:pt x="464546" y="-3548"/>
                    <a:pt x="685140" y="0"/>
                  </a:cubicBezTo>
                  <a:cubicBezTo>
                    <a:pt x="905734" y="3548"/>
                    <a:pt x="1035820" y="27292"/>
                    <a:pt x="1268778" y="0"/>
                  </a:cubicBezTo>
                  <a:cubicBezTo>
                    <a:pt x="1501736" y="-27292"/>
                    <a:pt x="1655338" y="-16257"/>
                    <a:pt x="1928543" y="0"/>
                  </a:cubicBezTo>
                  <a:cubicBezTo>
                    <a:pt x="2201749" y="16257"/>
                    <a:pt x="2313059" y="1024"/>
                    <a:pt x="2537556" y="0"/>
                  </a:cubicBezTo>
                  <a:cubicBezTo>
                    <a:pt x="2547125" y="201661"/>
                    <a:pt x="2520207" y="255649"/>
                    <a:pt x="2537556" y="461665"/>
                  </a:cubicBezTo>
                  <a:cubicBezTo>
                    <a:pt x="2204155" y="472790"/>
                    <a:pt x="1999204" y="448248"/>
                    <a:pt x="1852416" y="461665"/>
                  </a:cubicBezTo>
                  <a:cubicBezTo>
                    <a:pt x="1705628" y="475082"/>
                    <a:pt x="1466900" y="446675"/>
                    <a:pt x="1167276" y="461665"/>
                  </a:cubicBezTo>
                  <a:cubicBezTo>
                    <a:pt x="867652" y="476655"/>
                    <a:pt x="260037" y="443892"/>
                    <a:pt x="0" y="461665"/>
                  </a:cubicBezTo>
                  <a:cubicBezTo>
                    <a:pt x="-4354" y="279328"/>
                    <a:pt x="-14670" y="180697"/>
                    <a:pt x="0" y="0"/>
                  </a:cubicBezTo>
                  <a:close/>
                </a:path>
              </a:pathLst>
            </a:custGeom>
            <a:noFill/>
            <a:ln>
              <a:noFill/>
              <a:extLst>
                <a:ext uri="{C807C97D-BFC1-408E-A445-0C87EB9F89A2}">
                  <ask:lineSketchStyleProps xmlns:ask="http://schemas.microsoft.com/office/drawing/2018/sketchyshapes" sd="2740904454">
                    <a:prstGeom prst="rect">
                      <a:avLst/>
                    </a:prstGeom>
                    <ask:type>
                      <ask:lineSketchFreehand/>
                    </ask:type>
                  </ask:lineSketchStyleProps>
                </a:ext>
              </a:extLst>
            </a:ln>
          </p:spPr>
          <p:txBody>
            <a:bodyPr wrap="square" rtlCol="0">
              <a:spAutoFit/>
            </a:bodyPr>
            <a:lstStyle/>
            <a:p>
              <a:pPr algn="r" latinLnBrk="0"/>
              <a:r>
                <a:rPr lang="en-GB" sz="1200">
                  <a:solidFill>
                    <a:schemeClr val="tx1">
                      <a:lumMod val="75000"/>
                      <a:lumOff val="25000"/>
                    </a:schemeClr>
                  </a:solidFill>
                  <a:ea typeface="Calibri" panose="020F0502020204030204" pitchFamily="34" charset="0"/>
                  <a:cs typeface="Times New Roman" panose="02020603050405020304" pitchFamily="18" charset="0"/>
                </a:rPr>
                <a:t>S</a:t>
              </a:r>
              <a:r>
                <a:rPr lang="en-GB" sz="1200">
                  <a:solidFill>
                    <a:schemeClr val="tx1">
                      <a:lumMod val="75000"/>
                      <a:lumOff val="25000"/>
                    </a:schemeClr>
                  </a:solidFill>
                  <a:effectLst/>
                  <a:ea typeface="Calibri" panose="020F0502020204030204" pitchFamily="34" charset="0"/>
                  <a:cs typeface="Times New Roman" panose="02020603050405020304" pitchFamily="18" charset="0"/>
                </a:rPr>
                <a:t>on aquellas cuyo objetivo es conectar a las personas, como Facebook.</a:t>
              </a:r>
              <a:endParaRPr lang="ko-KR" altLang="en-US" sz="1200" dirty="0">
                <a:solidFill>
                  <a:schemeClr val="tx1">
                    <a:lumMod val="75000"/>
                    <a:lumOff val="25000"/>
                  </a:schemeClr>
                </a:solidFill>
                <a:cs typeface="Arial" pitchFamily="34" charset="0"/>
              </a:endParaRPr>
            </a:p>
          </p:txBody>
        </p:sp>
        <p:sp>
          <p:nvSpPr>
            <p:cNvPr id="25" name="TextBox 24"/>
            <p:cNvSpPr txBox="1"/>
            <p:nvPr/>
          </p:nvSpPr>
          <p:spPr>
            <a:xfrm>
              <a:off x="803640" y="3362835"/>
              <a:ext cx="2059657" cy="276999"/>
            </a:xfrm>
            <a:custGeom>
              <a:avLst/>
              <a:gdLst>
                <a:gd name="connsiteX0" fmla="*/ 0 w 2059657"/>
                <a:gd name="connsiteY0" fmla="*/ 0 h 276999"/>
                <a:gd name="connsiteX1" fmla="*/ 665956 w 2059657"/>
                <a:gd name="connsiteY1" fmla="*/ 0 h 276999"/>
                <a:gd name="connsiteX2" fmla="*/ 1290718 w 2059657"/>
                <a:gd name="connsiteY2" fmla="*/ 0 h 276999"/>
                <a:gd name="connsiteX3" fmla="*/ 2059657 w 2059657"/>
                <a:gd name="connsiteY3" fmla="*/ 0 h 276999"/>
                <a:gd name="connsiteX4" fmla="*/ 2059657 w 2059657"/>
                <a:gd name="connsiteY4" fmla="*/ 276999 h 276999"/>
                <a:gd name="connsiteX5" fmla="*/ 1373105 w 2059657"/>
                <a:gd name="connsiteY5" fmla="*/ 276999 h 276999"/>
                <a:gd name="connsiteX6" fmla="*/ 645359 w 2059657"/>
                <a:gd name="connsiteY6" fmla="*/ 276999 h 276999"/>
                <a:gd name="connsiteX7" fmla="*/ 0 w 2059657"/>
                <a:gd name="connsiteY7" fmla="*/ 276999 h 276999"/>
                <a:gd name="connsiteX8" fmla="*/ 0 w 2059657"/>
                <a:gd name="connsiteY8" fmla="*/ 0 h 276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9657" h="276999" extrusionOk="0">
                  <a:moveTo>
                    <a:pt x="0" y="0"/>
                  </a:moveTo>
                  <a:cubicBezTo>
                    <a:pt x="161422" y="26296"/>
                    <a:pt x="418704" y="25057"/>
                    <a:pt x="665956" y="0"/>
                  </a:cubicBezTo>
                  <a:cubicBezTo>
                    <a:pt x="913208" y="-25057"/>
                    <a:pt x="1028148" y="12538"/>
                    <a:pt x="1290718" y="0"/>
                  </a:cubicBezTo>
                  <a:cubicBezTo>
                    <a:pt x="1553288" y="-12538"/>
                    <a:pt x="1890693" y="18481"/>
                    <a:pt x="2059657" y="0"/>
                  </a:cubicBezTo>
                  <a:cubicBezTo>
                    <a:pt x="2062338" y="101564"/>
                    <a:pt x="2054170" y="185513"/>
                    <a:pt x="2059657" y="276999"/>
                  </a:cubicBezTo>
                  <a:cubicBezTo>
                    <a:pt x="1781379" y="309178"/>
                    <a:pt x="1706907" y="254583"/>
                    <a:pt x="1373105" y="276999"/>
                  </a:cubicBezTo>
                  <a:cubicBezTo>
                    <a:pt x="1039303" y="299415"/>
                    <a:pt x="814658" y="269698"/>
                    <a:pt x="645359" y="276999"/>
                  </a:cubicBezTo>
                  <a:cubicBezTo>
                    <a:pt x="476060" y="284300"/>
                    <a:pt x="176745" y="264974"/>
                    <a:pt x="0" y="276999"/>
                  </a:cubicBezTo>
                  <a:cubicBezTo>
                    <a:pt x="-7573" y="213715"/>
                    <a:pt x="12826" y="113518"/>
                    <a:pt x="0" y="0"/>
                  </a:cubicBezTo>
                  <a:close/>
                </a:path>
              </a:pathLst>
            </a:custGeom>
            <a:noFill/>
            <a:ln w="12700">
              <a:solidFill>
                <a:srgbClr val="F39E5A"/>
              </a:solidFill>
              <a:extLst>
                <a:ext uri="{C807C97D-BFC1-408E-A445-0C87EB9F89A2}">
                  <ask:lineSketchStyleProps xmlns:ask="http://schemas.microsoft.com/office/drawing/2018/sketchyshapes" sd="2248072946">
                    <a:prstGeom prst="rect">
                      <a:avLst/>
                    </a:prstGeom>
                    <ask:type>
                      <ask:lineSketchFreehand/>
                    </ask:type>
                  </ask:lineSketchStyleProps>
                </a:ext>
              </a:extLst>
            </a:ln>
          </p:spPr>
          <p:txBody>
            <a:bodyPr wrap="square" rtlCol="0">
              <a:spAutoFit/>
            </a:bodyPr>
            <a:lstStyle/>
            <a:p>
              <a:r>
                <a:rPr lang="en-GB" sz="1200" b="1">
                  <a:solidFill>
                    <a:schemeClr val="tx1">
                      <a:lumMod val="75000"/>
                      <a:lumOff val="25000"/>
                    </a:schemeClr>
                  </a:solidFill>
                  <a:effectLst/>
                  <a:ea typeface="Calibri" panose="020F0502020204030204" pitchFamily="34" charset="0"/>
                  <a:cs typeface="Times New Roman" panose="02020603050405020304" pitchFamily="18" charset="0"/>
                </a:rPr>
                <a:t>Redes sociales de relaciones</a:t>
              </a:r>
              <a:endParaRPr lang="ko-KR" altLang="en-US" sz="1200" b="1" dirty="0">
                <a:solidFill>
                  <a:schemeClr val="tx1">
                    <a:lumMod val="75000"/>
                    <a:lumOff val="25000"/>
                  </a:schemeClr>
                </a:solidFill>
                <a:cs typeface="Arial" pitchFamily="34" charset="0"/>
              </a:endParaRPr>
            </a:p>
          </p:txBody>
        </p:sp>
      </p:grpSp>
      <p:grpSp>
        <p:nvGrpSpPr>
          <p:cNvPr id="29" name="Group 28"/>
          <p:cNvGrpSpPr/>
          <p:nvPr/>
        </p:nvGrpSpPr>
        <p:grpSpPr>
          <a:xfrm>
            <a:off x="5452378" y="1453649"/>
            <a:ext cx="3384376" cy="708678"/>
            <a:chOff x="789544" y="2672406"/>
            <a:chExt cx="3000119" cy="708678"/>
          </a:xfrm>
        </p:grpSpPr>
        <p:sp>
          <p:nvSpPr>
            <p:cNvPr id="30" name="TextBox 29"/>
            <p:cNvSpPr txBox="1"/>
            <p:nvPr/>
          </p:nvSpPr>
          <p:spPr>
            <a:xfrm>
              <a:off x="789544" y="2919419"/>
              <a:ext cx="3000119" cy="461665"/>
            </a:xfrm>
            <a:prstGeom prst="rect">
              <a:avLst/>
            </a:prstGeom>
            <a:noFill/>
          </p:spPr>
          <p:txBody>
            <a:bodyPr wrap="square" rtlCol="0">
              <a:spAutoFit/>
            </a:bodyPr>
            <a:lstStyle/>
            <a:p>
              <a:pPr latinLnBrk="0"/>
              <a:r>
                <a:rPr lang="en-GB" sz="1200">
                  <a:solidFill>
                    <a:schemeClr val="tx1">
                      <a:lumMod val="75000"/>
                      <a:lumOff val="25000"/>
                    </a:schemeClr>
                  </a:solidFill>
                  <a:effectLst/>
                  <a:ea typeface="Calibri" panose="020F0502020204030204" pitchFamily="34" charset="0"/>
                  <a:cs typeface="Times New Roman" panose="02020603050405020304" pitchFamily="18" charset="0"/>
                </a:rPr>
                <a:t>En este tipo, el principal objetivo es consumir contenidos digitales, como YouTube o TikTok.</a:t>
              </a:r>
              <a:endParaRPr lang="ko-KR" altLang="en-US" sz="1200" dirty="0">
                <a:solidFill>
                  <a:schemeClr val="tx1">
                    <a:lumMod val="75000"/>
                    <a:lumOff val="25000"/>
                  </a:schemeClr>
                </a:solidFill>
                <a:cs typeface="Arial" pitchFamily="34" charset="0"/>
              </a:endParaRPr>
            </a:p>
          </p:txBody>
        </p:sp>
        <p:sp>
          <p:nvSpPr>
            <p:cNvPr id="31" name="TextBox 30"/>
            <p:cNvSpPr txBox="1"/>
            <p:nvPr/>
          </p:nvSpPr>
          <p:spPr>
            <a:xfrm>
              <a:off x="789545" y="2672406"/>
              <a:ext cx="2411195" cy="276999"/>
            </a:xfrm>
            <a:custGeom>
              <a:avLst/>
              <a:gdLst>
                <a:gd name="connsiteX0" fmla="*/ 0 w 2411195"/>
                <a:gd name="connsiteY0" fmla="*/ 0 h 276999"/>
                <a:gd name="connsiteX1" fmla="*/ 530463 w 2411195"/>
                <a:gd name="connsiteY1" fmla="*/ 0 h 276999"/>
                <a:gd name="connsiteX2" fmla="*/ 1133262 w 2411195"/>
                <a:gd name="connsiteY2" fmla="*/ 0 h 276999"/>
                <a:gd name="connsiteX3" fmla="*/ 1687837 w 2411195"/>
                <a:gd name="connsiteY3" fmla="*/ 0 h 276999"/>
                <a:gd name="connsiteX4" fmla="*/ 2411195 w 2411195"/>
                <a:gd name="connsiteY4" fmla="*/ 0 h 276999"/>
                <a:gd name="connsiteX5" fmla="*/ 2411195 w 2411195"/>
                <a:gd name="connsiteY5" fmla="*/ 276999 h 276999"/>
                <a:gd name="connsiteX6" fmla="*/ 1808396 w 2411195"/>
                <a:gd name="connsiteY6" fmla="*/ 276999 h 276999"/>
                <a:gd name="connsiteX7" fmla="*/ 1181486 w 2411195"/>
                <a:gd name="connsiteY7" fmla="*/ 276999 h 276999"/>
                <a:gd name="connsiteX8" fmla="*/ 578687 w 2411195"/>
                <a:gd name="connsiteY8" fmla="*/ 276999 h 276999"/>
                <a:gd name="connsiteX9" fmla="*/ 0 w 2411195"/>
                <a:gd name="connsiteY9" fmla="*/ 276999 h 276999"/>
                <a:gd name="connsiteX10" fmla="*/ 0 w 2411195"/>
                <a:gd name="connsiteY10" fmla="*/ 0 h 276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11195" h="276999" extrusionOk="0">
                  <a:moveTo>
                    <a:pt x="0" y="0"/>
                  </a:moveTo>
                  <a:cubicBezTo>
                    <a:pt x="175980" y="-2815"/>
                    <a:pt x="333111" y="-23324"/>
                    <a:pt x="530463" y="0"/>
                  </a:cubicBezTo>
                  <a:cubicBezTo>
                    <a:pt x="727815" y="23324"/>
                    <a:pt x="889521" y="15507"/>
                    <a:pt x="1133262" y="0"/>
                  </a:cubicBezTo>
                  <a:cubicBezTo>
                    <a:pt x="1377003" y="-15507"/>
                    <a:pt x="1464104" y="-19599"/>
                    <a:pt x="1687837" y="0"/>
                  </a:cubicBezTo>
                  <a:cubicBezTo>
                    <a:pt x="1911571" y="19599"/>
                    <a:pt x="2213475" y="30563"/>
                    <a:pt x="2411195" y="0"/>
                  </a:cubicBezTo>
                  <a:cubicBezTo>
                    <a:pt x="2411146" y="65865"/>
                    <a:pt x="2411519" y="163864"/>
                    <a:pt x="2411195" y="276999"/>
                  </a:cubicBezTo>
                  <a:cubicBezTo>
                    <a:pt x="2140319" y="288656"/>
                    <a:pt x="2063430" y="266196"/>
                    <a:pt x="1808396" y="276999"/>
                  </a:cubicBezTo>
                  <a:cubicBezTo>
                    <a:pt x="1553362" y="287802"/>
                    <a:pt x="1470431" y="265031"/>
                    <a:pt x="1181486" y="276999"/>
                  </a:cubicBezTo>
                  <a:cubicBezTo>
                    <a:pt x="892541" y="288968"/>
                    <a:pt x="871237" y="266449"/>
                    <a:pt x="578687" y="276999"/>
                  </a:cubicBezTo>
                  <a:cubicBezTo>
                    <a:pt x="286137" y="287549"/>
                    <a:pt x="140414" y="304584"/>
                    <a:pt x="0" y="276999"/>
                  </a:cubicBezTo>
                  <a:cubicBezTo>
                    <a:pt x="-10682" y="164990"/>
                    <a:pt x="-9596" y="85293"/>
                    <a:pt x="0" y="0"/>
                  </a:cubicBezTo>
                  <a:close/>
                </a:path>
              </a:pathLst>
            </a:custGeom>
            <a:noFill/>
            <a:ln w="12700">
              <a:solidFill>
                <a:srgbClr val="87B5BA"/>
              </a:solidFill>
              <a:extLst>
                <a:ext uri="{C807C97D-BFC1-408E-A445-0C87EB9F89A2}">
                  <ask:lineSketchStyleProps xmlns:ask="http://schemas.microsoft.com/office/drawing/2018/sketchyshapes" sd="3740773065">
                    <a:prstGeom prst="rect">
                      <a:avLst/>
                    </a:prstGeom>
                    <ask:type>
                      <ask:lineSketchFreehand/>
                    </ask:type>
                  </ask:lineSketchStyleProps>
                </a:ext>
              </a:extLst>
            </a:ln>
          </p:spPr>
          <p:txBody>
            <a:bodyPr wrap="square" rtlCol="0">
              <a:spAutoFit/>
            </a:bodyPr>
            <a:lstStyle/>
            <a:p>
              <a:pPr latinLnBrk="0"/>
              <a:r>
                <a:rPr lang="en-GB" sz="1200" b="1">
                  <a:solidFill>
                    <a:schemeClr val="tx1">
                      <a:lumMod val="75000"/>
                      <a:lumOff val="25000"/>
                    </a:schemeClr>
                  </a:solidFill>
                  <a:effectLst/>
                  <a:ea typeface="Calibri" panose="020F0502020204030204" pitchFamily="34" charset="0"/>
                  <a:cs typeface="Times New Roman" panose="02020603050405020304" pitchFamily="18" charset="0"/>
                </a:rPr>
                <a:t>Redes sociales de entretenimiento</a:t>
              </a:r>
              <a:endParaRPr lang="ko-KR" altLang="en-US" sz="1200" b="1" dirty="0">
                <a:solidFill>
                  <a:schemeClr val="tx1">
                    <a:lumMod val="75000"/>
                    <a:lumOff val="25000"/>
                  </a:schemeClr>
                </a:solidFill>
                <a:cs typeface="Arial" pitchFamily="34" charset="0"/>
              </a:endParaRPr>
            </a:p>
          </p:txBody>
        </p:sp>
      </p:grpSp>
      <p:grpSp>
        <p:nvGrpSpPr>
          <p:cNvPr id="32" name="Group 31"/>
          <p:cNvGrpSpPr/>
          <p:nvPr/>
        </p:nvGrpSpPr>
        <p:grpSpPr>
          <a:xfrm>
            <a:off x="5515981" y="2376983"/>
            <a:ext cx="3485006" cy="678692"/>
            <a:chOff x="803640" y="3362835"/>
            <a:chExt cx="3089324" cy="678692"/>
          </a:xfrm>
        </p:grpSpPr>
        <p:sp>
          <p:nvSpPr>
            <p:cNvPr id="33" name="TextBox 32"/>
            <p:cNvSpPr txBox="1"/>
            <p:nvPr/>
          </p:nvSpPr>
          <p:spPr>
            <a:xfrm>
              <a:off x="803640" y="3579862"/>
              <a:ext cx="3089324" cy="461665"/>
            </a:xfrm>
            <a:prstGeom prst="rect">
              <a:avLst/>
            </a:prstGeom>
            <a:noFill/>
          </p:spPr>
          <p:txBody>
            <a:bodyPr wrap="square" rtlCol="0">
              <a:spAutoFit/>
            </a:bodyPr>
            <a:lstStyle/>
            <a:p>
              <a:pPr latinLnBrk="0"/>
              <a:r>
                <a:rPr lang="en-GB" sz="1200">
                  <a:solidFill>
                    <a:schemeClr val="tx1">
                      <a:lumMod val="75000"/>
                      <a:lumOff val="25000"/>
                    </a:schemeClr>
                  </a:solidFill>
                  <a:effectLst/>
                  <a:ea typeface="Calibri" panose="020F0502020204030204" pitchFamily="34" charset="0"/>
                  <a:cs typeface="Times New Roman" panose="02020603050405020304" pitchFamily="18" charset="0"/>
                </a:rPr>
                <a:t>Son aquellas cuyo objetivo es crear relaciones profesionales entre los usuarios, como LinkedIn.</a:t>
              </a:r>
              <a:endParaRPr lang="ko-KR" altLang="en-US" sz="1200" dirty="0">
                <a:solidFill>
                  <a:schemeClr val="tx1">
                    <a:lumMod val="75000"/>
                    <a:lumOff val="25000"/>
                  </a:schemeClr>
                </a:solidFill>
                <a:cs typeface="Arial" pitchFamily="34" charset="0"/>
              </a:endParaRPr>
            </a:p>
          </p:txBody>
        </p:sp>
        <p:sp>
          <p:nvSpPr>
            <p:cNvPr id="34" name="TextBox 33"/>
            <p:cNvSpPr txBox="1"/>
            <p:nvPr/>
          </p:nvSpPr>
          <p:spPr>
            <a:xfrm>
              <a:off x="803640" y="3362835"/>
              <a:ext cx="2059657" cy="276999"/>
            </a:xfrm>
            <a:custGeom>
              <a:avLst/>
              <a:gdLst>
                <a:gd name="connsiteX0" fmla="*/ 0 w 2059657"/>
                <a:gd name="connsiteY0" fmla="*/ 0 h 276999"/>
                <a:gd name="connsiteX1" fmla="*/ 686552 w 2059657"/>
                <a:gd name="connsiteY1" fmla="*/ 0 h 276999"/>
                <a:gd name="connsiteX2" fmla="*/ 1352508 w 2059657"/>
                <a:gd name="connsiteY2" fmla="*/ 0 h 276999"/>
                <a:gd name="connsiteX3" fmla="*/ 2059657 w 2059657"/>
                <a:gd name="connsiteY3" fmla="*/ 0 h 276999"/>
                <a:gd name="connsiteX4" fmla="*/ 2059657 w 2059657"/>
                <a:gd name="connsiteY4" fmla="*/ 276999 h 276999"/>
                <a:gd name="connsiteX5" fmla="*/ 1434894 w 2059657"/>
                <a:gd name="connsiteY5" fmla="*/ 276999 h 276999"/>
                <a:gd name="connsiteX6" fmla="*/ 707149 w 2059657"/>
                <a:gd name="connsiteY6" fmla="*/ 276999 h 276999"/>
                <a:gd name="connsiteX7" fmla="*/ 0 w 2059657"/>
                <a:gd name="connsiteY7" fmla="*/ 276999 h 276999"/>
                <a:gd name="connsiteX8" fmla="*/ 0 w 2059657"/>
                <a:gd name="connsiteY8" fmla="*/ 0 h 276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9657" h="276999" extrusionOk="0">
                  <a:moveTo>
                    <a:pt x="0" y="0"/>
                  </a:moveTo>
                  <a:cubicBezTo>
                    <a:pt x="175044" y="-19809"/>
                    <a:pt x="435523" y="-33708"/>
                    <a:pt x="686552" y="0"/>
                  </a:cubicBezTo>
                  <a:cubicBezTo>
                    <a:pt x="937581" y="33708"/>
                    <a:pt x="1149212" y="-2999"/>
                    <a:pt x="1352508" y="0"/>
                  </a:cubicBezTo>
                  <a:cubicBezTo>
                    <a:pt x="1555804" y="2999"/>
                    <a:pt x="1817148" y="33292"/>
                    <a:pt x="2059657" y="0"/>
                  </a:cubicBezTo>
                  <a:cubicBezTo>
                    <a:pt x="2071948" y="127858"/>
                    <a:pt x="2053261" y="144628"/>
                    <a:pt x="2059657" y="276999"/>
                  </a:cubicBezTo>
                  <a:cubicBezTo>
                    <a:pt x="1916825" y="289068"/>
                    <a:pt x="1578756" y="293950"/>
                    <a:pt x="1434894" y="276999"/>
                  </a:cubicBezTo>
                  <a:cubicBezTo>
                    <a:pt x="1291032" y="260048"/>
                    <a:pt x="957619" y="302061"/>
                    <a:pt x="707149" y="276999"/>
                  </a:cubicBezTo>
                  <a:cubicBezTo>
                    <a:pt x="456679" y="251937"/>
                    <a:pt x="185416" y="285780"/>
                    <a:pt x="0" y="276999"/>
                  </a:cubicBezTo>
                  <a:cubicBezTo>
                    <a:pt x="8734" y="139993"/>
                    <a:pt x="1300" y="85452"/>
                    <a:pt x="0" y="0"/>
                  </a:cubicBezTo>
                  <a:close/>
                </a:path>
              </a:pathLst>
            </a:custGeom>
            <a:noFill/>
            <a:ln w="12700">
              <a:solidFill>
                <a:srgbClr val="F39E5A"/>
              </a:solidFill>
              <a:extLst>
                <a:ext uri="{C807C97D-BFC1-408E-A445-0C87EB9F89A2}">
                  <ask:lineSketchStyleProps xmlns:ask="http://schemas.microsoft.com/office/drawing/2018/sketchyshapes" sd="1617499634">
                    <a:prstGeom prst="rect">
                      <a:avLst/>
                    </a:prstGeom>
                    <ask:type>
                      <ask:lineSketchFreehand/>
                    </ask:type>
                  </ask:lineSketchStyleProps>
                </a:ext>
              </a:extLst>
            </a:ln>
          </p:spPr>
          <p:txBody>
            <a:bodyPr wrap="square" rtlCol="0">
              <a:spAutoFit/>
            </a:bodyPr>
            <a:lstStyle/>
            <a:p>
              <a:r>
                <a:rPr lang="en-GB" sz="1200" b="1">
                  <a:solidFill>
                    <a:schemeClr val="tx1">
                      <a:lumMod val="75000"/>
                      <a:lumOff val="25000"/>
                    </a:schemeClr>
                  </a:solidFill>
                  <a:effectLst/>
                  <a:ea typeface="Calibri" panose="020F0502020204030204" pitchFamily="34" charset="0"/>
                  <a:cs typeface="Times New Roman" panose="02020603050405020304" pitchFamily="18" charset="0"/>
                </a:rPr>
                <a:t>Redes sociales profesionales</a:t>
              </a:r>
              <a:endParaRPr lang="ko-KR" altLang="en-US" sz="1200" b="1" dirty="0">
                <a:solidFill>
                  <a:schemeClr val="tx1">
                    <a:lumMod val="75000"/>
                    <a:lumOff val="25000"/>
                  </a:schemeClr>
                </a:solidFill>
                <a:cs typeface="Arial" pitchFamily="34" charset="0"/>
              </a:endParaRPr>
            </a:p>
          </p:txBody>
        </p:sp>
      </p:grpSp>
      <p:grpSp>
        <p:nvGrpSpPr>
          <p:cNvPr id="35" name="Group 34"/>
          <p:cNvGrpSpPr/>
          <p:nvPr/>
        </p:nvGrpSpPr>
        <p:grpSpPr>
          <a:xfrm>
            <a:off x="260321" y="2430023"/>
            <a:ext cx="2914870" cy="678692"/>
            <a:chOff x="279378" y="3362835"/>
            <a:chExt cx="2583920" cy="678692"/>
          </a:xfrm>
        </p:grpSpPr>
        <p:sp>
          <p:nvSpPr>
            <p:cNvPr id="36" name="TextBox 35"/>
            <p:cNvSpPr txBox="1"/>
            <p:nvPr/>
          </p:nvSpPr>
          <p:spPr>
            <a:xfrm>
              <a:off x="279378" y="3579862"/>
              <a:ext cx="2583920" cy="461665"/>
            </a:xfrm>
            <a:prstGeom prst="rect">
              <a:avLst/>
            </a:prstGeom>
            <a:noFill/>
          </p:spPr>
          <p:txBody>
            <a:bodyPr wrap="square" rtlCol="0">
              <a:spAutoFit/>
            </a:bodyPr>
            <a:lstStyle/>
            <a:p>
              <a:pPr lvl="0" algn="r" latinLnBrk="0">
                <a:spcAft>
                  <a:spcPts val="1000"/>
                </a:spcAft>
              </a:pPr>
              <a:r>
                <a:rPr lang="en-GB" sz="1200">
                  <a:solidFill>
                    <a:schemeClr val="tx1">
                      <a:lumMod val="75000"/>
                      <a:lumOff val="25000"/>
                    </a:schemeClr>
                  </a:solidFill>
                  <a:effectLst/>
                  <a:ea typeface="Calibri" panose="020F0502020204030204" pitchFamily="34" charset="0"/>
                  <a:cs typeface="Times New Roman" panose="02020603050405020304" pitchFamily="18" charset="0"/>
                </a:rPr>
                <a:t>Estas se dirigen a públicos específicos, como es el caso de TripAdvisor.</a:t>
              </a:r>
            </a:p>
          </p:txBody>
        </p:sp>
        <p:sp>
          <p:nvSpPr>
            <p:cNvPr id="37" name="TextBox 36"/>
            <p:cNvSpPr txBox="1"/>
            <p:nvPr/>
          </p:nvSpPr>
          <p:spPr>
            <a:xfrm>
              <a:off x="1037564" y="3362835"/>
              <a:ext cx="1825733" cy="276999"/>
            </a:xfrm>
            <a:custGeom>
              <a:avLst/>
              <a:gdLst>
                <a:gd name="connsiteX0" fmla="*/ 0 w 1825733"/>
                <a:gd name="connsiteY0" fmla="*/ 0 h 276999"/>
                <a:gd name="connsiteX1" fmla="*/ 608578 w 1825733"/>
                <a:gd name="connsiteY1" fmla="*/ 0 h 276999"/>
                <a:gd name="connsiteX2" fmla="*/ 1198898 w 1825733"/>
                <a:gd name="connsiteY2" fmla="*/ 0 h 276999"/>
                <a:gd name="connsiteX3" fmla="*/ 1825733 w 1825733"/>
                <a:gd name="connsiteY3" fmla="*/ 0 h 276999"/>
                <a:gd name="connsiteX4" fmla="*/ 1825733 w 1825733"/>
                <a:gd name="connsiteY4" fmla="*/ 276999 h 276999"/>
                <a:gd name="connsiteX5" fmla="*/ 1271927 w 1825733"/>
                <a:gd name="connsiteY5" fmla="*/ 276999 h 276999"/>
                <a:gd name="connsiteX6" fmla="*/ 626835 w 1825733"/>
                <a:gd name="connsiteY6" fmla="*/ 276999 h 276999"/>
                <a:gd name="connsiteX7" fmla="*/ 0 w 1825733"/>
                <a:gd name="connsiteY7" fmla="*/ 276999 h 276999"/>
                <a:gd name="connsiteX8" fmla="*/ 0 w 1825733"/>
                <a:gd name="connsiteY8" fmla="*/ 0 h 276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5733" h="276999" extrusionOk="0">
                  <a:moveTo>
                    <a:pt x="0" y="0"/>
                  </a:moveTo>
                  <a:cubicBezTo>
                    <a:pt x="189509" y="13499"/>
                    <a:pt x="367811" y="3402"/>
                    <a:pt x="608578" y="0"/>
                  </a:cubicBezTo>
                  <a:cubicBezTo>
                    <a:pt x="849345" y="-3402"/>
                    <a:pt x="1031012" y="-6719"/>
                    <a:pt x="1198898" y="0"/>
                  </a:cubicBezTo>
                  <a:cubicBezTo>
                    <a:pt x="1366784" y="6719"/>
                    <a:pt x="1700367" y="16658"/>
                    <a:pt x="1825733" y="0"/>
                  </a:cubicBezTo>
                  <a:cubicBezTo>
                    <a:pt x="1838024" y="127858"/>
                    <a:pt x="1819337" y="144628"/>
                    <a:pt x="1825733" y="276999"/>
                  </a:cubicBezTo>
                  <a:cubicBezTo>
                    <a:pt x="1576197" y="262449"/>
                    <a:pt x="1443605" y="285157"/>
                    <a:pt x="1271927" y="276999"/>
                  </a:cubicBezTo>
                  <a:cubicBezTo>
                    <a:pt x="1100249" y="268841"/>
                    <a:pt x="934467" y="255429"/>
                    <a:pt x="626835" y="276999"/>
                  </a:cubicBezTo>
                  <a:cubicBezTo>
                    <a:pt x="319203" y="298569"/>
                    <a:pt x="261838" y="278870"/>
                    <a:pt x="0" y="276999"/>
                  </a:cubicBezTo>
                  <a:cubicBezTo>
                    <a:pt x="8734" y="139993"/>
                    <a:pt x="1300" y="85452"/>
                    <a:pt x="0" y="0"/>
                  </a:cubicBezTo>
                  <a:close/>
                </a:path>
              </a:pathLst>
            </a:custGeom>
            <a:noFill/>
            <a:ln w="12700">
              <a:solidFill>
                <a:srgbClr val="87B5BA"/>
              </a:solidFill>
              <a:extLst>
                <a:ext uri="{C807C97D-BFC1-408E-A445-0C87EB9F89A2}">
                  <ask:lineSketchStyleProps xmlns:ask="http://schemas.microsoft.com/office/drawing/2018/sketchyshapes" sd="1617499634">
                    <a:prstGeom prst="rect">
                      <a:avLst/>
                    </a:prstGeom>
                    <ask:type>
                      <ask:lineSketchFreehand/>
                    </ask:type>
                  </ask:lineSketchStyleProps>
                </a:ext>
              </a:extLst>
            </a:ln>
          </p:spPr>
          <p:txBody>
            <a:bodyPr wrap="square" rtlCol="0">
              <a:spAutoFit/>
            </a:bodyPr>
            <a:lstStyle/>
            <a:p>
              <a:pPr algn="r"/>
              <a:r>
                <a:rPr lang="en-GB" sz="1200" b="1">
                  <a:solidFill>
                    <a:schemeClr val="tx1">
                      <a:lumMod val="75000"/>
                      <a:lumOff val="25000"/>
                    </a:schemeClr>
                  </a:solidFill>
                  <a:effectLst/>
                  <a:ea typeface="Calibri" panose="020F0502020204030204" pitchFamily="34" charset="0"/>
                  <a:cs typeface="Times New Roman" panose="02020603050405020304" pitchFamily="18" charset="0"/>
                </a:rPr>
                <a:t>Redes sociales de nicho</a:t>
              </a:r>
              <a:endParaRPr lang="ko-KR" altLang="en-US" sz="1200" b="1" dirty="0">
                <a:solidFill>
                  <a:schemeClr val="tx1">
                    <a:lumMod val="75000"/>
                    <a:lumOff val="25000"/>
                  </a:schemeClr>
                </a:solidFill>
                <a:cs typeface="Arial" pitchFamily="34" charset="0"/>
              </a:endParaRPr>
            </a:p>
          </p:txBody>
        </p:sp>
      </p:grpSp>
      <p:sp>
        <p:nvSpPr>
          <p:cNvPr id="41" name="Rectangle 9">
            <a:extLst>
              <a:ext uri="{FF2B5EF4-FFF2-40B4-BE49-F238E27FC236}">
                <a16:creationId xmlns:a16="http://schemas.microsoft.com/office/drawing/2014/main" id="{A29E0E88-7F50-CCE3-83B5-3513B58565A0}"/>
              </a:ext>
            </a:extLst>
          </p:cNvPr>
          <p:cNvSpPr/>
          <p:nvPr/>
        </p:nvSpPr>
        <p:spPr>
          <a:xfrm>
            <a:off x="3630517" y="2521433"/>
            <a:ext cx="371782" cy="371178"/>
          </a:xfrm>
          <a:custGeom>
            <a:avLst/>
            <a:gdLst/>
            <a:ahLst/>
            <a:cxnLst/>
            <a:rect l="l" t="t" r="r" b="b"/>
            <a:pathLst>
              <a:path w="3228210" h="3222968">
                <a:moveTo>
                  <a:pt x="1619999" y="642446"/>
                </a:moveTo>
                <a:lnTo>
                  <a:pt x="2664115" y="1686562"/>
                </a:lnTo>
                <a:lnTo>
                  <a:pt x="2664116" y="1686562"/>
                </a:lnTo>
                <a:lnTo>
                  <a:pt x="2664116" y="3222968"/>
                </a:lnTo>
                <a:lnTo>
                  <a:pt x="2015013" y="3222968"/>
                </a:lnTo>
                <a:lnTo>
                  <a:pt x="2015013" y="2511495"/>
                </a:lnTo>
                <a:cubicBezTo>
                  <a:pt x="2015013" y="2399422"/>
                  <a:pt x="1924159" y="2308568"/>
                  <a:pt x="1812086" y="2308568"/>
                </a:cubicBezTo>
                <a:lnTo>
                  <a:pt x="1427912" y="2308568"/>
                </a:lnTo>
                <a:cubicBezTo>
                  <a:pt x="1315839" y="2308568"/>
                  <a:pt x="1224985" y="2399422"/>
                  <a:pt x="1224985" y="2511495"/>
                </a:cubicBezTo>
                <a:lnTo>
                  <a:pt x="1224985" y="3222968"/>
                </a:lnTo>
                <a:lnTo>
                  <a:pt x="575882" y="3222968"/>
                </a:lnTo>
                <a:lnTo>
                  <a:pt x="575882" y="1686562"/>
                </a:lnTo>
                <a:lnTo>
                  <a:pt x="575884" y="1686562"/>
                </a:lnTo>
                <a:close/>
                <a:moveTo>
                  <a:pt x="509997" y="122689"/>
                </a:moveTo>
                <a:lnTo>
                  <a:pt x="942045" y="122689"/>
                </a:lnTo>
                <a:lnTo>
                  <a:pt x="942045" y="542556"/>
                </a:lnTo>
                <a:lnTo>
                  <a:pt x="509997" y="974604"/>
                </a:lnTo>
                <a:close/>
                <a:moveTo>
                  <a:pt x="1620001" y="7099"/>
                </a:moveTo>
                <a:lnTo>
                  <a:pt x="3228210" y="1686560"/>
                </a:lnTo>
                <a:lnTo>
                  <a:pt x="2900441" y="1686560"/>
                </a:lnTo>
                <a:lnTo>
                  <a:pt x="1620001" y="349390"/>
                </a:lnTo>
                <a:close/>
                <a:moveTo>
                  <a:pt x="1619999" y="0"/>
                </a:moveTo>
                <a:lnTo>
                  <a:pt x="1619999" y="342291"/>
                </a:lnTo>
                <a:lnTo>
                  <a:pt x="330172" y="1679462"/>
                </a:lnTo>
                <a:lnTo>
                  <a:pt x="0" y="167946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9" name="Donut 39">
            <a:extLst>
              <a:ext uri="{FF2B5EF4-FFF2-40B4-BE49-F238E27FC236}">
                <a16:creationId xmlns:a16="http://schemas.microsoft.com/office/drawing/2014/main" id="{4F2EECE1-1270-780F-01B6-0737C821C04D}"/>
              </a:ext>
            </a:extLst>
          </p:cNvPr>
          <p:cNvSpPr/>
          <p:nvPr/>
        </p:nvSpPr>
        <p:spPr>
          <a:xfrm>
            <a:off x="4627719" y="1663461"/>
            <a:ext cx="404132" cy="404132"/>
          </a:xfrm>
          <a:custGeom>
            <a:avLst/>
            <a:gdLst/>
            <a:ahLst/>
            <a:cxnLst/>
            <a:rect l="l" t="t" r="r" b="b"/>
            <a:pathLst>
              <a:path w="3240000" h="324000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40" name="TextBox 15">
            <a:extLst>
              <a:ext uri="{FF2B5EF4-FFF2-40B4-BE49-F238E27FC236}">
                <a16:creationId xmlns:a16="http://schemas.microsoft.com/office/drawing/2014/main" id="{366700E6-9BB7-D0FC-F4AE-61D32425BCCE}"/>
              </a:ext>
            </a:extLst>
          </p:cNvPr>
          <p:cNvSpPr txBox="1"/>
          <p:nvPr/>
        </p:nvSpPr>
        <p:spPr>
          <a:xfrm>
            <a:off x="575556" y="3591312"/>
            <a:ext cx="7992888" cy="646331"/>
          </a:xfrm>
          <a:custGeom>
            <a:avLst/>
            <a:gdLst>
              <a:gd name="connsiteX0" fmla="*/ 0 w 7992888"/>
              <a:gd name="connsiteY0" fmla="*/ 0 h 646331"/>
              <a:gd name="connsiteX1" fmla="*/ 426287 w 7992888"/>
              <a:gd name="connsiteY1" fmla="*/ 0 h 646331"/>
              <a:gd name="connsiteX2" fmla="*/ 1172290 w 7992888"/>
              <a:gd name="connsiteY2" fmla="*/ 0 h 646331"/>
              <a:gd name="connsiteX3" fmla="*/ 1598578 w 7992888"/>
              <a:gd name="connsiteY3" fmla="*/ 0 h 646331"/>
              <a:gd name="connsiteX4" fmla="*/ 2184723 w 7992888"/>
              <a:gd name="connsiteY4" fmla="*/ 0 h 646331"/>
              <a:gd name="connsiteX5" fmla="*/ 2690939 w 7992888"/>
              <a:gd name="connsiteY5" fmla="*/ 0 h 646331"/>
              <a:gd name="connsiteX6" fmla="*/ 3277084 w 7992888"/>
              <a:gd name="connsiteY6" fmla="*/ 0 h 646331"/>
              <a:gd name="connsiteX7" fmla="*/ 3783300 w 7992888"/>
              <a:gd name="connsiteY7" fmla="*/ 0 h 646331"/>
              <a:gd name="connsiteX8" fmla="*/ 4209588 w 7992888"/>
              <a:gd name="connsiteY8" fmla="*/ 0 h 646331"/>
              <a:gd name="connsiteX9" fmla="*/ 4715804 w 7992888"/>
              <a:gd name="connsiteY9" fmla="*/ 0 h 646331"/>
              <a:gd name="connsiteX10" fmla="*/ 5541736 w 7992888"/>
              <a:gd name="connsiteY10" fmla="*/ 0 h 646331"/>
              <a:gd name="connsiteX11" fmla="*/ 6127881 w 7992888"/>
              <a:gd name="connsiteY11" fmla="*/ 0 h 646331"/>
              <a:gd name="connsiteX12" fmla="*/ 6873884 w 7992888"/>
              <a:gd name="connsiteY12" fmla="*/ 0 h 646331"/>
              <a:gd name="connsiteX13" fmla="*/ 7992888 w 7992888"/>
              <a:gd name="connsiteY13" fmla="*/ 0 h 646331"/>
              <a:gd name="connsiteX14" fmla="*/ 7992888 w 7992888"/>
              <a:gd name="connsiteY14" fmla="*/ 646331 h 646331"/>
              <a:gd name="connsiteX15" fmla="*/ 7566601 w 7992888"/>
              <a:gd name="connsiteY15" fmla="*/ 646331 h 646331"/>
              <a:gd name="connsiteX16" fmla="*/ 6820598 w 7992888"/>
              <a:gd name="connsiteY16" fmla="*/ 646331 h 646331"/>
              <a:gd name="connsiteX17" fmla="*/ 6234453 w 7992888"/>
              <a:gd name="connsiteY17" fmla="*/ 646331 h 646331"/>
              <a:gd name="connsiteX18" fmla="*/ 5728236 w 7992888"/>
              <a:gd name="connsiteY18" fmla="*/ 646331 h 646331"/>
              <a:gd name="connsiteX19" fmla="*/ 5142091 w 7992888"/>
              <a:gd name="connsiteY19" fmla="*/ 646331 h 646331"/>
              <a:gd name="connsiteX20" fmla="*/ 4476017 w 7992888"/>
              <a:gd name="connsiteY20" fmla="*/ 646331 h 646331"/>
              <a:gd name="connsiteX21" fmla="*/ 3650086 w 7992888"/>
              <a:gd name="connsiteY21" fmla="*/ 646331 h 646331"/>
              <a:gd name="connsiteX22" fmla="*/ 2904083 w 7992888"/>
              <a:gd name="connsiteY22" fmla="*/ 646331 h 646331"/>
              <a:gd name="connsiteX23" fmla="*/ 2317938 w 7992888"/>
              <a:gd name="connsiteY23" fmla="*/ 646331 h 646331"/>
              <a:gd name="connsiteX24" fmla="*/ 1811721 w 7992888"/>
              <a:gd name="connsiteY24" fmla="*/ 646331 h 646331"/>
              <a:gd name="connsiteX25" fmla="*/ 1065718 w 7992888"/>
              <a:gd name="connsiteY25" fmla="*/ 646331 h 646331"/>
              <a:gd name="connsiteX26" fmla="*/ 0 w 7992888"/>
              <a:gd name="connsiteY26" fmla="*/ 646331 h 646331"/>
              <a:gd name="connsiteX27" fmla="*/ 0 w 7992888"/>
              <a:gd name="connsiteY27" fmla="*/ 0 h 64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992888" h="646331" extrusionOk="0">
                <a:moveTo>
                  <a:pt x="0" y="0"/>
                </a:moveTo>
                <a:cubicBezTo>
                  <a:pt x="198325" y="8711"/>
                  <a:pt x="224504" y="-3112"/>
                  <a:pt x="426287" y="0"/>
                </a:cubicBezTo>
                <a:cubicBezTo>
                  <a:pt x="628070" y="3112"/>
                  <a:pt x="947634" y="7817"/>
                  <a:pt x="1172290" y="0"/>
                </a:cubicBezTo>
                <a:cubicBezTo>
                  <a:pt x="1396946" y="-7817"/>
                  <a:pt x="1504732" y="-1549"/>
                  <a:pt x="1598578" y="0"/>
                </a:cubicBezTo>
                <a:cubicBezTo>
                  <a:pt x="1692424" y="1549"/>
                  <a:pt x="2018782" y="-9842"/>
                  <a:pt x="2184723" y="0"/>
                </a:cubicBezTo>
                <a:cubicBezTo>
                  <a:pt x="2350665" y="9842"/>
                  <a:pt x="2461719" y="-2926"/>
                  <a:pt x="2690939" y="0"/>
                </a:cubicBezTo>
                <a:cubicBezTo>
                  <a:pt x="2920159" y="2926"/>
                  <a:pt x="2992972" y="-4639"/>
                  <a:pt x="3277084" y="0"/>
                </a:cubicBezTo>
                <a:cubicBezTo>
                  <a:pt x="3561197" y="4639"/>
                  <a:pt x="3625680" y="17865"/>
                  <a:pt x="3783300" y="0"/>
                </a:cubicBezTo>
                <a:cubicBezTo>
                  <a:pt x="3940920" y="-17865"/>
                  <a:pt x="4103259" y="-10200"/>
                  <a:pt x="4209588" y="0"/>
                </a:cubicBezTo>
                <a:cubicBezTo>
                  <a:pt x="4315917" y="10200"/>
                  <a:pt x="4601523" y="-9281"/>
                  <a:pt x="4715804" y="0"/>
                </a:cubicBezTo>
                <a:cubicBezTo>
                  <a:pt x="4830085" y="9281"/>
                  <a:pt x="5170567" y="-3303"/>
                  <a:pt x="5541736" y="0"/>
                </a:cubicBezTo>
                <a:cubicBezTo>
                  <a:pt x="5912905" y="3303"/>
                  <a:pt x="5844106" y="8552"/>
                  <a:pt x="6127881" y="0"/>
                </a:cubicBezTo>
                <a:cubicBezTo>
                  <a:pt x="6411657" y="-8552"/>
                  <a:pt x="6645152" y="-10356"/>
                  <a:pt x="6873884" y="0"/>
                </a:cubicBezTo>
                <a:cubicBezTo>
                  <a:pt x="7102616" y="10356"/>
                  <a:pt x="7731166" y="-37961"/>
                  <a:pt x="7992888" y="0"/>
                </a:cubicBezTo>
                <a:cubicBezTo>
                  <a:pt x="7970185" y="306335"/>
                  <a:pt x="8004320" y="398865"/>
                  <a:pt x="7992888" y="646331"/>
                </a:cubicBezTo>
                <a:cubicBezTo>
                  <a:pt x="7816643" y="665948"/>
                  <a:pt x="7658080" y="639744"/>
                  <a:pt x="7566601" y="646331"/>
                </a:cubicBezTo>
                <a:cubicBezTo>
                  <a:pt x="7475122" y="652918"/>
                  <a:pt x="6989584" y="636236"/>
                  <a:pt x="6820598" y="646331"/>
                </a:cubicBezTo>
                <a:cubicBezTo>
                  <a:pt x="6651612" y="656426"/>
                  <a:pt x="6505612" y="620922"/>
                  <a:pt x="6234453" y="646331"/>
                </a:cubicBezTo>
                <a:cubicBezTo>
                  <a:pt x="5963295" y="671740"/>
                  <a:pt x="5967657" y="636442"/>
                  <a:pt x="5728236" y="646331"/>
                </a:cubicBezTo>
                <a:cubicBezTo>
                  <a:pt x="5488815" y="656220"/>
                  <a:pt x="5281252" y="673990"/>
                  <a:pt x="5142091" y="646331"/>
                </a:cubicBezTo>
                <a:cubicBezTo>
                  <a:pt x="5002930" y="618672"/>
                  <a:pt x="4641682" y="622610"/>
                  <a:pt x="4476017" y="646331"/>
                </a:cubicBezTo>
                <a:cubicBezTo>
                  <a:pt x="4310352" y="670052"/>
                  <a:pt x="4052297" y="617959"/>
                  <a:pt x="3650086" y="646331"/>
                </a:cubicBezTo>
                <a:cubicBezTo>
                  <a:pt x="3247875" y="674703"/>
                  <a:pt x="3213743" y="678073"/>
                  <a:pt x="2904083" y="646331"/>
                </a:cubicBezTo>
                <a:cubicBezTo>
                  <a:pt x="2594423" y="614589"/>
                  <a:pt x="2484614" y="637426"/>
                  <a:pt x="2317938" y="646331"/>
                </a:cubicBezTo>
                <a:cubicBezTo>
                  <a:pt x="2151263" y="655236"/>
                  <a:pt x="1960555" y="621275"/>
                  <a:pt x="1811721" y="646331"/>
                </a:cubicBezTo>
                <a:cubicBezTo>
                  <a:pt x="1662887" y="671387"/>
                  <a:pt x="1409837" y="664485"/>
                  <a:pt x="1065718" y="646331"/>
                </a:cubicBezTo>
                <a:cubicBezTo>
                  <a:pt x="721599" y="628177"/>
                  <a:pt x="413660" y="648198"/>
                  <a:pt x="0" y="646331"/>
                </a:cubicBezTo>
                <a:cubicBezTo>
                  <a:pt x="3565" y="436609"/>
                  <a:pt x="18807" y="204994"/>
                  <a:pt x="0" y="0"/>
                </a:cubicBezTo>
                <a:close/>
              </a:path>
            </a:pathLst>
          </a:custGeom>
          <a:noFill/>
          <a:ln w="12700" cap="flat" cmpd="sng" algn="ctr">
            <a:noFill/>
            <a:prstDash val="solid"/>
            <a:round/>
            <a:headEnd type="none" w="med" len="med"/>
            <a:tailEnd type="none" w="med" len="med"/>
            <a:extLst>
              <a:ext uri="{C807C97D-BFC1-408E-A445-0C87EB9F89A2}">
                <ask:lineSketchStyleProps xmlns:ask="http://schemas.microsoft.com/office/drawing/2018/sketchyshapes" sd="2591388265">
                  <a:prstGeom prst="rect">
                    <a:avLst/>
                  </a:prstGeom>
                  <ask:type>
                    <ask:lineSketchFreehand/>
                  </ask:type>
                </ask:lineSketchStyleProps>
              </a:ext>
            </a:extLst>
          </a:ln>
        </p:spPr>
        <p:style>
          <a:lnRef idx="0">
            <a:scrgbClr r="0" g="0" b="0"/>
          </a:lnRef>
          <a:fillRef idx="0">
            <a:scrgbClr r="0" g="0" b="0"/>
          </a:fillRef>
          <a:effectRef idx="0">
            <a:scrgbClr r="0" g="0" b="0"/>
          </a:effectRef>
          <a:fontRef idx="minor">
            <a:schemeClr val="accent6"/>
          </a:fontRef>
        </p:style>
        <p:txBody>
          <a:bodyPr wrap="square" rtlCol="0" anchor="ctr">
            <a:spAutoFit/>
          </a:bodyPr>
          <a:lstStyle/>
          <a:p>
            <a:pPr algn="just" latinLnBrk="0">
              <a:spcAft>
                <a:spcPts val="1000"/>
              </a:spcAft>
            </a:pPr>
            <a:r>
              <a:rPr lang="en-GB" sz="1200">
                <a:solidFill>
                  <a:schemeClr val="tx1">
                    <a:lumMod val="75000"/>
                    <a:lumOff val="25000"/>
                  </a:schemeClr>
                </a:solidFill>
                <a:effectLst/>
                <a:ea typeface="Calibri" panose="020F0502020204030204" pitchFamily="34" charset="0"/>
                <a:cs typeface="Times New Roman" panose="02020603050405020304" pitchFamily="18" charset="0"/>
              </a:rPr>
              <a:t>Sin embargo, esta tipología es muy abierta, e incluso algunas redes sociales podrían encuadrarse en varias categorías; por ejemplo, Instagram hoy día conecta a millones de personas, y a su vez se utiliza para consumir entretenimiento en forma de vídeos e imágenes.</a:t>
            </a:r>
          </a:p>
        </p:txBody>
      </p:sp>
      <p:sp>
        <p:nvSpPr>
          <p:cNvPr id="17" name="Freeform 16"/>
          <p:cNvSpPr/>
          <p:nvPr/>
        </p:nvSpPr>
        <p:spPr>
          <a:xfrm>
            <a:off x="3807848" y="1873576"/>
            <a:ext cx="990802" cy="990802"/>
          </a:xfrm>
          <a:custGeom>
            <a:avLst/>
            <a:gdLst>
              <a:gd name="connsiteX0" fmla="*/ 0 w 1226343"/>
              <a:gd name="connsiteY0" fmla="*/ 613172 h 1226343"/>
              <a:gd name="connsiteX1" fmla="*/ 613172 w 1226343"/>
              <a:gd name="connsiteY1" fmla="*/ 0 h 1226343"/>
              <a:gd name="connsiteX2" fmla="*/ 1226344 w 1226343"/>
              <a:gd name="connsiteY2" fmla="*/ 613172 h 1226343"/>
              <a:gd name="connsiteX3" fmla="*/ 613172 w 1226343"/>
              <a:gd name="connsiteY3" fmla="*/ 1226344 h 1226343"/>
              <a:gd name="connsiteX4" fmla="*/ 0 w 1226343"/>
              <a:gd name="connsiteY4" fmla="*/ 613172 h 12263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6343" h="1226343">
                <a:moveTo>
                  <a:pt x="0" y="613172"/>
                </a:moveTo>
                <a:cubicBezTo>
                  <a:pt x="0" y="274526"/>
                  <a:pt x="274526" y="0"/>
                  <a:pt x="613172" y="0"/>
                </a:cubicBezTo>
                <a:cubicBezTo>
                  <a:pt x="951818" y="0"/>
                  <a:pt x="1226344" y="274526"/>
                  <a:pt x="1226344" y="613172"/>
                </a:cubicBezTo>
                <a:cubicBezTo>
                  <a:pt x="1226344" y="951818"/>
                  <a:pt x="951818" y="1226344"/>
                  <a:pt x="613172" y="1226344"/>
                </a:cubicBezTo>
                <a:cubicBezTo>
                  <a:pt x="274526" y="1226344"/>
                  <a:pt x="0" y="951818"/>
                  <a:pt x="0" y="613172"/>
                </a:cubicBezTo>
                <a:close/>
              </a:path>
            </a:pathLst>
          </a:custGeom>
          <a:solidFill>
            <a:srgbClr val="86BD7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694" tIns="217694" rIns="217694" bIns="217694" numCol="1" spcCol="1270" anchor="ctr" anchorCtr="0">
            <a:noAutofit/>
          </a:bodyPr>
          <a:lstStyle/>
          <a:p>
            <a:pPr lvl="0" algn="ctr" defTabSz="1333500" latinLnBrk="1">
              <a:lnSpc>
                <a:spcPct val="90000"/>
              </a:lnSpc>
              <a:spcBef>
                <a:spcPct val="0"/>
              </a:spcBef>
              <a:spcAft>
                <a:spcPct val="35000"/>
              </a:spcAft>
            </a:pPr>
            <a:endParaRPr lang="ko-KR" altLang="en-US" sz="3000" kern="1200"/>
          </a:p>
        </p:txBody>
      </p:sp>
      <p:sp>
        <p:nvSpPr>
          <p:cNvPr id="38" name="Block Arc 14"/>
          <p:cNvSpPr/>
          <p:nvPr/>
        </p:nvSpPr>
        <p:spPr>
          <a:xfrm rot="16200000">
            <a:off x="4052001" y="2109359"/>
            <a:ext cx="518895" cy="519236"/>
          </a:xfrm>
          <a:custGeom>
            <a:avLst/>
            <a:gdLst/>
            <a:ahLst/>
            <a:cxnLst/>
            <a:rect l="l" t="t" r="r" b="b"/>
            <a:pathLst>
              <a:path w="3185463" h="3187558">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Tree>
    <p:extLst>
      <p:ext uri="{BB962C8B-B14F-4D97-AF65-F5344CB8AC3E}">
        <p14:creationId xmlns:p14="http://schemas.microsoft.com/office/powerpoint/2010/main" val="27655345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13D77A5-8B36-BCEA-E61A-90E860E8FA72}"/>
              </a:ext>
            </a:extLst>
          </p:cNvPr>
          <p:cNvSpPr>
            <a:spLocks noGrp="1"/>
          </p:cNvSpPr>
          <p:nvPr>
            <p:ph type="body" sz="quarter" idx="10"/>
          </p:nvPr>
        </p:nvSpPr>
        <p:spPr/>
        <p:txBody>
          <a:bodyPr/>
          <a:lstStyle/>
          <a:p>
            <a:r>
              <a:rPr lang="en-US" altLang="ko-KR" sz="2800"/>
              <a:t>Las redes sociales</a:t>
            </a:r>
            <a:endParaRPr lang="ko-KR" altLang="en-US" sz="2800" dirty="0"/>
          </a:p>
        </p:txBody>
      </p:sp>
      <p:sp>
        <p:nvSpPr>
          <p:cNvPr id="3" name="Marcador de texto 2">
            <a:extLst>
              <a:ext uri="{FF2B5EF4-FFF2-40B4-BE49-F238E27FC236}">
                <a16:creationId xmlns:a16="http://schemas.microsoft.com/office/drawing/2014/main" id="{77B87DF5-9A7E-98DC-E4D2-4B1BC1B1AB31}"/>
              </a:ext>
            </a:extLst>
          </p:cNvPr>
          <p:cNvSpPr>
            <a:spLocks noGrp="1"/>
          </p:cNvSpPr>
          <p:nvPr>
            <p:ph type="body" sz="quarter" idx="11"/>
          </p:nvPr>
        </p:nvSpPr>
        <p:spPr/>
        <p:txBody>
          <a:bodyPr/>
          <a:lstStyle/>
          <a:p>
            <a:pPr lvl="0"/>
            <a:r>
              <a:rPr lang="en-US" altLang="ko-KR" sz="1800"/>
              <a:t>Redes sociales más populares</a:t>
            </a:r>
            <a:endParaRPr lang="en-US" altLang="ko-KR" sz="1800" dirty="0"/>
          </a:p>
        </p:txBody>
      </p:sp>
      <p:sp>
        <p:nvSpPr>
          <p:cNvPr id="6" name="TextBox 15">
            <a:extLst>
              <a:ext uri="{FF2B5EF4-FFF2-40B4-BE49-F238E27FC236}">
                <a16:creationId xmlns:a16="http://schemas.microsoft.com/office/drawing/2014/main" id="{2113DB6B-E6C4-06BE-A404-8111BBA94D58}"/>
              </a:ext>
            </a:extLst>
          </p:cNvPr>
          <p:cNvSpPr txBox="1"/>
          <p:nvPr/>
        </p:nvSpPr>
        <p:spPr>
          <a:xfrm>
            <a:off x="936104" y="1487949"/>
            <a:ext cx="7308304" cy="2451953"/>
          </a:xfrm>
          <a:custGeom>
            <a:avLst/>
            <a:gdLst>
              <a:gd name="connsiteX0" fmla="*/ 0 w 7308304"/>
              <a:gd name="connsiteY0" fmla="*/ 0 h 2451953"/>
              <a:gd name="connsiteX1" fmla="*/ 445142 w 7308304"/>
              <a:gd name="connsiteY1" fmla="*/ 0 h 2451953"/>
              <a:gd name="connsiteX2" fmla="*/ 1182616 w 7308304"/>
              <a:gd name="connsiteY2" fmla="*/ 0 h 2451953"/>
              <a:gd name="connsiteX3" fmla="*/ 1627759 w 7308304"/>
              <a:gd name="connsiteY3" fmla="*/ 0 h 2451953"/>
              <a:gd name="connsiteX4" fmla="*/ 2219067 w 7308304"/>
              <a:gd name="connsiteY4" fmla="*/ 0 h 2451953"/>
              <a:gd name="connsiteX5" fmla="*/ 2737292 w 7308304"/>
              <a:gd name="connsiteY5" fmla="*/ 0 h 2451953"/>
              <a:gd name="connsiteX6" fmla="*/ 3328600 w 7308304"/>
              <a:gd name="connsiteY6" fmla="*/ 0 h 2451953"/>
              <a:gd name="connsiteX7" fmla="*/ 3846825 w 7308304"/>
              <a:gd name="connsiteY7" fmla="*/ 0 h 2451953"/>
              <a:gd name="connsiteX8" fmla="*/ 4291968 w 7308304"/>
              <a:gd name="connsiteY8" fmla="*/ 0 h 2451953"/>
              <a:gd name="connsiteX9" fmla="*/ 4810193 w 7308304"/>
              <a:gd name="connsiteY9" fmla="*/ 0 h 2451953"/>
              <a:gd name="connsiteX10" fmla="*/ 5620750 w 7308304"/>
              <a:gd name="connsiteY10" fmla="*/ 0 h 2451953"/>
              <a:gd name="connsiteX11" fmla="*/ 6212058 w 7308304"/>
              <a:gd name="connsiteY11" fmla="*/ 0 h 2451953"/>
              <a:gd name="connsiteX12" fmla="*/ 7308304 w 7308304"/>
              <a:gd name="connsiteY12" fmla="*/ 0 h 2451953"/>
              <a:gd name="connsiteX13" fmla="*/ 7308304 w 7308304"/>
              <a:gd name="connsiteY13" fmla="*/ 588469 h 2451953"/>
              <a:gd name="connsiteX14" fmla="*/ 7308304 w 7308304"/>
              <a:gd name="connsiteY14" fmla="*/ 1201457 h 2451953"/>
              <a:gd name="connsiteX15" fmla="*/ 7308304 w 7308304"/>
              <a:gd name="connsiteY15" fmla="*/ 1740887 h 2451953"/>
              <a:gd name="connsiteX16" fmla="*/ 7308304 w 7308304"/>
              <a:gd name="connsiteY16" fmla="*/ 2451953 h 2451953"/>
              <a:gd name="connsiteX17" fmla="*/ 6790079 w 7308304"/>
              <a:gd name="connsiteY17" fmla="*/ 2451953 h 2451953"/>
              <a:gd name="connsiteX18" fmla="*/ 6271854 w 7308304"/>
              <a:gd name="connsiteY18" fmla="*/ 2451953 h 2451953"/>
              <a:gd name="connsiteX19" fmla="*/ 5680545 w 7308304"/>
              <a:gd name="connsiteY19" fmla="*/ 2451953 h 2451953"/>
              <a:gd name="connsiteX20" fmla="*/ 5016154 w 7308304"/>
              <a:gd name="connsiteY20" fmla="*/ 2451953 h 2451953"/>
              <a:gd name="connsiteX21" fmla="*/ 4205597 w 7308304"/>
              <a:gd name="connsiteY21" fmla="*/ 2451953 h 2451953"/>
              <a:gd name="connsiteX22" fmla="*/ 3468122 w 7308304"/>
              <a:gd name="connsiteY22" fmla="*/ 2451953 h 2451953"/>
              <a:gd name="connsiteX23" fmla="*/ 2876814 w 7308304"/>
              <a:gd name="connsiteY23" fmla="*/ 2451953 h 2451953"/>
              <a:gd name="connsiteX24" fmla="*/ 2358589 w 7308304"/>
              <a:gd name="connsiteY24" fmla="*/ 2451953 h 2451953"/>
              <a:gd name="connsiteX25" fmla="*/ 1621115 w 7308304"/>
              <a:gd name="connsiteY25" fmla="*/ 2451953 h 2451953"/>
              <a:gd name="connsiteX26" fmla="*/ 1029806 w 7308304"/>
              <a:gd name="connsiteY26" fmla="*/ 2451953 h 2451953"/>
              <a:gd name="connsiteX27" fmla="*/ 0 w 7308304"/>
              <a:gd name="connsiteY27" fmla="*/ 2451953 h 2451953"/>
              <a:gd name="connsiteX28" fmla="*/ 0 w 7308304"/>
              <a:gd name="connsiteY28" fmla="*/ 1863484 h 2451953"/>
              <a:gd name="connsiteX29" fmla="*/ 0 w 7308304"/>
              <a:gd name="connsiteY29" fmla="*/ 1299535 h 2451953"/>
              <a:gd name="connsiteX30" fmla="*/ 0 w 7308304"/>
              <a:gd name="connsiteY30" fmla="*/ 735586 h 2451953"/>
              <a:gd name="connsiteX31" fmla="*/ 0 w 7308304"/>
              <a:gd name="connsiteY31" fmla="*/ 0 h 2451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308304" h="2451953" extrusionOk="0">
                <a:moveTo>
                  <a:pt x="0" y="0"/>
                </a:moveTo>
                <a:cubicBezTo>
                  <a:pt x="108671" y="8024"/>
                  <a:pt x="258773" y="-13794"/>
                  <a:pt x="445142" y="0"/>
                </a:cubicBezTo>
                <a:cubicBezTo>
                  <a:pt x="631511" y="13794"/>
                  <a:pt x="840404" y="-1186"/>
                  <a:pt x="1182616" y="0"/>
                </a:cubicBezTo>
                <a:cubicBezTo>
                  <a:pt x="1524828" y="1186"/>
                  <a:pt x="1481138" y="6205"/>
                  <a:pt x="1627759" y="0"/>
                </a:cubicBezTo>
                <a:cubicBezTo>
                  <a:pt x="1774380" y="-6205"/>
                  <a:pt x="1996871" y="-23420"/>
                  <a:pt x="2219067" y="0"/>
                </a:cubicBezTo>
                <a:cubicBezTo>
                  <a:pt x="2441263" y="23420"/>
                  <a:pt x="2560954" y="1857"/>
                  <a:pt x="2737292" y="0"/>
                </a:cubicBezTo>
                <a:cubicBezTo>
                  <a:pt x="2913630" y="-1857"/>
                  <a:pt x="3122940" y="-24430"/>
                  <a:pt x="3328600" y="0"/>
                </a:cubicBezTo>
                <a:cubicBezTo>
                  <a:pt x="3534260" y="24430"/>
                  <a:pt x="3723502" y="17455"/>
                  <a:pt x="3846825" y="0"/>
                </a:cubicBezTo>
                <a:cubicBezTo>
                  <a:pt x="3970149" y="-17455"/>
                  <a:pt x="4154746" y="6319"/>
                  <a:pt x="4291968" y="0"/>
                </a:cubicBezTo>
                <a:cubicBezTo>
                  <a:pt x="4429190" y="-6319"/>
                  <a:pt x="4563809" y="-38"/>
                  <a:pt x="4810193" y="0"/>
                </a:cubicBezTo>
                <a:cubicBezTo>
                  <a:pt x="5056577" y="38"/>
                  <a:pt x="5451795" y="-33311"/>
                  <a:pt x="5620750" y="0"/>
                </a:cubicBezTo>
                <a:cubicBezTo>
                  <a:pt x="5789705" y="33311"/>
                  <a:pt x="5976153" y="-5632"/>
                  <a:pt x="6212058" y="0"/>
                </a:cubicBezTo>
                <a:cubicBezTo>
                  <a:pt x="6447963" y="5632"/>
                  <a:pt x="6950048" y="-14371"/>
                  <a:pt x="7308304" y="0"/>
                </a:cubicBezTo>
                <a:cubicBezTo>
                  <a:pt x="7293685" y="278977"/>
                  <a:pt x="7297989" y="399481"/>
                  <a:pt x="7308304" y="588469"/>
                </a:cubicBezTo>
                <a:cubicBezTo>
                  <a:pt x="7318619" y="777457"/>
                  <a:pt x="7311418" y="935061"/>
                  <a:pt x="7308304" y="1201457"/>
                </a:cubicBezTo>
                <a:cubicBezTo>
                  <a:pt x="7305190" y="1467853"/>
                  <a:pt x="7303339" y="1598616"/>
                  <a:pt x="7308304" y="1740887"/>
                </a:cubicBezTo>
                <a:cubicBezTo>
                  <a:pt x="7313270" y="1883158"/>
                  <a:pt x="7336536" y="2164992"/>
                  <a:pt x="7308304" y="2451953"/>
                </a:cubicBezTo>
                <a:cubicBezTo>
                  <a:pt x="7092250" y="2426545"/>
                  <a:pt x="7015696" y="2469601"/>
                  <a:pt x="6790079" y="2451953"/>
                </a:cubicBezTo>
                <a:cubicBezTo>
                  <a:pt x="6564463" y="2434305"/>
                  <a:pt x="6496474" y="2438693"/>
                  <a:pt x="6271854" y="2451953"/>
                </a:cubicBezTo>
                <a:cubicBezTo>
                  <a:pt x="6047234" y="2465213"/>
                  <a:pt x="5801364" y="2459551"/>
                  <a:pt x="5680545" y="2451953"/>
                </a:cubicBezTo>
                <a:cubicBezTo>
                  <a:pt x="5559726" y="2444355"/>
                  <a:pt x="5323882" y="2474605"/>
                  <a:pt x="5016154" y="2451953"/>
                </a:cubicBezTo>
                <a:cubicBezTo>
                  <a:pt x="4708426" y="2429301"/>
                  <a:pt x="4521478" y="2422230"/>
                  <a:pt x="4205597" y="2451953"/>
                </a:cubicBezTo>
                <a:cubicBezTo>
                  <a:pt x="3889716" y="2481676"/>
                  <a:pt x="3631765" y="2418005"/>
                  <a:pt x="3468122" y="2451953"/>
                </a:cubicBezTo>
                <a:cubicBezTo>
                  <a:pt x="3304480" y="2485901"/>
                  <a:pt x="3120378" y="2474445"/>
                  <a:pt x="2876814" y="2451953"/>
                </a:cubicBezTo>
                <a:cubicBezTo>
                  <a:pt x="2633250" y="2429461"/>
                  <a:pt x="2554982" y="2474974"/>
                  <a:pt x="2358589" y="2451953"/>
                </a:cubicBezTo>
                <a:cubicBezTo>
                  <a:pt x="2162197" y="2428932"/>
                  <a:pt x="1874002" y="2422706"/>
                  <a:pt x="1621115" y="2451953"/>
                </a:cubicBezTo>
                <a:cubicBezTo>
                  <a:pt x="1368228" y="2481200"/>
                  <a:pt x="1289488" y="2460339"/>
                  <a:pt x="1029806" y="2451953"/>
                </a:cubicBezTo>
                <a:cubicBezTo>
                  <a:pt x="770124" y="2443567"/>
                  <a:pt x="419809" y="2454118"/>
                  <a:pt x="0" y="2451953"/>
                </a:cubicBezTo>
                <a:cubicBezTo>
                  <a:pt x="24219" y="2214334"/>
                  <a:pt x="9274" y="2053671"/>
                  <a:pt x="0" y="1863484"/>
                </a:cubicBezTo>
                <a:cubicBezTo>
                  <a:pt x="-9274" y="1673297"/>
                  <a:pt x="-15826" y="1528316"/>
                  <a:pt x="0" y="1299535"/>
                </a:cubicBezTo>
                <a:cubicBezTo>
                  <a:pt x="15826" y="1070754"/>
                  <a:pt x="17899" y="1010478"/>
                  <a:pt x="0" y="735586"/>
                </a:cubicBezTo>
                <a:cubicBezTo>
                  <a:pt x="-17899" y="460694"/>
                  <a:pt x="15635" y="350719"/>
                  <a:pt x="0" y="0"/>
                </a:cubicBezTo>
                <a:close/>
              </a:path>
            </a:pathLst>
          </a:custGeom>
          <a:noFill/>
          <a:ln w="12700" cap="flat" cmpd="sng" algn="ctr">
            <a:solidFill>
              <a:srgbClr val="F39E5A"/>
            </a:solidFill>
            <a:prstDash val="solid"/>
            <a:round/>
            <a:headEnd type="none" w="med" len="med"/>
            <a:tailEnd type="none" w="med" len="med"/>
            <a:extLst>
              <a:ext uri="{C807C97D-BFC1-408E-A445-0C87EB9F89A2}">
                <ask:lineSketchStyleProps xmlns:ask="http://schemas.microsoft.com/office/drawing/2018/sketchyshapes" sd="2591388265">
                  <a:prstGeom prst="rect">
                    <a:avLst/>
                  </a:prstGeom>
                  <ask:type>
                    <ask:lineSketchFreehand/>
                  </ask:type>
                </ask:lineSketchStyleProps>
              </a:ext>
            </a:extLst>
          </a:ln>
        </p:spPr>
        <p:style>
          <a:lnRef idx="0">
            <a:scrgbClr r="0" g="0" b="0"/>
          </a:lnRef>
          <a:fillRef idx="0">
            <a:scrgbClr r="0" g="0" b="0"/>
          </a:fillRef>
          <a:effectRef idx="0">
            <a:scrgbClr r="0" g="0" b="0"/>
          </a:effectRef>
          <a:fontRef idx="minor">
            <a:schemeClr val="accent6"/>
          </a:fontRef>
        </p:style>
        <p:txBody>
          <a:bodyPr wrap="square" rtlCol="0" anchor="ctr">
            <a:spAutoFit/>
          </a:bodyPr>
          <a:lstStyle/>
          <a:p>
            <a:pPr marL="342900" lvl="0" indent="-342900" algn="just" latinLnBrk="0">
              <a:spcAft>
                <a:spcPts val="1000"/>
              </a:spcAft>
              <a:buFont typeface="Wingdings" panose="05000000000000000000" pitchFamily="2" charset="2"/>
              <a:buChar char="q"/>
            </a:pPr>
            <a:r>
              <a:rPr lang="en-GB" sz="1200" b="1">
                <a:solidFill>
                  <a:schemeClr val="tx1">
                    <a:lumMod val="75000"/>
                    <a:lumOff val="25000"/>
                  </a:schemeClr>
                </a:solidFill>
                <a:effectLst/>
                <a:ea typeface="Calibri" panose="020F0502020204030204" pitchFamily="34" charset="0"/>
                <a:cs typeface="Times New Roman" panose="02020603050405020304" pitchFamily="18" charset="0"/>
              </a:rPr>
              <a:t>Facebook</a:t>
            </a:r>
            <a:r>
              <a:rPr lang="en-GB" sz="1200">
                <a:solidFill>
                  <a:schemeClr val="tx1">
                    <a:lumMod val="75000"/>
                    <a:lumOff val="25000"/>
                  </a:schemeClr>
                </a:solidFill>
                <a:effectLst/>
                <a:ea typeface="Calibri" panose="020F0502020204030204" pitchFamily="34" charset="0"/>
                <a:cs typeface="Times New Roman" panose="02020603050405020304" pitchFamily="18" charset="0"/>
              </a:rPr>
              <a:t>. Creada en 2004 con el objetivo de conectar a personas para poder compartir información, noticias, vídeos y fotografías. Cuenta con 2.900 millones de usuarios activos en 2022.</a:t>
            </a:r>
          </a:p>
          <a:p>
            <a:pPr marL="342900" lvl="0" indent="-342900" algn="just" latinLnBrk="0">
              <a:spcAft>
                <a:spcPts val="1000"/>
              </a:spcAft>
              <a:buFont typeface="Wingdings" panose="05000000000000000000" pitchFamily="2" charset="2"/>
              <a:buChar char="q"/>
            </a:pPr>
            <a:r>
              <a:rPr lang="en-GB" sz="1200" b="1">
                <a:solidFill>
                  <a:schemeClr val="tx1">
                    <a:lumMod val="75000"/>
                    <a:lumOff val="25000"/>
                  </a:schemeClr>
                </a:solidFill>
                <a:effectLst/>
                <a:ea typeface="Calibri" panose="020F0502020204030204" pitchFamily="34" charset="0"/>
                <a:cs typeface="Times New Roman" panose="02020603050405020304" pitchFamily="18" charset="0"/>
              </a:rPr>
              <a:t>YouTube</a:t>
            </a:r>
            <a:r>
              <a:rPr lang="en-GB" sz="1200">
                <a:solidFill>
                  <a:schemeClr val="tx1">
                    <a:lumMod val="75000"/>
                    <a:lumOff val="25000"/>
                  </a:schemeClr>
                </a:solidFill>
                <a:effectLst/>
                <a:ea typeface="Calibri" panose="020F0502020204030204" pitchFamily="34" charset="0"/>
                <a:cs typeface="Times New Roman" panose="02020603050405020304" pitchFamily="18" charset="0"/>
              </a:rPr>
              <a:t>. Creada en 2005, es la red social por excelencia para compartir vídeos, y que da nombre a la profesión de los “youtubers”. Más de 2.500 millones de usuarios activos en 2022.</a:t>
            </a:r>
          </a:p>
          <a:p>
            <a:pPr marL="342900" lvl="0" indent="-342900" algn="just" latinLnBrk="0">
              <a:spcAft>
                <a:spcPts val="1000"/>
              </a:spcAft>
              <a:buFont typeface="Wingdings" panose="05000000000000000000" pitchFamily="2" charset="2"/>
              <a:buChar char="q"/>
            </a:pPr>
            <a:r>
              <a:rPr lang="en-GB" sz="1200" b="1">
                <a:solidFill>
                  <a:schemeClr val="tx1">
                    <a:lumMod val="75000"/>
                    <a:lumOff val="25000"/>
                  </a:schemeClr>
                </a:solidFill>
                <a:effectLst/>
                <a:ea typeface="Calibri" panose="020F0502020204030204" pitchFamily="34" charset="0"/>
                <a:cs typeface="Times New Roman" panose="02020603050405020304" pitchFamily="18" charset="0"/>
              </a:rPr>
              <a:t>Instagram</a:t>
            </a:r>
            <a:r>
              <a:rPr lang="en-GB" sz="1200">
                <a:solidFill>
                  <a:schemeClr val="tx1">
                    <a:lumMod val="75000"/>
                    <a:lumOff val="25000"/>
                  </a:schemeClr>
                </a:solidFill>
                <a:effectLst/>
                <a:ea typeface="Calibri" panose="020F0502020204030204" pitchFamily="34" charset="0"/>
                <a:cs typeface="Times New Roman" panose="02020603050405020304" pitchFamily="18" charset="0"/>
              </a:rPr>
              <a:t>. Lanzada en 2010, se usa principalmente para compartir vídeos y fotografías. 1.500 millones de usuarios activos en 2022.</a:t>
            </a:r>
          </a:p>
          <a:p>
            <a:pPr marL="342900" lvl="0" indent="-342900" algn="just" latinLnBrk="0">
              <a:spcAft>
                <a:spcPts val="1000"/>
              </a:spcAft>
              <a:buFont typeface="Wingdings" panose="05000000000000000000" pitchFamily="2" charset="2"/>
              <a:buChar char="q"/>
            </a:pPr>
            <a:r>
              <a:rPr lang="en-GB" sz="1200" b="1">
                <a:solidFill>
                  <a:schemeClr val="tx1">
                    <a:lumMod val="75000"/>
                    <a:lumOff val="25000"/>
                  </a:schemeClr>
                </a:solidFill>
                <a:effectLst/>
                <a:ea typeface="Calibri" panose="020F0502020204030204" pitchFamily="34" charset="0"/>
                <a:cs typeface="Times New Roman" panose="02020603050405020304" pitchFamily="18" charset="0"/>
              </a:rPr>
              <a:t>Twitter</a:t>
            </a:r>
            <a:r>
              <a:rPr lang="en-GB" sz="1200">
                <a:solidFill>
                  <a:schemeClr val="tx1">
                    <a:lumMod val="75000"/>
                    <a:lumOff val="25000"/>
                  </a:schemeClr>
                </a:solidFill>
                <a:effectLst/>
                <a:ea typeface="Calibri" panose="020F0502020204030204" pitchFamily="34" charset="0"/>
                <a:cs typeface="Times New Roman" panose="02020603050405020304" pitchFamily="18" charset="0"/>
              </a:rPr>
              <a:t>. Fundada en 2006, se trata de una red social de microblogueo, con mensajes cortos “tuits” de máximo 280 caracteres. Más de 440 millones de usuarios activos en 2022.</a:t>
            </a:r>
          </a:p>
          <a:p>
            <a:pPr marL="342900" lvl="0" indent="-342900" algn="just" latinLnBrk="0">
              <a:spcAft>
                <a:spcPts val="1000"/>
              </a:spcAft>
              <a:buFont typeface="Wingdings" panose="05000000000000000000" pitchFamily="2" charset="2"/>
              <a:buChar char="q"/>
            </a:pPr>
            <a:r>
              <a:rPr lang="en-GB" sz="1200" b="1">
                <a:solidFill>
                  <a:schemeClr val="tx1">
                    <a:lumMod val="75000"/>
                    <a:lumOff val="25000"/>
                  </a:schemeClr>
                </a:solidFill>
                <a:effectLst/>
                <a:ea typeface="Calibri" panose="020F0502020204030204" pitchFamily="34" charset="0"/>
                <a:cs typeface="Times New Roman" panose="02020603050405020304" pitchFamily="18" charset="0"/>
              </a:rPr>
              <a:t>LinkedIn</a:t>
            </a:r>
            <a:r>
              <a:rPr lang="en-GB" sz="1200">
                <a:solidFill>
                  <a:schemeClr val="tx1">
                    <a:lumMod val="75000"/>
                    <a:lumOff val="25000"/>
                  </a:schemeClr>
                </a:solidFill>
                <a:effectLst/>
                <a:ea typeface="Calibri" panose="020F0502020204030204" pitchFamily="34" charset="0"/>
                <a:cs typeface="Times New Roman" panose="02020603050405020304" pitchFamily="18" charset="0"/>
              </a:rPr>
              <a:t>. Red social profesional fundada en 2002, cuenta con 310 millones de usuarios activos mensuales en 2022.</a:t>
            </a:r>
          </a:p>
        </p:txBody>
      </p:sp>
      <p:pic>
        <p:nvPicPr>
          <p:cNvPr id="8" name="Imagen 7" descr="Logotipo, Icono&#10;&#10;Descripción generada automáticamente">
            <a:extLst>
              <a:ext uri="{FF2B5EF4-FFF2-40B4-BE49-F238E27FC236}">
                <a16:creationId xmlns:a16="http://schemas.microsoft.com/office/drawing/2014/main" id="{EC3B056C-DE6A-2FB1-46A3-34504E7834A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4052" y="1469771"/>
            <a:ext cx="412316" cy="412316"/>
          </a:xfrm>
          <a:prstGeom prst="rect">
            <a:avLst/>
          </a:prstGeom>
        </p:spPr>
      </p:pic>
      <p:pic>
        <p:nvPicPr>
          <p:cNvPr id="10" name="Imagen 9" descr="Imagen que contiene Icono&#10;&#10;Descripción generada automáticamente">
            <a:extLst>
              <a:ext uri="{FF2B5EF4-FFF2-40B4-BE49-F238E27FC236}">
                <a16:creationId xmlns:a16="http://schemas.microsoft.com/office/drawing/2014/main" id="{E2088224-B48C-9EB8-B067-12D7A838FF3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7162" y="2052003"/>
            <a:ext cx="416353" cy="288032"/>
          </a:xfrm>
          <a:prstGeom prst="rect">
            <a:avLst/>
          </a:prstGeom>
        </p:spPr>
      </p:pic>
      <p:pic>
        <p:nvPicPr>
          <p:cNvPr id="12" name="Imagen 11" descr="Icono&#10;&#10;Descripción generada automáticamente">
            <a:extLst>
              <a:ext uri="{FF2B5EF4-FFF2-40B4-BE49-F238E27FC236}">
                <a16:creationId xmlns:a16="http://schemas.microsoft.com/office/drawing/2014/main" id="{596F59AB-64F4-0A87-C487-52875B2A03C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7162" y="2503783"/>
            <a:ext cx="412316" cy="412316"/>
          </a:xfrm>
          <a:prstGeom prst="rect">
            <a:avLst/>
          </a:prstGeom>
        </p:spPr>
      </p:pic>
      <p:pic>
        <p:nvPicPr>
          <p:cNvPr id="13" name="Imagen 12" descr="Un dibujo de una persona&#10;&#10;Descripción generada automáticamente con confianza baja">
            <a:extLst>
              <a:ext uri="{FF2B5EF4-FFF2-40B4-BE49-F238E27FC236}">
                <a16:creationId xmlns:a16="http://schemas.microsoft.com/office/drawing/2014/main" id="{D5C4F939-3924-E4C2-B127-C2EFAAA0710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6995" y="3022205"/>
            <a:ext cx="412317" cy="339156"/>
          </a:xfrm>
          <a:prstGeom prst="rect">
            <a:avLst/>
          </a:prstGeom>
        </p:spPr>
      </p:pic>
      <p:pic>
        <p:nvPicPr>
          <p:cNvPr id="14" name="Imagen 13" descr="Un dibujo de una cara feliz&#10;&#10;Descripción generada automáticamente con confianza baja">
            <a:extLst>
              <a:ext uri="{FF2B5EF4-FFF2-40B4-BE49-F238E27FC236}">
                <a16:creationId xmlns:a16="http://schemas.microsoft.com/office/drawing/2014/main" id="{72B6A561-9F64-528E-4D59-759EE6D5DD3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45999" y="3492163"/>
            <a:ext cx="380628" cy="380628"/>
          </a:xfrm>
          <a:prstGeom prst="rect">
            <a:avLst/>
          </a:prstGeom>
        </p:spPr>
      </p:pic>
    </p:spTree>
    <p:extLst>
      <p:ext uri="{BB962C8B-B14F-4D97-AF65-F5344CB8AC3E}">
        <p14:creationId xmlns:p14="http://schemas.microsoft.com/office/powerpoint/2010/main" val="34715919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13D77A5-8B36-BCEA-E61A-90E860E8FA72}"/>
              </a:ext>
            </a:extLst>
          </p:cNvPr>
          <p:cNvSpPr>
            <a:spLocks noGrp="1"/>
          </p:cNvSpPr>
          <p:nvPr>
            <p:ph type="body" sz="quarter" idx="10"/>
          </p:nvPr>
        </p:nvSpPr>
        <p:spPr/>
        <p:txBody>
          <a:bodyPr/>
          <a:lstStyle/>
          <a:p>
            <a:r>
              <a:rPr lang="en-US" altLang="ko-KR" sz="2800"/>
              <a:t>Las redes sociales</a:t>
            </a:r>
            <a:endParaRPr lang="ko-KR" altLang="en-US" sz="2800" dirty="0"/>
          </a:p>
        </p:txBody>
      </p:sp>
      <p:sp>
        <p:nvSpPr>
          <p:cNvPr id="3" name="Marcador de texto 2">
            <a:extLst>
              <a:ext uri="{FF2B5EF4-FFF2-40B4-BE49-F238E27FC236}">
                <a16:creationId xmlns:a16="http://schemas.microsoft.com/office/drawing/2014/main" id="{77B87DF5-9A7E-98DC-E4D2-4B1BC1B1AB31}"/>
              </a:ext>
            </a:extLst>
          </p:cNvPr>
          <p:cNvSpPr>
            <a:spLocks noGrp="1"/>
          </p:cNvSpPr>
          <p:nvPr>
            <p:ph type="body" sz="quarter" idx="11"/>
          </p:nvPr>
        </p:nvSpPr>
        <p:spPr/>
        <p:txBody>
          <a:bodyPr/>
          <a:lstStyle/>
          <a:p>
            <a:pPr lvl="0"/>
            <a:r>
              <a:rPr lang="en-US" altLang="ko-KR" sz="1800"/>
              <a:t>Redes sociales más populares</a:t>
            </a:r>
            <a:endParaRPr lang="en-US" altLang="ko-KR" sz="1800" dirty="0"/>
          </a:p>
        </p:txBody>
      </p:sp>
      <p:sp>
        <p:nvSpPr>
          <p:cNvPr id="6" name="TextBox 15">
            <a:extLst>
              <a:ext uri="{FF2B5EF4-FFF2-40B4-BE49-F238E27FC236}">
                <a16:creationId xmlns:a16="http://schemas.microsoft.com/office/drawing/2014/main" id="{2113DB6B-E6C4-06BE-A404-8111BBA94D58}"/>
              </a:ext>
            </a:extLst>
          </p:cNvPr>
          <p:cNvSpPr txBox="1"/>
          <p:nvPr/>
        </p:nvSpPr>
        <p:spPr>
          <a:xfrm>
            <a:off x="936104" y="1736735"/>
            <a:ext cx="7308304" cy="1954381"/>
          </a:xfrm>
          <a:custGeom>
            <a:avLst/>
            <a:gdLst>
              <a:gd name="connsiteX0" fmla="*/ 0 w 7308304"/>
              <a:gd name="connsiteY0" fmla="*/ 0 h 1954381"/>
              <a:gd name="connsiteX1" fmla="*/ 445142 w 7308304"/>
              <a:gd name="connsiteY1" fmla="*/ 0 h 1954381"/>
              <a:gd name="connsiteX2" fmla="*/ 1182616 w 7308304"/>
              <a:gd name="connsiteY2" fmla="*/ 0 h 1954381"/>
              <a:gd name="connsiteX3" fmla="*/ 1627759 w 7308304"/>
              <a:gd name="connsiteY3" fmla="*/ 0 h 1954381"/>
              <a:gd name="connsiteX4" fmla="*/ 2219067 w 7308304"/>
              <a:gd name="connsiteY4" fmla="*/ 0 h 1954381"/>
              <a:gd name="connsiteX5" fmla="*/ 2737292 w 7308304"/>
              <a:gd name="connsiteY5" fmla="*/ 0 h 1954381"/>
              <a:gd name="connsiteX6" fmla="*/ 3328600 w 7308304"/>
              <a:gd name="connsiteY6" fmla="*/ 0 h 1954381"/>
              <a:gd name="connsiteX7" fmla="*/ 3846825 w 7308304"/>
              <a:gd name="connsiteY7" fmla="*/ 0 h 1954381"/>
              <a:gd name="connsiteX8" fmla="*/ 4291968 w 7308304"/>
              <a:gd name="connsiteY8" fmla="*/ 0 h 1954381"/>
              <a:gd name="connsiteX9" fmla="*/ 4810193 w 7308304"/>
              <a:gd name="connsiteY9" fmla="*/ 0 h 1954381"/>
              <a:gd name="connsiteX10" fmla="*/ 5620750 w 7308304"/>
              <a:gd name="connsiteY10" fmla="*/ 0 h 1954381"/>
              <a:gd name="connsiteX11" fmla="*/ 6212058 w 7308304"/>
              <a:gd name="connsiteY11" fmla="*/ 0 h 1954381"/>
              <a:gd name="connsiteX12" fmla="*/ 7308304 w 7308304"/>
              <a:gd name="connsiteY12" fmla="*/ 0 h 1954381"/>
              <a:gd name="connsiteX13" fmla="*/ 7308304 w 7308304"/>
              <a:gd name="connsiteY13" fmla="*/ 631917 h 1954381"/>
              <a:gd name="connsiteX14" fmla="*/ 7308304 w 7308304"/>
              <a:gd name="connsiteY14" fmla="*/ 1283377 h 1954381"/>
              <a:gd name="connsiteX15" fmla="*/ 7308304 w 7308304"/>
              <a:gd name="connsiteY15" fmla="*/ 1954381 h 1954381"/>
              <a:gd name="connsiteX16" fmla="*/ 6863162 w 7308304"/>
              <a:gd name="connsiteY16" fmla="*/ 1954381 h 1954381"/>
              <a:gd name="connsiteX17" fmla="*/ 6271854 w 7308304"/>
              <a:gd name="connsiteY17" fmla="*/ 1954381 h 1954381"/>
              <a:gd name="connsiteX18" fmla="*/ 5753628 w 7308304"/>
              <a:gd name="connsiteY18" fmla="*/ 1954381 h 1954381"/>
              <a:gd name="connsiteX19" fmla="*/ 5162320 w 7308304"/>
              <a:gd name="connsiteY19" fmla="*/ 1954381 h 1954381"/>
              <a:gd name="connsiteX20" fmla="*/ 4497929 w 7308304"/>
              <a:gd name="connsiteY20" fmla="*/ 1954381 h 1954381"/>
              <a:gd name="connsiteX21" fmla="*/ 3687372 w 7308304"/>
              <a:gd name="connsiteY21" fmla="*/ 1954381 h 1954381"/>
              <a:gd name="connsiteX22" fmla="*/ 2949897 w 7308304"/>
              <a:gd name="connsiteY22" fmla="*/ 1954381 h 1954381"/>
              <a:gd name="connsiteX23" fmla="*/ 2358589 w 7308304"/>
              <a:gd name="connsiteY23" fmla="*/ 1954381 h 1954381"/>
              <a:gd name="connsiteX24" fmla="*/ 1840364 w 7308304"/>
              <a:gd name="connsiteY24" fmla="*/ 1954381 h 1954381"/>
              <a:gd name="connsiteX25" fmla="*/ 1102890 w 7308304"/>
              <a:gd name="connsiteY25" fmla="*/ 1954381 h 1954381"/>
              <a:gd name="connsiteX26" fmla="*/ 0 w 7308304"/>
              <a:gd name="connsiteY26" fmla="*/ 1954381 h 1954381"/>
              <a:gd name="connsiteX27" fmla="*/ 0 w 7308304"/>
              <a:gd name="connsiteY27" fmla="*/ 1283377 h 1954381"/>
              <a:gd name="connsiteX28" fmla="*/ 0 w 7308304"/>
              <a:gd name="connsiteY28" fmla="*/ 690548 h 1954381"/>
              <a:gd name="connsiteX29" fmla="*/ 0 w 7308304"/>
              <a:gd name="connsiteY29" fmla="*/ 0 h 1954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308304" h="1954381" extrusionOk="0">
                <a:moveTo>
                  <a:pt x="0" y="0"/>
                </a:moveTo>
                <a:cubicBezTo>
                  <a:pt x="108671" y="8024"/>
                  <a:pt x="258773" y="-13794"/>
                  <a:pt x="445142" y="0"/>
                </a:cubicBezTo>
                <a:cubicBezTo>
                  <a:pt x="631511" y="13794"/>
                  <a:pt x="840404" y="-1186"/>
                  <a:pt x="1182616" y="0"/>
                </a:cubicBezTo>
                <a:cubicBezTo>
                  <a:pt x="1524828" y="1186"/>
                  <a:pt x="1481138" y="6205"/>
                  <a:pt x="1627759" y="0"/>
                </a:cubicBezTo>
                <a:cubicBezTo>
                  <a:pt x="1774380" y="-6205"/>
                  <a:pt x="1996871" y="-23420"/>
                  <a:pt x="2219067" y="0"/>
                </a:cubicBezTo>
                <a:cubicBezTo>
                  <a:pt x="2441263" y="23420"/>
                  <a:pt x="2560954" y="1857"/>
                  <a:pt x="2737292" y="0"/>
                </a:cubicBezTo>
                <a:cubicBezTo>
                  <a:pt x="2913630" y="-1857"/>
                  <a:pt x="3122940" y="-24430"/>
                  <a:pt x="3328600" y="0"/>
                </a:cubicBezTo>
                <a:cubicBezTo>
                  <a:pt x="3534260" y="24430"/>
                  <a:pt x="3723502" y="17455"/>
                  <a:pt x="3846825" y="0"/>
                </a:cubicBezTo>
                <a:cubicBezTo>
                  <a:pt x="3970149" y="-17455"/>
                  <a:pt x="4154746" y="6319"/>
                  <a:pt x="4291968" y="0"/>
                </a:cubicBezTo>
                <a:cubicBezTo>
                  <a:pt x="4429190" y="-6319"/>
                  <a:pt x="4563809" y="-38"/>
                  <a:pt x="4810193" y="0"/>
                </a:cubicBezTo>
                <a:cubicBezTo>
                  <a:pt x="5056577" y="38"/>
                  <a:pt x="5451795" y="-33311"/>
                  <a:pt x="5620750" y="0"/>
                </a:cubicBezTo>
                <a:cubicBezTo>
                  <a:pt x="5789705" y="33311"/>
                  <a:pt x="5976153" y="-5632"/>
                  <a:pt x="6212058" y="0"/>
                </a:cubicBezTo>
                <a:cubicBezTo>
                  <a:pt x="6447963" y="5632"/>
                  <a:pt x="6950048" y="-14371"/>
                  <a:pt x="7308304" y="0"/>
                </a:cubicBezTo>
                <a:cubicBezTo>
                  <a:pt x="7307553" y="287111"/>
                  <a:pt x="7335503" y="402261"/>
                  <a:pt x="7308304" y="631917"/>
                </a:cubicBezTo>
                <a:cubicBezTo>
                  <a:pt x="7281105" y="861573"/>
                  <a:pt x="7284296" y="966584"/>
                  <a:pt x="7308304" y="1283377"/>
                </a:cubicBezTo>
                <a:cubicBezTo>
                  <a:pt x="7332312" y="1600170"/>
                  <a:pt x="7326002" y="1668848"/>
                  <a:pt x="7308304" y="1954381"/>
                </a:cubicBezTo>
                <a:cubicBezTo>
                  <a:pt x="7087273" y="1939116"/>
                  <a:pt x="7057469" y="1968651"/>
                  <a:pt x="6863162" y="1954381"/>
                </a:cubicBezTo>
                <a:cubicBezTo>
                  <a:pt x="6668855" y="1940111"/>
                  <a:pt x="6537147" y="1942425"/>
                  <a:pt x="6271854" y="1954381"/>
                </a:cubicBezTo>
                <a:cubicBezTo>
                  <a:pt x="6006561" y="1966337"/>
                  <a:pt x="5984596" y="1942394"/>
                  <a:pt x="5753628" y="1954381"/>
                </a:cubicBezTo>
                <a:cubicBezTo>
                  <a:pt x="5522660" y="1966368"/>
                  <a:pt x="5283108" y="1961325"/>
                  <a:pt x="5162320" y="1954381"/>
                </a:cubicBezTo>
                <a:cubicBezTo>
                  <a:pt x="5041532" y="1947437"/>
                  <a:pt x="4805657" y="1977033"/>
                  <a:pt x="4497929" y="1954381"/>
                </a:cubicBezTo>
                <a:cubicBezTo>
                  <a:pt x="4190201" y="1931729"/>
                  <a:pt x="4003253" y="1924658"/>
                  <a:pt x="3687372" y="1954381"/>
                </a:cubicBezTo>
                <a:cubicBezTo>
                  <a:pt x="3371491" y="1984104"/>
                  <a:pt x="3113540" y="1920433"/>
                  <a:pt x="2949897" y="1954381"/>
                </a:cubicBezTo>
                <a:cubicBezTo>
                  <a:pt x="2786255" y="1988329"/>
                  <a:pt x="2602153" y="1976873"/>
                  <a:pt x="2358589" y="1954381"/>
                </a:cubicBezTo>
                <a:cubicBezTo>
                  <a:pt x="2115025" y="1931889"/>
                  <a:pt x="2036757" y="1977402"/>
                  <a:pt x="1840364" y="1954381"/>
                </a:cubicBezTo>
                <a:cubicBezTo>
                  <a:pt x="1643972" y="1931360"/>
                  <a:pt x="1355777" y="1925134"/>
                  <a:pt x="1102890" y="1954381"/>
                </a:cubicBezTo>
                <a:cubicBezTo>
                  <a:pt x="850003" y="1983628"/>
                  <a:pt x="271662" y="1949267"/>
                  <a:pt x="0" y="1954381"/>
                </a:cubicBezTo>
                <a:cubicBezTo>
                  <a:pt x="-20661" y="1815844"/>
                  <a:pt x="16534" y="1560977"/>
                  <a:pt x="0" y="1283377"/>
                </a:cubicBezTo>
                <a:cubicBezTo>
                  <a:pt x="-16534" y="1005777"/>
                  <a:pt x="17377" y="955577"/>
                  <a:pt x="0" y="690548"/>
                </a:cubicBezTo>
                <a:cubicBezTo>
                  <a:pt x="-17377" y="425519"/>
                  <a:pt x="-19703" y="312247"/>
                  <a:pt x="0" y="0"/>
                </a:cubicBezTo>
                <a:close/>
              </a:path>
            </a:pathLst>
          </a:custGeom>
          <a:noFill/>
          <a:ln w="12700" cap="flat" cmpd="sng" algn="ctr">
            <a:solidFill>
              <a:srgbClr val="F39E5A"/>
            </a:solidFill>
            <a:prstDash val="solid"/>
            <a:round/>
            <a:headEnd type="none" w="med" len="med"/>
            <a:tailEnd type="none" w="med" len="med"/>
            <a:extLst>
              <a:ext uri="{C807C97D-BFC1-408E-A445-0C87EB9F89A2}">
                <ask:lineSketchStyleProps xmlns:ask="http://schemas.microsoft.com/office/drawing/2018/sketchyshapes" sd="2591388265">
                  <a:prstGeom prst="rect">
                    <a:avLst/>
                  </a:prstGeom>
                  <ask:type>
                    <ask:lineSketchFreehand/>
                  </ask:type>
                </ask:lineSketchStyleProps>
              </a:ext>
            </a:extLst>
          </a:ln>
        </p:spPr>
        <p:style>
          <a:lnRef idx="0">
            <a:scrgbClr r="0" g="0" b="0"/>
          </a:lnRef>
          <a:fillRef idx="0">
            <a:scrgbClr r="0" g="0" b="0"/>
          </a:fillRef>
          <a:effectRef idx="0">
            <a:scrgbClr r="0" g="0" b="0"/>
          </a:effectRef>
          <a:fontRef idx="minor">
            <a:schemeClr val="accent6"/>
          </a:fontRef>
        </p:style>
        <p:txBody>
          <a:bodyPr wrap="square" rtlCol="0" anchor="ctr">
            <a:spAutoFit/>
          </a:bodyPr>
          <a:lstStyle/>
          <a:p>
            <a:pPr marL="342900" indent="-342900" algn="just" latinLnBrk="0">
              <a:spcAft>
                <a:spcPts val="1000"/>
              </a:spcAft>
              <a:buFont typeface="Symbol" panose="05050102010706020507" pitchFamily="18" charset="2"/>
              <a:buChar char=""/>
            </a:pPr>
            <a:r>
              <a:rPr lang="en-GB" sz="1200" b="1">
                <a:solidFill>
                  <a:schemeClr val="tx1">
                    <a:lumMod val="75000"/>
                    <a:lumOff val="25000"/>
                  </a:schemeClr>
                </a:solidFill>
                <a:effectLst/>
                <a:ea typeface="Calibri" panose="020F0502020204030204" pitchFamily="34" charset="0"/>
                <a:cs typeface="Times New Roman" panose="02020603050405020304" pitchFamily="18" charset="0"/>
              </a:rPr>
              <a:t>TikTok</a:t>
            </a:r>
            <a:r>
              <a:rPr lang="en-GB" sz="1200">
                <a:solidFill>
                  <a:schemeClr val="tx1">
                    <a:lumMod val="75000"/>
                    <a:lumOff val="25000"/>
                  </a:schemeClr>
                </a:solidFill>
                <a:effectLst/>
                <a:ea typeface="Calibri" panose="020F0502020204030204" pitchFamily="34" charset="0"/>
                <a:cs typeface="Times New Roman" panose="02020603050405020304" pitchFamily="18" charset="0"/>
              </a:rPr>
              <a:t>. Lanzada en 2016, sirve para compartir vídeos de corta duración, donde predomina la música, la edición y los efectos. Ya tiene 1.000 millones de usuarios activos en 2022.</a:t>
            </a:r>
            <a:endParaRPr lang="en-GB" sz="1200" b="1">
              <a:solidFill>
                <a:schemeClr val="tx1">
                  <a:lumMod val="75000"/>
                  <a:lumOff val="25000"/>
                </a:schemeClr>
              </a:solidFill>
              <a:effectLst/>
              <a:ea typeface="Calibri" panose="020F0502020204030204" pitchFamily="34" charset="0"/>
              <a:cs typeface="Times New Roman" panose="02020603050405020304" pitchFamily="18" charset="0"/>
            </a:endParaRPr>
          </a:p>
          <a:p>
            <a:pPr marL="342900" indent="-342900" algn="just" latinLnBrk="0">
              <a:spcAft>
                <a:spcPts val="1000"/>
              </a:spcAft>
              <a:buFont typeface="Symbol" panose="05050102010706020507" pitchFamily="18" charset="2"/>
              <a:buChar char=""/>
            </a:pPr>
            <a:r>
              <a:rPr lang="en-GB" sz="1200" b="1">
                <a:solidFill>
                  <a:schemeClr val="tx1">
                    <a:lumMod val="75000"/>
                    <a:lumOff val="25000"/>
                  </a:schemeClr>
                </a:solidFill>
                <a:effectLst/>
                <a:ea typeface="Calibri" panose="020F0502020204030204" pitchFamily="34" charset="0"/>
                <a:cs typeface="Times New Roman" panose="02020603050405020304" pitchFamily="18" charset="0"/>
              </a:rPr>
              <a:t>Pinterest</a:t>
            </a:r>
            <a:r>
              <a:rPr lang="en-GB" sz="1200">
                <a:solidFill>
                  <a:schemeClr val="tx1">
                    <a:lumMod val="75000"/>
                    <a:lumOff val="25000"/>
                  </a:schemeClr>
                </a:solidFill>
                <a:effectLst/>
                <a:ea typeface="Calibri" panose="020F0502020204030204" pitchFamily="34" charset="0"/>
                <a:cs typeface="Times New Roman" panose="02020603050405020304" pitchFamily="18" charset="0"/>
              </a:rPr>
              <a:t>. Creada en 2010, es una plataforma que permite compartir y descubrir contenidos visuales. Cuenta con 444 millones de usuarios activos en 2022.</a:t>
            </a:r>
            <a:endParaRPr lang="en-GB" sz="1200" b="1">
              <a:solidFill>
                <a:schemeClr val="tx1">
                  <a:lumMod val="75000"/>
                  <a:lumOff val="25000"/>
                </a:schemeClr>
              </a:solidFill>
              <a:effectLst/>
              <a:ea typeface="Calibri" panose="020F0502020204030204" pitchFamily="34" charset="0"/>
              <a:cs typeface="Times New Roman" panose="02020603050405020304" pitchFamily="18" charset="0"/>
            </a:endParaRPr>
          </a:p>
          <a:p>
            <a:pPr marL="342900" lvl="0" indent="-342900" algn="just" latinLnBrk="0">
              <a:spcAft>
                <a:spcPts val="1000"/>
              </a:spcAft>
              <a:buFont typeface="Symbol" panose="05050102010706020507" pitchFamily="18" charset="2"/>
              <a:buChar char=""/>
            </a:pPr>
            <a:r>
              <a:rPr lang="en-GB" sz="1200" b="1">
                <a:solidFill>
                  <a:schemeClr val="tx1">
                    <a:lumMod val="75000"/>
                    <a:lumOff val="25000"/>
                  </a:schemeClr>
                </a:solidFill>
                <a:effectLst/>
                <a:ea typeface="Calibri" panose="020F0502020204030204" pitchFamily="34" charset="0"/>
                <a:cs typeface="Times New Roman" panose="02020603050405020304" pitchFamily="18" charset="0"/>
              </a:rPr>
              <a:t>Reddit</a:t>
            </a:r>
            <a:r>
              <a:rPr lang="en-GB" sz="1200">
                <a:solidFill>
                  <a:schemeClr val="tx1">
                    <a:lumMod val="75000"/>
                    <a:lumOff val="25000"/>
                  </a:schemeClr>
                </a:solidFill>
                <a:effectLst/>
                <a:ea typeface="Calibri" panose="020F0502020204030204" pitchFamily="34" charset="0"/>
                <a:cs typeface="Times New Roman" panose="02020603050405020304" pitchFamily="18" charset="0"/>
              </a:rPr>
              <a:t>. Inicio en 2005, es un sitio de noticias y marcadores sociales que cuenta con subcomunidades o “subreddits”. En 2022 tiene 430 millones usuarios activos mensuales.</a:t>
            </a:r>
          </a:p>
          <a:p>
            <a:pPr marL="342900" lvl="0" indent="-342900" algn="just" latinLnBrk="0">
              <a:spcAft>
                <a:spcPts val="1000"/>
              </a:spcAft>
              <a:buFont typeface="Symbol" panose="05050102010706020507" pitchFamily="18" charset="2"/>
              <a:buChar char=""/>
            </a:pPr>
            <a:r>
              <a:rPr lang="en-GB" sz="1200" b="1">
                <a:solidFill>
                  <a:schemeClr val="tx1">
                    <a:lumMod val="75000"/>
                    <a:lumOff val="25000"/>
                  </a:schemeClr>
                </a:solidFill>
                <a:effectLst/>
                <a:ea typeface="Calibri" panose="020F0502020204030204" pitchFamily="34" charset="0"/>
                <a:cs typeface="Times New Roman" panose="02020603050405020304" pitchFamily="18" charset="0"/>
              </a:rPr>
              <a:t>Twitch</a:t>
            </a:r>
            <a:r>
              <a:rPr lang="en-GB" sz="1200">
                <a:solidFill>
                  <a:schemeClr val="tx1">
                    <a:lumMod val="75000"/>
                    <a:lumOff val="25000"/>
                  </a:schemeClr>
                </a:solidFill>
                <a:effectLst/>
                <a:ea typeface="Calibri" panose="020F0502020204030204" pitchFamily="34" charset="0"/>
                <a:cs typeface="Times New Roman" panose="02020603050405020304" pitchFamily="18" charset="0"/>
              </a:rPr>
              <a:t>. Lanzada en 2011, es una de las mayores plataformas de streaming en vivo. Cuenta en 2022 con más de 140 millones de usuarios activos mensuales.</a:t>
            </a:r>
          </a:p>
        </p:txBody>
      </p:sp>
      <p:pic>
        <p:nvPicPr>
          <p:cNvPr id="11" name="Imagen 10" descr="Logotipo, Icono&#10;&#10;Descripción generada automáticamente">
            <a:extLst>
              <a:ext uri="{FF2B5EF4-FFF2-40B4-BE49-F238E27FC236}">
                <a16:creationId xmlns:a16="http://schemas.microsoft.com/office/drawing/2014/main" id="{A3BDD899-7074-C448-C940-F3CC928D01B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0155" y="2221459"/>
            <a:ext cx="412316" cy="412316"/>
          </a:xfrm>
          <a:prstGeom prst="rect">
            <a:avLst/>
          </a:prstGeom>
        </p:spPr>
      </p:pic>
      <p:pic>
        <p:nvPicPr>
          <p:cNvPr id="15" name="Imagen 14" descr="Icono&#10;&#10;Descripción generada automáticamente">
            <a:extLst>
              <a:ext uri="{FF2B5EF4-FFF2-40B4-BE49-F238E27FC236}">
                <a16:creationId xmlns:a16="http://schemas.microsoft.com/office/drawing/2014/main" id="{4451CC22-0697-C6FB-E038-FA0A06CF8BD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9442" y="2715883"/>
            <a:ext cx="473742" cy="473742"/>
          </a:xfrm>
          <a:prstGeom prst="rect">
            <a:avLst/>
          </a:prstGeom>
        </p:spPr>
      </p:pic>
      <p:pic>
        <p:nvPicPr>
          <p:cNvPr id="16" name="Imagen 15" descr="Icono&#10;&#10;Descripción generada automáticamente">
            <a:extLst>
              <a:ext uri="{FF2B5EF4-FFF2-40B4-BE49-F238E27FC236}">
                <a16:creationId xmlns:a16="http://schemas.microsoft.com/office/drawing/2014/main" id="{4891396E-5546-C979-0D5B-8C1478E8ECE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1161" y="3244715"/>
            <a:ext cx="412316" cy="412316"/>
          </a:xfrm>
          <a:prstGeom prst="rect">
            <a:avLst/>
          </a:prstGeom>
        </p:spPr>
      </p:pic>
      <p:pic>
        <p:nvPicPr>
          <p:cNvPr id="17" name="Imagen 16" descr="Logotipo&#10;&#10;Descripción generada automáticamente">
            <a:extLst>
              <a:ext uri="{FF2B5EF4-FFF2-40B4-BE49-F238E27FC236}">
                <a16:creationId xmlns:a16="http://schemas.microsoft.com/office/drawing/2014/main" id="{098E0D0F-131C-7933-36ED-DA1449A4DB7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3251" y="1681645"/>
            <a:ext cx="411568" cy="411568"/>
          </a:xfrm>
          <a:prstGeom prst="rect">
            <a:avLst/>
          </a:prstGeom>
        </p:spPr>
      </p:pic>
    </p:spTree>
    <p:extLst>
      <p:ext uri="{BB962C8B-B14F-4D97-AF65-F5344CB8AC3E}">
        <p14:creationId xmlns:p14="http://schemas.microsoft.com/office/powerpoint/2010/main" val="33511425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13D77A5-8B36-BCEA-E61A-90E860E8FA72}"/>
              </a:ext>
            </a:extLst>
          </p:cNvPr>
          <p:cNvSpPr>
            <a:spLocks noGrp="1"/>
          </p:cNvSpPr>
          <p:nvPr>
            <p:ph type="body" sz="quarter" idx="10"/>
          </p:nvPr>
        </p:nvSpPr>
        <p:spPr/>
        <p:txBody>
          <a:bodyPr/>
          <a:lstStyle/>
          <a:p>
            <a:r>
              <a:rPr lang="en-US" altLang="ko-KR" sz="2800"/>
              <a:t>Usos de las redes sociales en el siglo XXI</a:t>
            </a:r>
            <a:endParaRPr lang="ko-KR" altLang="en-US" sz="2800" dirty="0"/>
          </a:p>
        </p:txBody>
      </p:sp>
      <p:sp>
        <p:nvSpPr>
          <p:cNvPr id="3" name="Marcador de texto 2">
            <a:extLst>
              <a:ext uri="{FF2B5EF4-FFF2-40B4-BE49-F238E27FC236}">
                <a16:creationId xmlns:a16="http://schemas.microsoft.com/office/drawing/2014/main" id="{77B87DF5-9A7E-98DC-E4D2-4B1BC1B1AB31}"/>
              </a:ext>
            </a:extLst>
          </p:cNvPr>
          <p:cNvSpPr>
            <a:spLocks noGrp="1"/>
          </p:cNvSpPr>
          <p:nvPr>
            <p:ph type="body" sz="quarter" idx="11"/>
          </p:nvPr>
        </p:nvSpPr>
        <p:spPr/>
        <p:txBody>
          <a:bodyPr/>
          <a:lstStyle/>
          <a:p>
            <a:pPr lvl="0"/>
            <a:r>
              <a:rPr lang="en-US" altLang="ko-KR" sz="1800"/>
              <a:t>Uso personal</a:t>
            </a:r>
            <a:endParaRPr lang="en-US" altLang="ko-KR" sz="1800" dirty="0"/>
          </a:p>
        </p:txBody>
      </p:sp>
      <p:sp>
        <p:nvSpPr>
          <p:cNvPr id="5" name="TextBox 15">
            <a:extLst>
              <a:ext uri="{FF2B5EF4-FFF2-40B4-BE49-F238E27FC236}">
                <a16:creationId xmlns:a16="http://schemas.microsoft.com/office/drawing/2014/main" id="{E58D03E2-B724-DC99-58D6-C319A7E48C94}"/>
              </a:ext>
            </a:extLst>
          </p:cNvPr>
          <p:cNvSpPr txBox="1"/>
          <p:nvPr/>
        </p:nvSpPr>
        <p:spPr>
          <a:xfrm>
            <a:off x="467544" y="1396500"/>
            <a:ext cx="5328592" cy="2679388"/>
          </a:xfrm>
          <a:custGeom>
            <a:avLst/>
            <a:gdLst>
              <a:gd name="connsiteX0" fmla="*/ 0 w 5328592"/>
              <a:gd name="connsiteY0" fmla="*/ 0 h 2679388"/>
              <a:gd name="connsiteX1" fmla="*/ 506216 w 5328592"/>
              <a:gd name="connsiteY1" fmla="*/ 0 h 2679388"/>
              <a:gd name="connsiteX2" fmla="*/ 1225576 w 5328592"/>
              <a:gd name="connsiteY2" fmla="*/ 0 h 2679388"/>
              <a:gd name="connsiteX3" fmla="*/ 1731792 w 5328592"/>
              <a:gd name="connsiteY3" fmla="*/ 0 h 2679388"/>
              <a:gd name="connsiteX4" fmla="*/ 2344580 w 5328592"/>
              <a:gd name="connsiteY4" fmla="*/ 0 h 2679388"/>
              <a:gd name="connsiteX5" fmla="*/ 2904083 w 5328592"/>
              <a:gd name="connsiteY5" fmla="*/ 0 h 2679388"/>
              <a:gd name="connsiteX6" fmla="*/ 3516871 w 5328592"/>
              <a:gd name="connsiteY6" fmla="*/ 0 h 2679388"/>
              <a:gd name="connsiteX7" fmla="*/ 4076373 w 5328592"/>
              <a:gd name="connsiteY7" fmla="*/ 0 h 2679388"/>
              <a:gd name="connsiteX8" fmla="*/ 4582589 w 5328592"/>
              <a:gd name="connsiteY8" fmla="*/ 0 h 2679388"/>
              <a:gd name="connsiteX9" fmla="*/ 5328592 w 5328592"/>
              <a:gd name="connsiteY9" fmla="*/ 0 h 2679388"/>
              <a:gd name="connsiteX10" fmla="*/ 5328592 w 5328592"/>
              <a:gd name="connsiteY10" fmla="*/ 723435 h 2679388"/>
              <a:gd name="connsiteX11" fmla="*/ 5328592 w 5328592"/>
              <a:gd name="connsiteY11" fmla="*/ 1393282 h 2679388"/>
              <a:gd name="connsiteX12" fmla="*/ 5328592 w 5328592"/>
              <a:gd name="connsiteY12" fmla="*/ 2679388 h 2679388"/>
              <a:gd name="connsiteX13" fmla="*/ 4555946 w 5328592"/>
              <a:gd name="connsiteY13" fmla="*/ 2679388 h 2679388"/>
              <a:gd name="connsiteX14" fmla="*/ 3783300 w 5328592"/>
              <a:gd name="connsiteY14" fmla="*/ 2679388 h 2679388"/>
              <a:gd name="connsiteX15" fmla="*/ 3010654 w 5328592"/>
              <a:gd name="connsiteY15" fmla="*/ 2679388 h 2679388"/>
              <a:gd name="connsiteX16" fmla="*/ 2291295 w 5328592"/>
              <a:gd name="connsiteY16" fmla="*/ 2679388 h 2679388"/>
              <a:gd name="connsiteX17" fmla="*/ 1678506 w 5328592"/>
              <a:gd name="connsiteY17" fmla="*/ 2679388 h 2679388"/>
              <a:gd name="connsiteX18" fmla="*/ 1119004 w 5328592"/>
              <a:gd name="connsiteY18" fmla="*/ 2679388 h 2679388"/>
              <a:gd name="connsiteX19" fmla="*/ 0 w 5328592"/>
              <a:gd name="connsiteY19" fmla="*/ 2679388 h 2679388"/>
              <a:gd name="connsiteX20" fmla="*/ 0 w 5328592"/>
              <a:gd name="connsiteY20" fmla="*/ 2009541 h 2679388"/>
              <a:gd name="connsiteX21" fmla="*/ 0 w 5328592"/>
              <a:gd name="connsiteY21" fmla="*/ 1312900 h 2679388"/>
              <a:gd name="connsiteX22" fmla="*/ 0 w 5328592"/>
              <a:gd name="connsiteY22" fmla="*/ 616259 h 2679388"/>
              <a:gd name="connsiteX23" fmla="*/ 0 w 5328592"/>
              <a:gd name="connsiteY23" fmla="*/ 0 h 2679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28592" h="2679388" extrusionOk="0">
                <a:moveTo>
                  <a:pt x="0" y="0"/>
                </a:moveTo>
                <a:cubicBezTo>
                  <a:pt x="208931" y="14483"/>
                  <a:pt x="387535" y="-523"/>
                  <a:pt x="506216" y="0"/>
                </a:cubicBezTo>
                <a:cubicBezTo>
                  <a:pt x="624897" y="523"/>
                  <a:pt x="917859" y="30607"/>
                  <a:pt x="1225576" y="0"/>
                </a:cubicBezTo>
                <a:cubicBezTo>
                  <a:pt x="1533293" y="-30607"/>
                  <a:pt x="1582622" y="-11384"/>
                  <a:pt x="1731792" y="0"/>
                </a:cubicBezTo>
                <a:cubicBezTo>
                  <a:pt x="1880962" y="11384"/>
                  <a:pt x="2197576" y="12525"/>
                  <a:pt x="2344580" y="0"/>
                </a:cubicBezTo>
                <a:cubicBezTo>
                  <a:pt x="2491584" y="-12525"/>
                  <a:pt x="2724847" y="7168"/>
                  <a:pt x="2904083" y="0"/>
                </a:cubicBezTo>
                <a:cubicBezTo>
                  <a:pt x="3083319" y="-7168"/>
                  <a:pt x="3259560" y="23333"/>
                  <a:pt x="3516871" y="0"/>
                </a:cubicBezTo>
                <a:cubicBezTo>
                  <a:pt x="3774182" y="-23333"/>
                  <a:pt x="3828413" y="-11639"/>
                  <a:pt x="4076373" y="0"/>
                </a:cubicBezTo>
                <a:cubicBezTo>
                  <a:pt x="4324333" y="11639"/>
                  <a:pt x="4461584" y="9147"/>
                  <a:pt x="4582589" y="0"/>
                </a:cubicBezTo>
                <a:cubicBezTo>
                  <a:pt x="4703594" y="-9147"/>
                  <a:pt x="4993430" y="-5232"/>
                  <a:pt x="5328592" y="0"/>
                </a:cubicBezTo>
                <a:cubicBezTo>
                  <a:pt x="5323858" y="251547"/>
                  <a:pt x="5319714" y="533689"/>
                  <a:pt x="5328592" y="723435"/>
                </a:cubicBezTo>
                <a:cubicBezTo>
                  <a:pt x="5337470" y="913182"/>
                  <a:pt x="5314218" y="1089522"/>
                  <a:pt x="5328592" y="1393282"/>
                </a:cubicBezTo>
                <a:cubicBezTo>
                  <a:pt x="5342966" y="1697042"/>
                  <a:pt x="5264606" y="2048247"/>
                  <a:pt x="5328592" y="2679388"/>
                </a:cubicBezTo>
                <a:cubicBezTo>
                  <a:pt x="4965555" y="2673608"/>
                  <a:pt x="4814108" y="2697870"/>
                  <a:pt x="4555946" y="2679388"/>
                </a:cubicBezTo>
                <a:cubicBezTo>
                  <a:pt x="4297784" y="2660906"/>
                  <a:pt x="3990022" y="2707992"/>
                  <a:pt x="3783300" y="2679388"/>
                </a:cubicBezTo>
                <a:cubicBezTo>
                  <a:pt x="3576578" y="2650784"/>
                  <a:pt x="3361803" y="2704014"/>
                  <a:pt x="3010654" y="2679388"/>
                </a:cubicBezTo>
                <a:cubicBezTo>
                  <a:pt x="2659505" y="2654762"/>
                  <a:pt x="2554398" y="2674634"/>
                  <a:pt x="2291295" y="2679388"/>
                </a:cubicBezTo>
                <a:cubicBezTo>
                  <a:pt x="2028192" y="2684142"/>
                  <a:pt x="1824195" y="2698325"/>
                  <a:pt x="1678506" y="2679388"/>
                </a:cubicBezTo>
                <a:cubicBezTo>
                  <a:pt x="1532817" y="2660451"/>
                  <a:pt x="1337162" y="2668320"/>
                  <a:pt x="1119004" y="2679388"/>
                </a:cubicBezTo>
                <a:cubicBezTo>
                  <a:pt x="900846" y="2690456"/>
                  <a:pt x="437513" y="2712344"/>
                  <a:pt x="0" y="2679388"/>
                </a:cubicBezTo>
                <a:cubicBezTo>
                  <a:pt x="19368" y="2400729"/>
                  <a:pt x="3076" y="2343916"/>
                  <a:pt x="0" y="2009541"/>
                </a:cubicBezTo>
                <a:cubicBezTo>
                  <a:pt x="-3076" y="1675166"/>
                  <a:pt x="-8660" y="1657195"/>
                  <a:pt x="0" y="1312900"/>
                </a:cubicBezTo>
                <a:cubicBezTo>
                  <a:pt x="8660" y="968605"/>
                  <a:pt x="-8551" y="778018"/>
                  <a:pt x="0" y="616259"/>
                </a:cubicBezTo>
                <a:cubicBezTo>
                  <a:pt x="8551" y="454500"/>
                  <a:pt x="-6670" y="171825"/>
                  <a:pt x="0" y="0"/>
                </a:cubicBezTo>
                <a:close/>
              </a:path>
            </a:pathLst>
          </a:custGeom>
          <a:noFill/>
          <a:ln w="12700" cap="flat" cmpd="sng" algn="ctr">
            <a:solidFill>
              <a:srgbClr val="87B5BA"/>
            </a:solidFill>
            <a:prstDash val="solid"/>
            <a:round/>
            <a:headEnd type="none" w="med" len="med"/>
            <a:tailEnd type="none" w="med" len="med"/>
            <a:extLst>
              <a:ext uri="{C807C97D-BFC1-408E-A445-0C87EB9F89A2}">
                <ask:lineSketchStyleProps xmlns:ask="http://schemas.microsoft.com/office/drawing/2018/sketchyshapes" sd="2591388265">
                  <a:prstGeom prst="rect">
                    <a:avLst/>
                  </a:prstGeom>
                  <ask:type>
                    <ask:lineSketchFreehand/>
                  </ask:type>
                </ask:lineSketchStyleProps>
              </a:ext>
            </a:extLst>
          </a:ln>
        </p:spPr>
        <p:style>
          <a:lnRef idx="0">
            <a:scrgbClr r="0" g="0" b="0"/>
          </a:lnRef>
          <a:fillRef idx="0">
            <a:scrgbClr r="0" g="0" b="0"/>
          </a:fillRef>
          <a:effectRef idx="0">
            <a:scrgbClr r="0" g="0" b="0"/>
          </a:effectRef>
          <a:fontRef idx="minor">
            <a:schemeClr val="accent6"/>
          </a:fontRef>
        </p:style>
        <p:txBody>
          <a:bodyPr wrap="square" rtlCol="0" anchor="ctr">
            <a:spAutoFit/>
          </a:bodyPr>
          <a:lstStyle/>
          <a:p>
            <a:pPr algn="just" latinLnBrk="0">
              <a:lnSpc>
                <a:spcPct val="150000"/>
              </a:lnSpc>
              <a:spcAft>
                <a:spcPts val="1000"/>
              </a:spcAft>
            </a:pPr>
            <a:r>
              <a:rPr lang="en-GB" sz="1200">
                <a:solidFill>
                  <a:schemeClr val="tx1">
                    <a:lumMod val="75000"/>
                    <a:lumOff val="25000"/>
                  </a:schemeClr>
                </a:solidFill>
                <a:effectLst/>
                <a:ea typeface="Calibri" panose="020F0502020204030204" pitchFamily="34" charset="0"/>
                <a:cs typeface="Times New Roman" panose="02020603050405020304" pitchFamily="18" charset="0"/>
              </a:rPr>
              <a:t>En la actualidad, podríamos decir que la principal utilidad de las redes sociales es el uso personal: te permiten </a:t>
            </a:r>
            <a:r>
              <a:rPr lang="en-GB" sz="1200" b="1">
                <a:solidFill>
                  <a:schemeClr val="tx1">
                    <a:lumMod val="75000"/>
                    <a:lumOff val="25000"/>
                  </a:schemeClr>
                </a:solidFill>
                <a:effectLst/>
                <a:ea typeface="Calibri" panose="020F0502020204030204" pitchFamily="34" charset="0"/>
                <a:cs typeface="Times New Roman" panose="02020603050405020304" pitchFamily="18" charset="0"/>
              </a:rPr>
              <a:t>informarte</a:t>
            </a:r>
            <a:r>
              <a:rPr lang="en-GB" sz="1200">
                <a:solidFill>
                  <a:schemeClr val="tx1">
                    <a:lumMod val="75000"/>
                    <a:lumOff val="25000"/>
                  </a:schemeClr>
                </a:solidFill>
                <a:effectLst/>
                <a:ea typeface="Calibri" panose="020F0502020204030204" pitchFamily="34" charset="0"/>
                <a:cs typeface="Times New Roman" panose="02020603050405020304" pitchFamily="18" charset="0"/>
              </a:rPr>
              <a:t> de las últimas noticias, </a:t>
            </a:r>
            <a:r>
              <a:rPr lang="en-GB" sz="1200" b="1">
                <a:solidFill>
                  <a:schemeClr val="tx1">
                    <a:lumMod val="75000"/>
                    <a:lumOff val="25000"/>
                  </a:schemeClr>
                </a:solidFill>
                <a:effectLst/>
                <a:ea typeface="Calibri" panose="020F0502020204030204" pitchFamily="34" charset="0"/>
                <a:cs typeface="Times New Roman" panose="02020603050405020304" pitchFamily="18" charset="0"/>
              </a:rPr>
              <a:t>conocer</a:t>
            </a:r>
            <a:r>
              <a:rPr lang="en-GB" sz="1200">
                <a:solidFill>
                  <a:schemeClr val="tx1">
                    <a:lumMod val="75000"/>
                    <a:lumOff val="25000"/>
                  </a:schemeClr>
                </a:solidFill>
                <a:effectLst/>
                <a:ea typeface="Calibri" panose="020F0502020204030204" pitchFamily="34" charset="0"/>
                <a:cs typeface="Times New Roman" panose="02020603050405020304" pitchFamily="18" charset="0"/>
              </a:rPr>
              <a:t> a nuevas personas, mantenerte en contacto con personas que ya conoces desde cualquier parte del mundo, </a:t>
            </a:r>
            <a:r>
              <a:rPr lang="en-GB" sz="1200" b="1">
                <a:solidFill>
                  <a:schemeClr val="tx1">
                    <a:lumMod val="75000"/>
                    <a:lumOff val="25000"/>
                  </a:schemeClr>
                </a:solidFill>
                <a:effectLst/>
                <a:ea typeface="Calibri" panose="020F0502020204030204" pitchFamily="34" charset="0"/>
                <a:cs typeface="Times New Roman" panose="02020603050405020304" pitchFamily="18" charset="0"/>
              </a:rPr>
              <a:t>interactuar</a:t>
            </a:r>
            <a:r>
              <a:rPr lang="en-GB" sz="1200">
                <a:solidFill>
                  <a:schemeClr val="tx1">
                    <a:lumMod val="75000"/>
                    <a:lumOff val="25000"/>
                  </a:schemeClr>
                </a:solidFill>
                <a:effectLst/>
                <a:ea typeface="Calibri" panose="020F0502020204030204" pitchFamily="34" charset="0"/>
                <a:cs typeface="Times New Roman" panose="02020603050405020304" pitchFamily="18" charset="0"/>
              </a:rPr>
              <a:t> con los distintos tipos de publicación, y </a:t>
            </a:r>
            <a:r>
              <a:rPr lang="en-GB" sz="1200" b="1">
                <a:solidFill>
                  <a:schemeClr val="tx1">
                    <a:lumMod val="75000"/>
                    <a:lumOff val="25000"/>
                  </a:schemeClr>
                </a:solidFill>
                <a:effectLst/>
                <a:ea typeface="Calibri" panose="020F0502020204030204" pitchFamily="34" charset="0"/>
                <a:cs typeface="Times New Roman" panose="02020603050405020304" pitchFamily="18" charset="0"/>
              </a:rPr>
              <a:t>entretenerte</a:t>
            </a:r>
            <a:r>
              <a:rPr lang="en-GB" sz="1200">
                <a:solidFill>
                  <a:schemeClr val="tx1">
                    <a:lumMod val="75000"/>
                    <a:lumOff val="25000"/>
                  </a:schemeClr>
                </a:solidFill>
                <a:effectLst/>
                <a:ea typeface="Calibri" panose="020F0502020204030204" pitchFamily="34" charset="0"/>
                <a:cs typeface="Times New Roman" panose="02020603050405020304" pitchFamily="18" charset="0"/>
              </a:rPr>
              <a:t> con una inmensa cantidad de contenidos audiovisuales.</a:t>
            </a:r>
          </a:p>
          <a:p>
            <a:pPr algn="just" latinLnBrk="0">
              <a:lnSpc>
                <a:spcPct val="150000"/>
              </a:lnSpc>
              <a:spcAft>
                <a:spcPts val="1000"/>
              </a:spcAft>
            </a:pPr>
            <a:r>
              <a:rPr lang="en-GB" sz="1200">
                <a:solidFill>
                  <a:schemeClr val="tx1">
                    <a:lumMod val="75000"/>
                    <a:lumOff val="25000"/>
                  </a:schemeClr>
                </a:solidFill>
                <a:effectLst/>
                <a:ea typeface="Calibri" panose="020F0502020204030204" pitchFamily="34" charset="0"/>
                <a:cs typeface="Times New Roman" panose="02020603050405020304" pitchFamily="18" charset="0"/>
              </a:rPr>
              <a:t>Las redes sociales son muy divertidas, abiertas y dinámicas, pero recuerda hacer un uso responsable de ellas. ¡No dediques todo tu día a refrescar la página principal de Instagram!</a:t>
            </a:r>
          </a:p>
        </p:txBody>
      </p:sp>
      <p:pic>
        <p:nvPicPr>
          <p:cNvPr id="11" name="Imagen 10" descr="Interfaz de usuario gráfica, Aplicación&#10;&#10;Descripción generada automáticamente">
            <a:extLst>
              <a:ext uri="{FF2B5EF4-FFF2-40B4-BE49-F238E27FC236}">
                <a16:creationId xmlns:a16="http://schemas.microsoft.com/office/drawing/2014/main" id="{5012CB9D-4D11-209F-D6DB-86B4A7752A19}"/>
              </a:ext>
            </a:extLst>
          </p:cNvPr>
          <p:cNvPicPr>
            <a:picLocks noChangeAspect="1"/>
          </p:cNvPicPr>
          <p:nvPr/>
        </p:nvPicPr>
        <p:blipFill rotWithShape="1">
          <a:blip r:embed="rId2">
            <a:extLst>
              <a:ext uri="{28A0092B-C50C-407E-A947-70E740481C1C}">
                <a14:useLocalDpi xmlns:a14="http://schemas.microsoft.com/office/drawing/2010/main" val="0"/>
              </a:ext>
            </a:extLst>
          </a:blip>
          <a:srcRect l="1832" t="3801" r="66859" b="5201"/>
          <a:stretch/>
        </p:blipFill>
        <p:spPr>
          <a:xfrm>
            <a:off x="6372200" y="915566"/>
            <a:ext cx="2117035" cy="3528392"/>
          </a:xfrm>
          <a:prstGeom prst="rect">
            <a:avLst/>
          </a:prstGeom>
        </p:spPr>
      </p:pic>
    </p:spTree>
    <p:extLst>
      <p:ext uri="{BB962C8B-B14F-4D97-AF65-F5344CB8AC3E}">
        <p14:creationId xmlns:p14="http://schemas.microsoft.com/office/powerpoint/2010/main" val="31475946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13D77A5-8B36-BCEA-E61A-90E860E8FA72}"/>
              </a:ext>
            </a:extLst>
          </p:cNvPr>
          <p:cNvSpPr>
            <a:spLocks noGrp="1"/>
          </p:cNvSpPr>
          <p:nvPr>
            <p:ph type="body" sz="quarter" idx="10"/>
          </p:nvPr>
        </p:nvSpPr>
        <p:spPr/>
        <p:txBody>
          <a:bodyPr/>
          <a:lstStyle/>
          <a:p>
            <a:r>
              <a:rPr lang="en-US" altLang="ko-KR" sz="2800"/>
              <a:t>Usos de las redes sociales en el siglo XXI</a:t>
            </a:r>
            <a:endParaRPr lang="ko-KR" altLang="en-US" sz="2800" dirty="0"/>
          </a:p>
        </p:txBody>
      </p:sp>
      <p:sp>
        <p:nvSpPr>
          <p:cNvPr id="3" name="Marcador de texto 2">
            <a:extLst>
              <a:ext uri="{FF2B5EF4-FFF2-40B4-BE49-F238E27FC236}">
                <a16:creationId xmlns:a16="http://schemas.microsoft.com/office/drawing/2014/main" id="{77B87DF5-9A7E-98DC-E4D2-4B1BC1B1AB31}"/>
              </a:ext>
            </a:extLst>
          </p:cNvPr>
          <p:cNvSpPr>
            <a:spLocks noGrp="1"/>
          </p:cNvSpPr>
          <p:nvPr>
            <p:ph type="body" sz="quarter" idx="11"/>
          </p:nvPr>
        </p:nvSpPr>
        <p:spPr/>
        <p:txBody>
          <a:bodyPr/>
          <a:lstStyle/>
          <a:p>
            <a:pPr lvl="0"/>
            <a:r>
              <a:rPr lang="en-US" altLang="ko-KR" sz="1800"/>
              <a:t>Uso profesional</a:t>
            </a:r>
            <a:endParaRPr lang="en-US" altLang="ko-KR" sz="1800" dirty="0"/>
          </a:p>
        </p:txBody>
      </p:sp>
      <p:sp>
        <p:nvSpPr>
          <p:cNvPr id="5" name="TextBox 15">
            <a:extLst>
              <a:ext uri="{FF2B5EF4-FFF2-40B4-BE49-F238E27FC236}">
                <a16:creationId xmlns:a16="http://schemas.microsoft.com/office/drawing/2014/main" id="{E58D03E2-B724-DC99-58D6-C319A7E48C94}"/>
              </a:ext>
            </a:extLst>
          </p:cNvPr>
          <p:cNvSpPr txBox="1"/>
          <p:nvPr/>
        </p:nvSpPr>
        <p:spPr>
          <a:xfrm>
            <a:off x="467544" y="1331838"/>
            <a:ext cx="3960440" cy="2828147"/>
          </a:xfrm>
          <a:custGeom>
            <a:avLst/>
            <a:gdLst>
              <a:gd name="connsiteX0" fmla="*/ 0 w 3960440"/>
              <a:gd name="connsiteY0" fmla="*/ 0 h 2828147"/>
              <a:gd name="connsiteX1" fmla="*/ 541260 w 3960440"/>
              <a:gd name="connsiteY1" fmla="*/ 0 h 2828147"/>
              <a:gd name="connsiteX2" fmla="*/ 1240938 w 3960440"/>
              <a:gd name="connsiteY2" fmla="*/ 0 h 2828147"/>
              <a:gd name="connsiteX3" fmla="*/ 1782198 w 3960440"/>
              <a:gd name="connsiteY3" fmla="*/ 0 h 2828147"/>
              <a:gd name="connsiteX4" fmla="*/ 2402667 w 3960440"/>
              <a:gd name="connsiteY4" fmla="*/ 0 h 2828147"/>
              <a:gd name="connsiteX5" fmla="*/ 2983531 w 3960440"/>
              <a:gd name="connsiteY5" fmla="*/ 0 h 2828147"/>
              <a:gd name="connsiteX6" fmla="*/ 3960440 w 3960440"/>
              <a:gd name="connsiteY6" fmla="*/ 0 h 2828147"/>
              <a:gd name="connsiteX7" fmla="*/ 3960440 w 3960440"/>
              <a:gd name="connsiteY7" fmla="*/ 509066 h 2828147"/>
              <a:gd name="connsiteX8" fmla="*/ 3960440 w 3960440"/>
              <a:gd name="connsiteY8" fmla="*/ 1018133 h 2828147"/>
              <a:gd name="connsiteX9" fmla="*/ 3960440 w 3960440"/>
              <a:gd name="connsiteY9" fmla="*/ 1498918 h 2828147"/>
              <a:gd name="connsiteX10" fmla="*/ 3960440 w 3960440"/>
              <a:gd name="connsiteY10" fmla="*/ 2092829 h 2828147"/>
              <a:gd name="connsiteX11" fmla="*/ 3960440 w 3960440"/>
              <a:gd name="connsiteY11" fmla="*/ 2828147 h 2828147"/>
              <a:gd name="connsiteX12" fmla="*/ 3221158 w 3960440"/>
              <a:gd name="connsiteY12" fmla="*/ 2828147 h 2828147"/>
              <a:gd name="connsiteX13" fmla="*/ 2600689 w 3960440"/>
              <a:gd name="connsiteY13" fmla="*/ 2828147 h 2828147"/>
              <a:gd name="connsiteX14" fmla="*/ 1861407 w 3960440"/>
              <a:gd name="connsiteY14" fmla="*/ 2828147 h 2828147"/>
              <a:gd name="connsiteX15" fmla="*/ 1122125 w 3960440"/>
              <a:gd name="connsiteY15" fmla="*/ 2828147 h 2828147"/>
              <a:gd name="connsiteX16" fmla="*/ 0 w 3960440"/>
              <a:gd name="connsiteY16" fmla="*/ 2828147 h 2828147"/>
              <a:gd name="connsiteX17" fmla="*/ 0 w 3960440"/>
              <a:gd name="connsiteY17" fmla="*/ 2290799 h 2828147"/>
              <a:gd name="connsiteX18" fmla="*/ 0 w 3960440"/>
              <a:gd name="connsiteY18" fmla="*/ 1781733 h 2828147"/>
              <a:gd name="connsiteX19" fmla="*/ 0 w 3960440"/>
              <a:gd name="connsiteY19" fmla="*/ 1159540 h 2828147"/>
              <a:gd name="connsiteX20" fmla="*/ 0 w 3960440"/>
              <a:gd name="connsiteY20" fmla="*/ 678755 h 2828147"/>
              <a:gd name="connsiteX21" fmla="*/ 0 w 3960440"/>
              <a:gd name="connsiteY21" fmla="*/ 0 h 2828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960440" h="2828147" extrusionOk="0">
                <a:moveTo>
                  <a:pt x="0" y="0"/>
                </a:moveTo>
                <a:cubicBezTo>
                  <a:pt x="152093" y="-23244"/>
                  <a:pt x="413635" y="-26783"/>
                  <a:pt x="541260" y="0"/>
                </a:cubicBezTo>
                <a:cubicBezTo>
                  <a:pt x="668885" y="26783"/>
                  <a:pt x="902131" y="10889"/>
                  <a:pt x="1240938" y="0"/>
                </a:cubicBezTo>
                <a:cubicBezTo>
                  <a:pt x="1579745" y="-10889"/>
                  <a:pt x="1655572" y="-10043"/>
                  <a:pt x="1782198" y="0"/>
                </a:cubicBezTo>
                <a:cubicBezTo>
                  <a:pt x="1908824" y="10043"/>
                  <a:pt x="2137982" y="6276"/>
                  <a:pt x="2402667" y="0"/>
                </a:cubicBezTo>
                <a:cubicBezTo>
                  <a:pt x="2667352" y="-6276"/>
                  <a:pt x="2719210" y="16773"/>
                  <a:pt x="2983531" y="0"/>
                </a:cubicBezTo>
                <a:cubicBezTo>
                  <a:pt x="3247852" y="-16773"/>
                  <a:pt x="3658250" y="-24206"/>
                  <a:pt x="3960440" y="0"/>
                </a:cubicBezTo>
                <a:cubicBezTo>
                  <a:pt x="3967154" y="240938"/>
                  <a:pt x="3959504" y="353464"/>
                  <a:pt x="3960440" y="509066"/>
                </a:cubicBezTo>
                <a:cubicBezTo>
                  <a:pt x="3961376" y="664668"/>
                  <a:pt x="3940887" y="781421"/>
                  <a:pt x="3960440" y="1018133"/>
                </a:cubicBezTo>
                <a:cubicBezTo>
                  <a:pt x="3979993" y="1254845"/>
                  <a:pt x="3956709" y="1301220"/>
                  <a:pt x="3960440" y="1498918"/>
                </a:cubicBezTo>
                <a:cubicBezTo>
                  <a:pt x="3964171" y="1696616"/>
                  <a:pt x="3953461" y="1955322"/>
                  <a:pt x="3960440" y="2092829"/>
                </a:cubicBezTo>
                <a:cubicBezTo>
                  <a:pt x="3967419" y="2230336"/>
                  <a:pt x="3952873" y="2537622"/>
                  <a:pt x="3960440" y="2828147"/>
                </a:cubicBezTo>
                <a:cubicBezTo>
                  <a:pt x="3665306" y="2809728"/>
                  <a:pt x="3507049" y="2802315"/>
                  <a:pt x="3221158" y="2828147"/>
                </a:cubicBezTo>
                <a:cubicBezTo>
                  <a:pt x="2935267" y="2853979"/>
                  <a:pt x="2733012" y="2850109"/>
                  <a:pt x="2600689" y="2828147"/>
                </a:cubicBezTo>
                <a:cubicBezTo>
                  <a:pt x="2468366" y="2806185"/>
                  <a:pt x="2077257" y="2792365"/>
                  <a:pt x="1861407" y="2828147"/>
                </a:cubicBezTo>
                <a:cubicBezTo>
                  <a:pt x="1645557" y="2863929"/>
                  <a:pt x="1479758" y="2859033"/>
                  <a:pt x="1122125" y="2828147"/>
                </a:cubicBezTo>
                <a:cubicBezTo>
                  <a:pt x="764492" y="2797261"/>
                  <a:pt x="466197" y="2811036"/>
                  <a:pt x="0" y="2828147"/>
                </a:cubicBezTo>
                <a:cubicBezTo>
                  <a:pt x="18240" y="2574780"/>
                  <a:pt x="-13633" y="2495414"/>
                  <a:pt x="0" y="2290799"/>
                </a:cubicBezTo>
                <a:cubicBezTo>
                  <a:pt x="13633" y="2086184"/>
                  <a:pt x="20536" y="2015353"/>
                  <a:pt x="0" y="1781733"/>
                </a:cubicBezTo>
                <a:cubicBezTo>
                  <a:pt x="-20536" y="1548113"/>
                  <a:pt x="14284" y="1380292"/>
                  <a:pt x="0" y="1159540"/>
                </a:cubicBezTo>
                <a:cubicBezTo>
                  <a:pt x="-14284" y="938788"/>
                  <a:pt x="17914" y="852559"/>
                  <a:pt x="0" y="678755"/>
                </a:cubicBezTo>
                <a:cubicBezTo>
                  <a:pt x="-17914" y="504951"/>
                  <a:pt x="-27679" y="270848"/>
                  <a:pt x="0" y="0"/>
                </a:cubicBezTo>
                <a:close/>
              </a:path>
            </a:pathLst>
          </a:custGeom>
          <a:noFill/>
          <a:ln w="12700" cap="flat" cmpd="sng" algn="ctr">
            <a:solidFill>
              <a:srgbClr val="87B5BA"/>
            </a:solidFill>
            <a:prstDash val="solid"/>
            <a:round/>
            <a:headEnd type="none" w="med" len="med"/>
            <a:tailEnd type="none" w="med" len="med"/>
            <a:extLst>
              <a:ext uri="{C807C97D-BFC1-408E-A445-0C87EB9F89A2}">
                <ask:lineSketchStyleProps xmlns:ask="http://schemas.microsoft.com/office/drawing/2018/sketchyshapes" sd="2591388265">
                  <a:prstGeom prst="rect">
                    <a:avLst/>
                  </a:prstGeom>
                  <ask:type>
                    <ask:lineSketchFreehand/>
                  </ask:type>
                </ask:lineSketchStyleProps>
              </a:ext>
            </a:extLst>
          </a:ln>
        </p:spPr>
        <p:style>
          <a:lnRef idx="0">
            <a:scrgbClr r="0" g="0" b="0"/>
          </a:lnRef>
          <a:fillRef idx="0">
            <a:scrgbClr r="0" g="0" b="0"/>
          </a:fillRef>
          <a:effectRef idx="0">
            <a:scrgbClr r="0" g="0" b="0"/>
          </a:effectRef>
          <a:fontRef idx="minor">
            <a:schemeClr val="accent6"/>
          </a:fontRef>
        </p:style>
        <p:txBody>
          <a:bodyPr wrap="square" rtlCol="0" anchor="ctr">
            <a:spAutoFit/>
          </a:bodyPr>
          <a:lstStyle/>
          <a:p>
            <a:pPr algn="just" latinLnBrk="0">
              <a:lnSpc>
                <a:spcPct val="150000"/>
              </a:lnSpc>
              <a:spcAft>
                <a:spcPts val="1000"/>
              </a:spcAft>
            </a:pPr>
            <a:r>
              <a:rPr lang="en-GB" sz="1200">
                <a:solidFill>
                  <a:schemeClr val="tx1">
                    <a:lumMod val="75000"/>
                    <a:lumOff val="25000"/>
                  </a:schemeClr>
                </a:solidFill>
                <a:effectLst/>
                <a:ea typeface="Calibri" panose="020F0502020204030204" pitchFamily="34" charset="0"/>
                <a:cs typeface="Times New Roman" panose="02020603050405020304" pitchFamily="18" charset="0"/>
              </a:rPr>
              <a:t>Además del uso personal de las redes sociales, también pueden usarse de forma profesional, tanto para la </a:t>
            </a:r>
            <a:r>
              <a:rPr lang="en-GB" sz="1200" b="1">
                <a:solidFill>
                  <a:schemeClr val="tx1">
                    <a:lumMod val="75000"/>
                    <a:lumOff val="25000"/>
                  </a:schemeClr>
                </a:solidFill>
                <a:effectLst/>
                <a:ea typeface="Calibri" panose="020F0502020204030204" pitchFamily="34" charset="0"/>
                <a:cs typeface="Times New Roman" panose="02020603050405020304" pitchFamily="18" charset="0"/>
              </a:rPr>
              <a:t>búsqueda de empleo</a:t>
            </a:r>
            <a:r>
              <a:rPr lang="en-GB" sz="1200">
                <a:solidFill>
                  <a:schemeClr val="tx1">
                    <a:lumMod val="75000"/>
                    <a:lumOff val="25000"/>
                  </a:schemeClr>
                </a:solidFill>
                <a:effectLst/>
                <a:ea typeface="Calibri" panose="020F0502020204030204" pitchFamily="34" charset="0"/>
                <a:cs typeface="Times New Roman" panose="02020603050405020304" pitchFamily="18" charset="0"/>
              </a:rPr>
              <a:t>, el </a:t>
            </a:r>
            <a:r>
              <a:rPr lang="en-GB" sz="1200" b="1">
                <a:solidFill>
                  <a:schemeClr val="tx1">
                    <a:lumMod val="75000"/>
                    <a:lumOff val="25000"/>
                  </a:schemeClr>
                </a:solidFill>
                <a:effectLst/>
                <a:ea typeface="Calibri" panose="020F0502020204030204" pitchFamily="34" charset="0"/>
                <a:cs typeface="Times New Roman" panose="02020603050405020304" pitchFamily="18" charset="0"/>
              </a:rPr>
              <a:t>networking</a:t>
            </a:r>
            <a:r>
              <a:rPr lang="en-GB" sz="1200">
                <a:solidFill>
                  <a:schemeClr val="tx1">
                    <a:lumMod val="75000"/>
                    <a:lumOff val="25000"/>
                  </a:schemeClr>
                </a:solidFill>
                <a:effectLst/>
                <a:ea typeface="Calibri" panose="020F0502020204030204" pitchFamily="34" charset="0"/>
                <a:cs typeface="Times New Roman" panose="02020603050405020304" pitchFamily="18" charset="0"/>
              </a:rPr>
              <a:t> de negocios, o como </a:t>
            </a:r>
            <a:r>
              <a:rPr lang="en-GB" sz="1200" b="1">
                <a:solidFill>
                  <a:schemeClr val="tx1">
                    <a:lumMod val="75000"/>
                    <a:lumOff val="25000"/>
                  </a:schemeClr>
                </a:solidFill>
                <a:effectLst/>
                <a:ea typeface="Calibri" panose="020F0502020204030204" pitchFamily="34" charset="0"/>
                <a:cs typeface="Times New Roman" panose="02020603050405020304" pitchFamily="18" charset="0"/>
              </a:rPr>
              <a:t>red social de empresa</a:t>
            </a:r>
            <a:r>
              <a:rPr lang="en-GB" sz="1200">
                <a:solidFill>
                  <a:schemeClr val="tx1">
                    <a:lumMod val="75000"/>
                    <a:lumOff val="25000"/>
                  </a:schemeClr>
                </a:solidFill>
                <a:effectLst/>
                <a:ea typeface="Calibri" panose="020F0502020204030204" pitchFamily="34" charset="0"/>
                <a:cs typeface="Times New Roman" panose="02020603050405020304" pitchFamily="18" charset="0"/>
              </a:rPr>
              <a:t>. Para el networking, existen redes sociales como LinkedIn, Xing o Womenalia, mientras que desde el punto de vista de una empresa, puede estar presente en cualquier red social que cuente con el público al que se destinan sus productos o servicios, como una forma de llegar a nuevos y actuales clientes.</a:t>
            </a:r>
          </a:p>
        </p:txBody>
      </p:sp>
      <p:pic>
        <p:nvPicPr>
          <p:cNvPr id="6" name="Imagen 5" descr="Interfaz de usuario gráfica, Sitio web&#10;&#10;Descripción generada automáticamente">
            <a:extLst>
              <a:ext uri="{FF2B5EF4-FFF2-40B4-BE49-F238E27FC236}">
                <a16:creationId xmlns:a16="http://schemas.microsoft.com/office/drawing/2014/main" id="{1B96856B-9D97-6C57-E4E6-739536540AA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32040" y="1331838"/>
            <a:ext cx="3540562" cy="2862877"/>
          </a:xfrm>
          <a:prstGeom prst="rect">
            <a:avLst/>
          </a:prstGeom>
        </p:spPr>
      </p:pic>
    </p:spTree>
    <p:extLst>
      <p:ext uri="{BB962C8B-B14F-4D97-AF65-F5344CB8AC3E}">
        <p14:creationId xmlns:p14="http://schemas.microsoft.com/office/powerpoint/2010/main" val="36794551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13D77A5-8B36-BCEA-E61A-90E860E8FA72}"/>
              </a:ext>
            </a:extLst>
          </p:cNvPr>
          <p:cNvSpPr>
            <a:spLocks noGrp="1"/>
          </p:cNvSpPr>
          <p:nvPr>
            <p:ph type="body" sz="quarter" idx="10"/>
          </p:nvPr>
        </p:nvSpPr>
        <p:spPr/>
        <p:txBody>
          <a:bodyPr/>
          <a:lstStyle/>
          <a:p>
            <a:r>
              <a:rPr lang="en-US" altLang="ko-KR" sz="2800"/>
              <a:t>Usos de las redes sociales en el siglo XXI</a:t>
            </a:r>
            <a:endParaRPr lang="ko-KR" altLang="en-US" sz="2800" dirty="0"/>
          </a:p>
        </p:txBody>
      </p:sp>
      <p:sp>
        <p:nvSpPr>
          <p:cNvPr id="3" name="Marcador de texto 2">
            <a:extLst>
              <a:ext uri="{FF2B5EF4-FFF2-40B4-BE49-F238E27FC236}">
                <a16:creationId xmlns:a16="http://schemas.microsoft.com/office/drawing/2014/main" id="{77B87DF5-9A7E-98DC-E4D2-4B1BC1B1AB31}"/>
              </a:ext>
            </a:extLst>
          </p:cNvPr>
          <p:cNvSpPr>
            <a:spLocks noGrp="1"/>
          </p:cNvSpPr>
          <p:nvPr>
            <p:ph type="body" sz="quarter" idx="11"/>
          </p:nvPr>
        </p:nvSpPr>
        <p:spPr/>
        <p:txBody>
          <a:bodyPr/>
          <a:lstStyle/>
          <a:p>
            <a:pPr lvl="0"/>
            <a:r>
              <a:rPr lang="en-US" altLang="ko-KR" sz="1800"/>
              <a:t>Uso profesional</a:t>
            </a:r>
            <a:endParaRPr lang="en-US" altLang="ko-KR" sz="1800" dirty="0"/>
          </a:p>
        </p:txBody>
      </p:sp>
      <p:sp>
        <p:nvSpPr>
          <p:cNvPr id="5" name="TextBox 15">
            <a:extLst>
              <a:ext uri="{FF2B5EF4-FFF2-40B4-BE49-F238E27FC236}">
                <a16:creationId xmlns:a16="http://schemas.microsoft.com/office/drawing/2014/main" id="{E58D03E2-B724-DC99-58D6-C319A7E48C94}"/>
              </a:ext>
            </a:extLst>
          </p:cNvPr>
          <p:cNvSpPr txBox="1"/>
          <p:nvPr/>
        </p:nvSpPr>
        <p:spPr>
          <a:xfrm>
            <a:off x="4067944" y="1267718"/>
            <a:ext cx="4608512" cy="2956387"/>
          </a:xfrm>
          <a:custGeom>
            <a:avLst/>
            <a:gdLst>
              <a:gd name="connsiteX0" fmla="*/ 0 w 4608512"/>
              <a:gd name="connsiteY0" fmla="*/ 0 h 2956387"/>
              <a:gd name="connsiteX1" fmla="*/ 520103 w 4608512"/>
              <a:gd name="connsiteY1" fmla="*/ 0 h 2956387"/>
              <a:gd name="connsiteX2" fmla="*/ 1224547 w 4608512"/>
              <a:gd name="connsiteY2" fmla="*/ 0 h 2956387"/>
              <a:gd name="connsiteX3" fmla="*/ 1744651 w 4608512"/>
              <a:gd name="connsiteY3" fmla="*/ 0 h 2956387"/>
              <a:gd name="connsiteX4" fmla="*/ 2356925 w 4608512"/>
              <a:gd name="connsiteY4" fmla="*/ 0 h 2956387"/>
              <a:gd name="connsiteX5" fmla="*/ 2923113 w 4608512"/>
              <a:gd name="connsiteY5" fmla="*/ 0 h 2956387"/>
              <a:gd name="connsiteX6" fmla="*/ 3535387 w 4608512"/>
              <a:gd name="connsiteY6" fmla="*/ 0 h 2956387"/>
              <a:gd name="connsiteX7" fmla="*/ 4608512 w 4608512"/>
              <a:gd name="connsiteY7" fmla="*/ 0 h 2956387"/>
              <a:gd name="connsiteX8" fmla="*/ 4608512 w 4608512"/>
              <a:gd name="connsiteY8" fmla="*/ 502586 h 2956387"/>
              <a:gd name="connsiteX9" fmla="*/ 4608512 w 4608512"/>
              <a:gd name="connsiteY9" fmla="*/ 1005172 h 2956387"/>
              <a:gd name="connsiteX10" fmla="*/ 4608512 w 4608512"/>
              <a:gd name="connsiteY10" fmla="*/ 1626013 h 2956387"/>
              <a:gd name="connsiteX11" fmla="*/ 4608512 w 4608512"/>
              <a:gd name="connsiteY11" fmla="*/ 2217290 h 2956387"/>
              <a:gd name="connsiteX12" fmla="*/ 4608512 w 4608512"/>
              <a:gd name="connsiteY12" fmla="*/ 2956387 h 2956387"/>
              <a:gd name="connsiteX13" fmla="*/ 3857983 w 4608512"/>
              <a:gd name="connsiteY13" fmla="*/ 2956387 h 2956387"/>
              <a:gd name="connsiteX14" fmla="*/ 3107454 w 4608512"/>
              <a:gd name="connsiteY14" fmla="*/ 2956387 h 2956387"/>
              <a:gd name="connsiteX15" fmla="*/ 2356925 w 4608512"/>
              <a:gd name="connsiteY15" fmla="*/ 2956387 h 2956387"/>
              <a:gd name="connsiteX16" fmla="*/ 1652481 w 4608512"/>
              <a:gd name="connsiteY16" fmla="*/ 2956387 h 2956387"/>
              <a:gd name="connsiteX17" fmla="*/ 1040207 w 4608512"/>
              <a:gd name="connsiteY17" fmla="*/ 2956387 h 2956387"/>
              <a:gd name="connsiteX18" fmla="*/ 0 w 4608512"/>
              <a:gd name="connsiteY18" fmla="*/ 2956387 h 2956387"/>
              <a:gd name="connsiteX19" fmla="*/ 0 w 4608512"/>
              <a:gd name="connsiteY19" fmla="*/ 2394673 h 2956387"/>
              <a:gd name="connsiteX20" fmla="*/ 0 w 4608512"/>
              <a:gd name="connsiteY20" fmla="*/ 1892088 h 2956387"/>
              <a:gd name="connsiteX21" fmla="*/ 0 w 4608512"/>
              <a:gd name="connsiteY21" fmla="*/ 1271246 h 2956387"/>
              <a:gd name="connsiteX22" fmla="*/ 0 w 4608512"/>
              <a:gd name="connsiteY22" fmla="*/ 650405 h 2956387"/>
              <a:gd name="connsiteX23" fmla="*/ 0 w 4608512"/>
              <a:gd name="connsiteY23" fmla="*/ 0 h 2956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608512" h="2956387" extrusionOk="0">
                <a:moveTo>
                  <a:pt x="0" y="0"/>
                </a:moveTo>
                <a:cubicBezTo>
                  <a:pt x="252798" y="-12007"/>
                  <a:pt x="336251" y="-1454"/>
                  <a:pt x="520103" y="0"/>
                </a:cubicBezTo>
                <a:cubicBezTo>
                  <a:pt x="703955" y="1454"/>
                  <a:pt x="878906" y="-14176"/>
                  <a:pt x="1224547" y="0"/>
                </a:cubicBezTo>
                <a:cubicBezTo>
                  <a:pt x="1570188" y="14176"/>
                  <a:pt x="1569617" y="1812"/>
                  <a:pt x="1744651" y="0"/>
                </a:cubicBezTo>
                <a:cubicBezTo>
                  <a:pt x="1919685" y="-1812"/>
                  <a:pt x="2130979" y="-11151"/>
                  <a:pt x="2356925" y="0"/>
                </a:cubicBezTo>
                <a:cubicBezTo>
                  <a:pt x="2582871" y="11151"/>
                  <a:pt x="2701779" y="20120"/>
                  <a:pt x="2923113" y="0"/>
                </a:cubicBezTo>
                <a:cubicBezTo>
                  <a:pt x="3144447" y="-20120"/>
                  <a:pt x="3312904" y="-2248"/>
                  <a:pt x="3535387" y="0"/>
                </a:cubicBezTo>
                <a:cubicBezTo>
                  <a:pt x="3757870" y="2248"/>
                  <a:pt x="4288215" y="10638"/>
                  <a:pt x="4608512" y="0"/>
                </a:cubicBezTo>
                <a:cubicBezTo>
                  <a:pt x="4600896" y="143228"/>
                  <a:pt x="4618967" y="337557"/>
                  <a:pt x="4608512" y="502586"/>
                </a:cubicBezTo>
                <a:cubicBezTo>
                  <a:pt x="4598057" y="667615"/>
                  <a:pt x="4592027" y="764088"/>
                  <a:pt x="4608512" y="1005172"/>
                </a:cubicBezTo>
                <a:cubicBezTo>
                  <a:pt x="4624997" y="1246256"/>
                  <a:pt x="4601196" y="1448867"/>
                  <a:pt x="4608512" y="1626013"/>
                </a:cubicBezTo>
                <a:cubicBezTo>
                  <a:pt x="4615828" y="1803159"/>
                  <a:pt x="4634804" y="2082530"/>
                  <a:pt x="4608512" y="2217290"/>
                </a:cubicBezTo>
                <a:cubicBezTo>
                  <a:pt x="4582220" y="2352050"/>
                  <a:pt x="4587537" y="2765751"/>
                  <a:pt x="4608512" y="2956387"/>
                </a:cubicBezTo>
                <a:cubicBezTo>
                  <a:pt x="4331722" y="2934039"/>
                  <a:pt x="4083142" y="2931353"/>
                  <a:pt x="3857983" y="2956387"/>
                </a:cubicBezTo>
                <a:cubicBezTo>
                  <a:pt x="3632824" y="2981421"/>
                  <a:pt x="3296652" y="2945160"/>
                  <a:pt x="3107454" y="2956387"/>
                </a:cubicBezTo>
                <a:cubicBezTo>
                  <a:pt x="2918256" y="2967614"/>
                  <a:pt x="2618071" y="2933650"/>
                  <a:pt x="2356925" y="2956387"/>
                </a:cubicBezTo>
                <a:cubicBezTo>
                  <a:pt x="2095779" y="2979124"/>
                  <a:pt x="2003854" y="2973640"/>
                  <a:pt x="1652481" y="2956387"/>
                </a:cubicBezTo>
                <a:cubicBezTo>
                  <a:pt x="1301108" y="2939134"/>
                  <a:pt x="1197412" y="2942758"/>
                  <a:pt x="1040207" y="2956387"/>
                </a:cubicBezTo>
                <a:cubicBezTo>
                  <a:pt x="883002" y="2970016"/>
                  <a:pt x="383630" y="2967705"/>
                  <a:pt x="0" y="2956387"/>
                </a:cubicBezTo>
                <a:cubicBezTo>
                  <a:pt x="-18283" y="2792449"/>
                  <a:pt x="-9518" y="2619007"/>
                  <a:pt x="0" y="2394673"/>
                </a:cubicBezTo>
                <a:cubicBezTo>
                  <a:pt x="9518" y="2170339"/>
                  <a:pt x="-3194" y="2131057"/>
                  <a:pt x="0" y="1892088"/>
                </a:cubicBezTo>
                <a:cubicBezTo>
                  <a:pt x="3194" y="1653119"/>
                  <a:pt x="6276" y="1523945"/>
                  <a:pt x="0" y="1271246"/>
                </a:cubicBezTo>
                <a:cubicBezTo>
                  <a:pt x="-6276" y="1018547"/>
                  <a:pt x="-2051" y="784896"/>
                  <a:pt x="0" y="650405"/>
                </a:cubicBezTo>
                <a:cubicBezTo>
                  <a:pt x="2051" y="515914"/>
                  <a:pt x="-11716" y="178515"/>
                  <a:pt x="0" y="0"/>
                </a:cubicBezTo>
                <a:close/>
              </a:path>
            </a:pathLst>
          </a:custGeom>
          <a:noFill/>
          <a:ln w="12700" cap="flat" cmpd="sng" algn="ctr">
            <a:solidFill>
              <a:srgbClr val="87B5BA"/>
            </a:solidFill>
            <a:prstDash val="solid"/>
            <a:round/>
            <a:headEnd type="none" w="med" len="med"/>
            <a:tailEnd type="none" w="med" len="med"/>
            <a:extLst>
              <a:ext uri="{C807C97D-BFC1-408E-A445-0C87EB9F89A2}">
                <ask:lineSketchStyleProps xmlns:ask="http://schemas.microsoft.com/office/drawing/2018/sketchyshapes" sd="2591388265">
                  <a:prstGeom prst="rect">
                    <a:avLst/>
                  </a:prstGeom>
                  <ask:type>
                    <ask:lineSketchFreehand/>
                  </ask:type>
                </ask:lineSketchStyleProps>
              </a:ext>
            </a:extLst>
          </a:ln>
        </p:spPr>
        <p:style>
          <a:lnRef idx="0">
            <a:scrgbClr r="0" g="0" b="0"/>
          </a:lnRef>
          <a:fillRef idx="0">
            <a:scrgbClr r="0" g="0" b="0"/>
          </a:fillRef>
          <a:effectRef idx="0">
            <a:scrgbClr r="0" g="0" b="0"/>
          </a:effectRef>
          <a:fontRef idx="minor">
            <a:schemeClr val="accent6"/>
          </a:fontRef>
        </p:style>
        <p:txBody>
          <a:bodyPr wrap="square" rtlCol="0" anchor="ctr">
            <a:spAutoFit/>
          </a:bodyPr>
          <a:lstStyle/>
          <a:p>
            <a:pPr algn="just" latinLnBrk="0">
              <a:lnSpc>
                <a:spcPct val="150000"/>
              </a:lnSpc>
              <a:spcAft>
                <a:spcPts val="1000"/>
              </a:spcAft>
            </a:pPr>
            <a:r>
              <a:rPr lang="en-GB" sz="1200">
                <a:solidFill>
                  <a:schemeClr val="tx1">
                    <a:lumMod val="75000"/>
                    <a:lumOff val="25000"/>
                  </a:schemeClr>
                </a:solidFill>
                <a:effectLst/>
                <a:ea typeface="Calibri" panose="020F0502020204030204" pitchFamily="34" charset="0"/>
                <a:cs typeface="Times New Roman" panose="02020603050405020304" pitchFamily="18" charset="0"/>
              </a:rPr>
              <a:t>A raíz del auge de las redes sociales, se han creado nuevas profesiones, como la del “</a:t>
            </a:r>
            <a:r>
              <a:rPr lang="en-GB" sz="1200" b="1">
                <a:solidFill>
                  <a:schemeClr val="tx1">
                    <a:lumMod val="75000"/>
                    <a:lumOff val="25000"/>
                  </a:schemeClr>
                </a:solidFill>
                <a:effectLst/>
                <a:ea typeface="Calibri" panose="020F0502020204030204" pitchFamily="34" charset="0"/>
                <a:cs typeface="Times New Roman" panose="02020603050405020304" pitchFamily="18" charset="0"/>
              </a:rPr>
              <a:t>community manager</a:t>
            </a:r>
            <a:r>
              <a:rPr lang="en-GB" sz="1200">
                <a:solidFill>
                  <a:schemeClr val="tx1">
                    <a:lumMod val="75000"/>
                    <a:lumOff val="25000"/>
                  </a:schemeClr>
                </a:solidFill>
                <a:effectLst/>
                <a:ea typeface="Calibri" panose="020F0502020204030204" pitchFamily="34" charset="0"/>
                <a:cs typeface="Times New Roman" panose="02020603050405020304" pitchFamily="18" charset="0"/>
              </a:rPr>
              <a:t>” o el “</a:t>
            </a:r>
            <a:r>
              <a:rPr lang="en-GB" sz="1200" b="1">
                <a:solidFill>
                  <a:schemeClr val="tx1">
                    <a:lumMod val="75000"/>
                    <a:lumOff val="25000"/>
                  </a:schemeClr>
                </a:solidFill>
                <a:effectLst/>
                <a:ea typeface="Calibri" panose="020F0502020204030204" pitchFamily="34" charset="0"/>
                <a:cs typeface="Times New Roman" panose="02020603050405020304" pitchFamily="18" charset="0"/>
              </a:rPr>
              <a:t>social media manager</a:t>
            </a:r>
            <a:r>
              <a:rPr lang="en-GB" sz="1200">
                <a:solidFill>
                  <a:schemeClr val="tx1">
                    <a:lumMod val="75000"/>
                    <a:lumOff val="25000"/>
                  </a:schemeClr>
                </a:solidFill>
                <a:effectLst/>
                <a:ea typeface="Calibri" panose="020F0502020204030204" pitchFamily="34" charset="0"/>
                <a:cs typeface="Times New Roman" panose="02020603050405020304" pitchFamily="18" charset="0"/>
              </a:rPr>
              <a:t>”, que trabajan gestionando y administrando las redes sociales de las empresas.</a:t>
            </a:r>
          </a:p>
          <a:p>
            <a:pPr algn="just" latinLnBrk="0">
              <a:lnSpc>
                <a:spcPct val="150000"/>
              </a:lnSpc>
              <a:spcAft>
                <a:spcPts val="1000"/>
              </a:spcAft>
            </a:pPr>
            <a:r>
              <a:rPr lang="en-GB" sz="1200">
                <a:solidFill>
                  <a:schemeClr val="tx1">
                    <a:lumMod val="75000"/>
                    <a:lumOff val="25000"/>
                  </a:schemeClr>
                </a:solidFill>
                <a:effectLst/>
                <a:ea typeface="Calibri" panose="020F0502020204030204" pitchFamily="34" charset="0"/>
                <a:cs typeface="Times New Roman" panose="02020603050405020304" pitchFamily="18" charset="0"/>
              </a:rPr>
              <a:t>Las redes sociales también son una valiosa fuente de información, que permite a los investigadores extraer datos de gran relevancia para estudios sociológicos que se centran en el comportamiento social de las personas, y también permiten a las propias empresas conocer información valiosa para sus negocios.</a:t>
            </a:r>
          </a:p>
        </p:txBody>
      </p:sp>
      <p:pic>
        <p:nvPicPr>
          <p:cNvPr id="6" name="Imagen 5" descr="Imagen que contiene Interfaz de usuario gráfica&#10;&#10;Descripción generada automáticamente">
            <a:extLst>
              <a:ext uri="{FF2B5EF4-FFF2-40B4-BE49-F238E27FC236}">
                <a16:creationId xmlns:a16="http://schemas.microsoft.com/office/drawing/2014/main" id="{1E7A7B9D-24A1-A845-16FB-1000BB9354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560" y="1145650"/>
            <a:ext cx="3096344" cy="3096344"/>
          </a:xfrm>
          <a:prstGeom prst="rect">
            <a:avLst/>
          </a:prstGeom>
        </p:spPr>
      </p:pic>
    </p:spTree>
    <p:extLst>
      <p:ext uri="{BB962C8B-B14F-4D97-AF65-F5344CB8AC3E}">
        <p14:creationId xmlns:p14="http://schemas.microsoft.com/office/powerpoint/2010/main" val="2839411797"/>
      </p:ext>
    </p:extLst>
  </p:cSld>
  <p:clrMapOvr>
    <a:masterClrMapping/>
  </p:clrMapOvr>
</p:sld>
</file>

<file path=ppt/theme/theme1.xml><?xml version="1.0" encoding="utf-8"?>
<a:theme xmlns:a="http://schemas.openxmlformats.org/drawingml/2006/main" name="Cover and End Slide Master">
  <a:themeElements>
    <a:clrScheme name="ALLPPT-COLOR-A19">
      <a:dk1>
        <a:sysClr val="windowText" lastClr="000000"/>
      </a:dk1>
      <a:lt1>
        <a:sysClr val="window" lastClr="FFFFFF"/>
      </a:lt1>
      <a:dk2>
        <a:srgbClr val="1F497D"/>
      </a:dk2>
      <a:lt2>
        <a:srgbClr val="EEECE1"/>
      </a:lt2>
      <a:accent1>
        <a:srgbClr val="32AEB8"/>
      </a:accent1>
      <a:accent2>
        <a:srgbClr val="F2A40D"/>
      </a:accent2>
      <a:accent3>
        <a:srgbClr val="32AEB8"/>
      </a:accent3>
      <a:accent4>
        <a:srgbClr val="F2A40D"/>
      </a:accent4>
      <a:accent5>
        <a:srgbClr val="32AEB8"/>
      </a:accent5>
      <a:accent6>
        <a:srgbClr val="F2A40D"/>
      </a:accent6>
      <a:hlink>
        <a:srgbClr val="3F3F3F"/>
      </a:hlink>
      <a:folHlink>
        <a:srgbClr val="3F3F3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tents Slide Master">
  <a:themeElements>
    <a:clrScheme name="ALLPPT-COLOR-A19">
      <a:dk1>
        <a:sysClr val="windowText" lastClr="000000"/>
      </a:dk1>
      <a:lt1>
        <a:sysClr val="window" lastClr="FFFFFF"/>
      </a:lt1>
      <a:dk2>
        <a:srgbClr val="1F497D"/>
      </a:dk2>
      <a:lt2>
        <a:srgbClr val="EEECE1"/>
      </a:lt2>
      <a:accent1>
        <a:srgbClr val="32AEB8"/>
      </a:accent1>
      <a:accent2>
        <a:srgbClr val="F2A40D"/>
      </a:accent2>
      <a:accent3>
        <a:srgbClr val="32AEB8"/>
      </a:accent3>
      <a:accent4>
        <a:srgbClr val="F2A40D"/>
      </a:accent4>
      <a:accent5>
        <a:srgbClr val="32AEB8"/>
      </a:accent5>
      <a:accent6>
        <a:srgbClr val="F2A40D"/>
      </a:accent6>
      <a:hlink>
        <a:srgbClr val="3F3F3F"/>
      </a:hlink>
      <a:folHlink>
        <a:srgbClr val="3F3F3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2AEB8"/>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Section Break Slide Master">
  <a:themeElements>
    <a:clrScheme name="ALLPPT-COLOR-A19">
      <a:dk1>
        <a:sysClr val="windowText" lastClr="000000"/>
      </a:dk1>
      <a:lt1>
        <a:sysClr val="window" lastClr="FFFFFF"/>
      </a:lt1>
      <a:dk2>
        <a:srgbClr val="1F497D"/>
      </a:dk2>
      <a:lt2>
        <a:srgbClr val="EEECE1"/>
      </a:lt2>
      <a:accent1>
        <a:srgbClr val="32AEB8"/>
      </a:accent1>
      <a:accent2>
        <a:srgbClr val="F2A40D"/>
      </a:accent2>
      <a:accent3>
        <a:srgbClr val="32AEB8"/>
      </a:accent3>
      <a:accent4>
        <a:srgbClr val="F2A40D"/>
      </a:accent4>
      <a:accent5>
        <a:srgbClr val="32AEB8"/>
      </a:accent5>
      <a:accent6>
        <a:srgbClr val="F2A40D"/>
      </a:accent6>
      <a:hlink>
        <a:srgbClr val="3F3F3F"/>
      </a:hlink>
      <a:folHlink>
        <a:srgbClr val="3F3F3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3972</Words>
  <Application>Microsoft Office PowerPoint</Application>
  <PresentationFormat>Presentación en pantalla (16:9)</PresentationFormat>
  <Paragraphs>273</Paragraphs>
  <Slides>36</Slides>
  <Notes>0</Notes>
  <HiddenSlides>0</HiddenSlides>
  <MMClips>0</MMClips>
  <ScaleCrop>false</ScaleCrop>
  <HeadingPairs>
    <vt:vector size="8" baseType="variant">
      <vt:variant>
        <vt:lpstr>Fuentes usadas</vt:lpstr>
      </vt:variant>
      <vt:variant>
        <vt:i4>5</vt:i4>
      </vt:variant>
      <vt:variant>
        <vt:lpstr>Tema</vt:lpstr>
      </vt:variant>
      <vt:variant>
        <vt:i4>3</vt:i4>
      </vt:variant>
      <vt:variant>
        <vt:lpstr>Servidores OLE incrustados</vt:lpstr>
      </vt:variant>
      <vt:variant>
        <vt:i4>0</vt:i4>
      </vt:variant>
      <vt:variant>
        <vt:lpstr>Títulos de diapositiva</vt:lpstr>
      </vt:variant>
      <vt:variant>
        <vt:i4>36</vt:i4>
      </vt:variant>
    </vt:vector>
  </HeadingPairs>
  <TitlesOfParts>
    <vt:vector size="44" baseType="lpstr">
      <vt:lpstr>Public Sans</vt:lpstr>
      <vt:lpstr>Arial</vt:lpstr>
      <vt:lpstr>Calibri</vt:lpstr>
      <vt:lpstr>Symbol</vt:lpstr>
      <vt:lpstr>Wingdings</vt:lpstr>
      <vt:lpstr>Cover and End Slide Master</vt:lpstr>
      <vt:lpstr>Contents Slide Master</vt:lpstr>
      <vt:lpstr>Section Break Slide Master</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googleslidesppt.com;allppt.com</dc:creator>
  <cp:lastModifiedBy>Miriam Internet Web Solutions</cp:lastModifiedBy>
  <cp:revision>176</cp:revision>
  <dcterms:created xsi:type="dcterms:W3CDTF">2016-12-05T23:26:54Z</dcterms:created>
  <dcterms:modified xsi:type="dcterms:W3CDTF">2023-01-12T10:13:24Z</dcterms:modified>
</cp:coreProperties>
</file>