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handoutMasterIdLst>
    <p:handoutMasterId r:id="rId48"/>
  </p:handoutMasterIdLst>
  <p:sldIdLst>
    <p:sldId id="264" r:id="rId4"/>
    <p:sldId id="261" r:id="rId5"/>
    <p:sldId id="300" r:id="rId6"/>
    <p:sldId id="319" r:id="rId7"/>
    <p:sldId id="320" r:id="rId8"/>
    <p:sldId id="321" r:id="rId9"/>
    <p:sldId id="323" r:id="rId10"/>
    <p:sldId id="322"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40" r:id="rId27"/>
    <p:sldId id="339" r:id="rId28"/>
    <p:sldId id="341" r:id="rId29"/>
    <p:sldId id="342" r:id="rId30"/>
    <p:sldId id="355" r:id="rId31"/>
    <p:sldId id="345" r:id="rId32"/>
    <p:sldId id="346" r:id="rId33"/>
    <p:sldId id="347" r:id="rId34"/>
    <p:sldId id="348" r:id="rId35"/>
    <p:sldId id="349" r:id="rId36"/>
    <p:sldId id="350" r:id="rId37"/>
    <p:sldId id="351" r:id="rId38"/>
    <p:sldId id="352" r:id="rId39"/>
    <p:sldId id="353" r:id="rId40"/>
    <p:sldId id="354" r:id="rId41"/>
    <p:sldId id="305" r:id="rId42"/>
    <p:sldId id="314" r:id="rId43"/>
    <p:sldId id="343" r:id="rId44"/>
    <p:sldId id="344" r:id="rId45"/>
    <p:sldId id="278" r:id="rId46"/>
    <p:sldId id="356" r:id="rId47"/>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3">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E5A"/>
    <a:srgbClr val="87B5BA"/>
    <a:srgbClr val="FFFFFF"/>
    <a:srgbClr val="86BD70"/>
    <a:srgbClr val="F2A40D"/>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94628" autoAdjust="0"/>
  </p:normalViewPr>
  <p:slideViewPr>
    <p:cSldViewPr>
      <p:cViewPr varScale="1">
        <p:scale>
          <a:sx n="114" d="100"/>
          <a:sy n="114" d="100"/>
        </p:scale>
        <p:origin x="662" y="86"/>
      </p:cViewPr>
      <p:guideLst>
        <p:guide orient="horz" pos="1393"/>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2" d="100"/>
          <a:sy n="82" d="100"/>
        </p:scale>
        <p:origin x="203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B73ECD-8E3A-41E8-8741-75888057FC71}" type="datetimeFigureOut">
              <a:rPr lang="en-US" smtClean="0"/>
              <a:t>3/30/2023</a:t>
            </a:fld>
            <a:endParaRPr lang="en-U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56D15F-7873-46C0-9A65-4AE90812F970}" type="slidenum">
              <a:rPr lang="en-US" smtClean="0"/>
              <a:t>‹Nº›</a:t>
            </a:fld>
            <a:endParaRPr lang="en-US"/>
          </a:p>
        </p:txBody>
      </p:sp>
    </p:spTree>
    <p:extLst>
      <p:ext uri="{BB962C8B-B14F-4D97-AF65-F5344CB8AC3E}">
        <p14:creationId xmlns:p14="http://schemas.microsoft.com/office/powerpoint/2010/main" val="21726435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79512" y="0"/>
            <a:ext cx="4320480" cy="4280401"/>
          </a:xfrm>
          <a:prstGeom prst="rect">
            <a:avLst/>
          </a:prstGeom>
        </p:spPr>
      </p:pic>
      <p:sp>
        <p:nvSpPr>
          <p:cNvPr id="10" name="Text Placeholder 9"/>
          <p:cNvSpPr>
            <a:spLocks noGrp="1"/>
          </p:cNvSpPr>
          <p:nvPr>
            <p:ph type="body" sz="quarter" idx="10" hasCustomPrompt="1"/>
          </p:nvPr>
        </p:nvSpPr>
        <p:spPr>
          <a:xfrm>
            <a:off x="4788024" y="1794902"/>
            <a:ext cx="4355976" cy="1080121"/>
          </a:xfrm>
          <a:prstGeom prst="rect">
            <a:avLst/>
          </a:prstGeom>
        </p:spPr>
        <p:txBody>
          <a:bodyPr anchor="ctr"/>
          <a:lstStyle>
            <a:lvl1pPr marL="0" indent="0" algn="l">
              <a:lnSpc>
                <a:spcPct val="100000"/>
              </a:lnSpc>
              <a:buNone/>
              <a:defRPr b="0" baseline="0">
                <a:solidFill>
                  <a:schemeClr val="tx1"/>
                </a:solidFill>
                <a:latin typeface="+mj-lt"/>
                <a:cs typeface="Arial" pitchFamily="34" charset="0"/>
              </a:defRPr>
            </a:lvl1pPr>
          </a:lstStyle>
          <a:p>
            <a:r>
              <a:rPr lang="en-US" altLang="ko-KR" dirty="0">
                <a:ea typeface="맑은 고딕" pitchFamily="50" charset="-127"/>
              </a:rPr>
              <a:t>TITLE</a:t>
            </a:r>
            <a:endParaRPr lang="en-US" altLang="ko-KR" dirty="0"/>
          </a:p>
        </p:txBody>
      </p:sp>
      <p:sp>
        <p:nvSpPr>
          <p:cNvPr id="11" name="Text Placeholder 9"/>
          <p:cNvSpPr>
            <a:spLocks noGrp="1"/>
          </p:cNvSpPr>
          <p:nvPr>
            <p:ph type="body" sz="quarter" idx="11" hasCustomPrompt="1"/>
          </p:nvPr>
        </p:nvSpPr>
        <p:spPr>
          <a:xfrm>
            <a:off x="4788024" y="2947030"/>
            <a:ext cx="4355828" cy="488816"/>
          </a:xfrm>
          <a:prstGeom prst="rect">
            <a:avLst/>
          </a:prstGeom>
        </p:spPr>
        <p:txBody>
          <a:bodyPr anchor="ctr"/>
          <a:lstStyle>
            <a:lvl1pPr marL="0" indent="0" algn="l">
              <a:buNone/>
              <a:defRPr sz="1400" b="0" baseline="0">
                <a:solidFill>
                  <a:schemeClr val="tx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5" name="image2.png"/>
          <p:cNvPicPr/>
          <p:nvPr userDrawn="1"/>
        </p:nvPicPr>
        <p:blipFill>
          <a:blip r:embed="rId3" cstate="email">
            <a:extLst>
              <a:ext uri="{28A0092B-C50C-407E-A947-70E740481C1C}">
                <a14:useLocalDpi xmlns:a14="http://schemas.microsoft.com/office/drawing/2010/main"/>
              </a:ext>
            </a:extLst>
          </a:blip>
          <a:stretch>
            <a:fillRect/>
          </a:stretch>
        </p:blipFill>
        <p:spPr>
          <a:xfrm>
            <a:off x="6516216" y="167272"/>
            <a:ext cx="2160240" cy="1051224"/>
          </a:xfrm>
          <a:prstGeom prst="rect">
            <a:avLst/>
          </a:prstGeom>
        </p:spPr>
      </p:pic>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0013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3440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rgbClr val="87B5BA"/>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5063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887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4213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rgbClr val="87B5BA"/>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209397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52426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106909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9" name="image2.png"/>
          <p:cNvPicPr/>
          <p:nvPr userDrawn="1"/>
        </p:nvPicPr>
        <p:blipFill>
          <a:blip r:embed="rId2" cstate="email">
            <a:extLst>
              <a:ext uri="{28A0092B-C50C-407E-A947-70E740481C1C}">
                <a14:useLocalDpi xmlns:a14="http://schemas.microsoft.com/office/drawing/2010/main"/>
              </a:ext>
            </a:extLst>
          </a:blip>
          <a:stretch>
            <a:fillRect/>
          </a:stretch>
        </p:blipFill>
        <p:spPr>
          <a:xfrm>
            <a:off x="2566214" y="896186"/>
            <a:ext cx="3678555" cy="1838960"/>
          </a:xfrm>
          <a:prstGeom prst="rect">
            <a:avLst/>
          </a:prstGeom>
        </p:spPr>
      </p:pic>
    </p:spTree>
    <p:extLst>
      <p:ext uri="{BB962C8B-B14F-4D97-AF65-F5344CB8AC3E}">
        <p14:creationId xmlns:p14="http://schemas.microsoft.com/office/powerpoint/2010/main" val="173823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572242"/>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14830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aphicFrame>
        <p:nvGraphicFramePr>
          <p:cNvPr id="2" name="Objeto 1"/>
          <p:cNvGraphicFramePr>
            <a:graphicFrameLocks noChangeAspect="1"/>
          </p:cNvGraphicFramePr>
          <p:nvPr userDrawn="1">
            <p:extLst>
              <p:ext uri="{D42A27DB-BD31-4B8C-83A1-F6EECF244321}">
                <p14:modId xmlns:p14="http://schemas.microsoft.com/office/powerpoint/2010/main" val="3977405089"/>
              </p:ext>
            </p:extLst>
          </p:nvPr>
        </p:nvGraphicFramePr>
        <p:xfrm>
          <a:off x="2267744" y="555526"/>
          <a:ext cx="4429125" cy="2552700"/>
        </p:xfrm>
        <a:graphic>
          <a:graphicData uri="http://schemas.openxmlformats.org/presentationml/2006/ole">
            <mc:AlternateContent xmlns:mc="http://schemas.openxmlformats.org/markup-compatibility/2006">
              <mc:Choice xmlns:v="urn:schemas-microsoft-com:vml" Requires="v">
                <p:oleObj r:id="rId2" imgW="4429080" imgH="2552400" progId="">
                  <p:embed/>
                </p:oleObj>
              </mc:Choice>
              <mc:Fallback>
                <p:oleObj r:id="rId2" imgW="4429080" imgH="2552400" progId="">
                  <p:embed/>
                  <p:pic>
                    <p:nvPicPr>
                      <p:cNvPr id="0" name=""/>
                      <p:cNvPicPr/>
                      <p:nvPr/>
                    </p:nvPicPr>
                    <p:blipFill>
                      <a:blip r:embed="rId3"/>
                      <a:stretch>
                        <a:fillRect/>
                      </a:stretch>
                    </p:blipFill>
                    <p:spPr>
                      <a:xfrm>
                        <a:off x="2267744" y="555526"/>
                        <a:ext cx="4429125" cy="2552700"/>
                      </a:xfrm>
                      <a:prstGeom prst="rect">
                        <a:avLst/>
                      </a:prstGeom>
                    </p:spPr>
                  </p:pic>
                </p:oleObj>
              </mc:Fallback>
            </mc:AlternateContent>
          </a:graphicData>
        </a:graphic>
      </p:graphicFrame>
    </p:spTree>
    <p:extLst>
      <p:ext uri="{BB962C8B-B14F-4D97-AF65-F5344CB8AC3E}">
        <p14:creationId xmlns:p14="http://schemas.microsoft.com/office/powerpoint/2010/main"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2" name="Objeto 1"/>
          <p:cNvGraphicFramePr>
            <a:graphicFrameLocks noChangeAspect="1"/>
          </p:cNvGraphicFramePr>
          <p:nvPr userDrawn="1">
            <p:extLst>
              <p:ext uri="{D42A27DB-BD31-4B8C-83A1-F6EECF244321}">
                <p14:modId xmlns:p14="http://schemas.microsoft.com/office/powerpoint/2010/main" val="2364264139"/>
              </p:ext>
            </p:extLst>
          </p:nvPr>
        </p:nvGraphicFramePr>
        <p:xfrm>
          <a:off x="7179563" y="3228975"/>
          <a:ext cx="1933575" cy="1914525"/>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0" name=""/>
                      <p:cNvPicPr/>
                      <p:nvPr/>
                    </p:nvPicPr>
                    <p:blipFill>
                      <a:blip r:embed="rId3"/>
                      <a:stretch>
                        <a:fillRect/>
                      </a:stretch>
                    </p:blipFill>
                    <p:spPr>
                      <a:xfrm>
                        <a:off x="7179563" y="3228975"/>
                        <a:ext cx="1933575" cy="1914525"/>
                      </a:xfrm>
                      <a:prstGeom prst="rect">
                        <a:avLst/>
                      </a:prstGeom>
                    </p:spPr>
                  </p:pic>
                </p:oleObj>
              </mc:Fallback>
            </mc:AlternateContent>
          </a:graphicData>
        </a:graphic>
      </p:graphicFrame>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4" name="Objeto 3"/>
          <p:cNvGraphicFramePr>
            <a:graphicFrameLocks noChangeAspect="1"/>
          </p:cNvGraphicFramePr>
          <p:nvPr userDrawn="1">
            <p:extLst>
              <p:ext uri="{D42A27DB-BD31-4B8C-83A1-F6EECF244321}">
                <p14:modId xmlns:p14="http://schemas.microsoft.com/office/powerpoint/2010/main" val="2779162804"/>
              </p:ext>
            </p:extLst>
          </p:nvPr>
        </p:nvGraphicFramePr>
        <p:xfrm>
          <a:off x="7179563" y="3228975"/>
          <a:ext cx="1933575" cy="1914525"/>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2" name="Objeto 1"/>
                      <p:cNvPicPr/>
                      <p:nvPr/>
                    </p:nvPicPr>
                    <p:blipFill>
                      <a:blip r:embed="rId3"/>
                      <a:stretch>
                        <a:fillRect/>
                      </a:stretch>
                    </p:blipFill>
                    <p:spPr>
                      <a:xfrm>
                        <a:off x="7179563" y="3228975"/>
                        <a:ext cx="1933575" cy="1914525"/>
                      </a:xfrm>
                      <a:prstGeom prst="rect">
                        <a:avLst/>
                      </a:prstGeom>
                    </p:spPr>
                  </p:pic>
                </p:oleObj>
              </mc:Fallback>
            </mc:AlternateContent>
          </a:graphicData>
        </a:graphic>
      </p:graphicFrame>
    </p:spTree>
    <p:extLst>
      <p:ext uri="{BB962C8B-B14F-4D97-AF65-F5344CB8AC3E}">
        <p14:creationId xmlns:p14="http://schemas.microsoft.com/office/powerpoint/2010/main" val="13459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7" name="Objeto 6"/>
          <p:cNvGraphicFramePr>
            <a:graphicFrameLocks noChangeAspect="1"/>
          </p:cNvGraphicFramePr>
          <p:nvPr userDrawn="1">
            <p:extLst>
              <p:ext uri="{D42A27DB-BD31-4B8C-83A1-F6EECF244321}">
                <p14:modId xmlns:p14="http://schemas.microsoft.com/office/powerpoint/2010/main" val="3163372325"/>
              </p:ext>
            </p:extLst>
          </p:nvPr>
        </p:nvGraphicFramePr>
        <p:xfrm>
          <a:off x="4218748" y="3077490"/>
          <a:ext cx="706503" cy="699542"/>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2" name="Objeto 1"/>
                      <p:cNvPicPr/>
                      <p:nvPr/>
                    </p:nvPicPr>
                    <p:blipFill>
                      <a:blip r:embed="rId3"/>
                      <a:stretch>
                        <a:fillRect/>
                      </a:stretch>
                    </p:blipFill>
                    <p:spPr>
                      <a:xfrm>
                        <a:off x="4218748" y="3077490"/>
                        <a:ext cx="706503" cy="699542"/>
                      </a:xfrm>
                      <a:prstGeom prst="rect">
                        <a:avLst/>
                      </a:prstGeom>
                    </p:spPr>
                  </p:pic>
                </p:oleObj>
              </mc:Fallback>
            </mc:AlternateContent>
          </a:graphicData>
        </a:graphic>
      </p:graphicFrame>
    </p:spTree>
    <p:extLst>
      <p:ext uri="{BB962C8B-B14F-4D97-AF65-F5344CB8AC3E}">
        <p14:creationId xmlns:p14="http://schemas.microsoft.com/office/powerpoint/2010/main" val="152686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29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6085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1596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26058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18"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72" r:id="rId2"/>
    <p:sldLayoutId id="2147483670" r:id="rId3"/>
    <p:sldLayoutId id="2147483652" r:id="rId4"/>
    <p:sldLayoutId id="2147483671" r:id="rId5"/>
    <p:sldLayoutId id="2147483655" r:id="rId6"/>
    <p:sldLayoutId id="2147483662" r:id="rId7"/>
    <p:sldLayoutId id="2147483663" r:id="rId8"/>
    <p:sldLayoutId id="2147483665" r:id="rId9"/>
    <p:sldLayoutId id="2147483666" r:id="rId10"/>
    <p:sldLayoutId id="2147483667" r:id="rId11"/>
    <p:sldLayoutId id="2147483664" r:id="rId12"/>
    <p:sldLayoutId id="2147483668" r:id="rId13"/>
    <p:sldLayoutId id="2147483669" r:id="rId14"/>
    <p:sldLayoutId id="2147483673" r:id="rId15"/>
    <p:sldLayoutId id="2147483656"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hyperlink" Target="https://looka.com/logo-maker/" TargetMode="External"/><Relationship Id="rId3" Type="http://schemas.openxmlformats.org/officeDocument/2006/relationships/image" Target="../media/image23.png"/><Relationship Id="rId7" Type="http://schemas.openxmlformats.org/officeDocument/2006/relationships/hyperlink" Target="https://www.logomaker.com/" TargetMode="External"/><Relationship Id="rId2" Type="http://schemas.openxmlformats.org/officeDocument/2006/relationships/image" Target="../media/image22.png"/><Relationship Id="rId1" Type="http://schemas.openxmlformats.org/officeDocument/2006/relationships/slideLayout" Target="../slideLayouts/slideLayout6.xml"/><Relationship Id="rId6" Type="http://schemas.openxmlformats.org/officeDocument/2006/relationships/hyperlink" Target="https://www.canva.com/" TargetMode="External"/><Relationship Id="rId5" Type="http://schemas.openxmlformats.org/officeDocument/2006/relationships/image" Target="../media/image25.sv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joomla.org/" TargetMode="External"/><Relationship Id="rId2" Type="http://schemas.openxmlformats.org/officeDocument/2006/relationships/hyperlink" Target="https://wordpress.com/" TargetMode="External"/><Relationship Id="rId1" Type="http://schemas.openxmlformats.org/officeDocument/2006/relationships/slideLayout" Target="../slideLayouts/slideLayout6.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hyperlink" Target="https://projectspecial.eu/"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s://mailchimp.com/"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http://www.projectspecial.e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240C3274-80DF-B32D-8B33-2D809F2CFD8A}"/>
              </a:ext>
            </a:extLst>
          </p:cNvPr>
          <p:cNvSpPr txBox="1">
            <a:spLocks/>
          </p:cNvSpPr>
          <p:nvPr/>
        </p:nvSpPr>
        <p:spPr>
          <a:xfrm>
            <a:off x="2394012" y="2770681"/>
            <a:ext cx="4355976" cy="1080121"/>
          </a:xfrm>
          <a:prstGeom prst="rect">
            <a:avLst/>
          </a:prstGeom>
        </p:spPr>
        <p:txBody>
          <a:bodyPr anchor="ctr"/>
          <a:lstStyle>
            <a:lvl1pPr marL="0" indent="0" algn="ctr" defTabSz="914400" rtl="0" eaLnBrk="1" latinLnBrk="1" hangingPunct="1">
              <a:spcBef>
                <a:spcPct val="20000"/>
              </a:spcBef>
              <a:buFont typeface="Arial" pitchFamily="34" charset="0"/>
              <a:buNone/>
              <a:defRPr sz="3600" b="0" kern="1200" baseline="0">
                <a:solidFill>
                  <a:schemeClr val="bg1"/>
                </a:solidFill>
                <a:latin typeface="+mj-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s-ES" altLang="ko-KR" sz="2000">
                <a:solidFill>
                  <a:schemeClr val="tx1"/>
                </a:solidFill>
                <a:ea typeface="맑은 고딕" pitchFamily="50" charset="-127"/>
              </a:rPr>
              <a:t>Emprendimiento digital: cómo aprovechar todas las oportunidades de tu entorno</a:t>
            </a:r>
            <a:endParaRPr lang="en-US" altLang="ko-KR" sz="2000" dirty="0">
              <a:solidFill>
                <a:schemeClr val="tx1"/>
              </a:solidFill>
            </a:endParaRPr>
          </a:p>
        </p:txBody>
      </p:sp>
      <p:sp>
        <p:nvSpPr>
          <p:cNvPr id="5" name="Text Placeholder 3">
            <a:extLst>
              <a:ext uri="{FF2B5EF4-FFF2-40B4-BE49-F238E27FC236}">
                <a16:creationId xmlns:a16="http://schemas.microsoft.com/office/drawing/2014/main" id="{277D8572-C594-402F-2D0C-D9F554C82367}"/>
              </a:ext>
            </a:extLst>
          </p:cNvPr>
          <p:cNvSpPr txBox="1">
            <a:spLocks/>
          </p:cNvSpPr>
          <p:nvPr/>
        </p:nvSpPr>
        <p:spPr>
          <a:xfrm>
            <a:off x="2394160" y="3822128"/>
            <a:ext cx="4355828" cy="488816"/>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en-US" altLang="ko-KR" b="1">
                <a:solidFill>
                  <a:schemeClr val="tx1"/>
                </a:solidFill>
              </a:rPr>
              <a:t>Por: Internet Web Solutions</a:t>
            </a:r>
            <a:endParaRPr lang="en-US" altLang="ko-KR" dirty="0">
              <a:solidFill>
                <a:schemeClr val="tx1"/>
              </a:solidFill>
            </a:endParaRPr>
          </a:p>
        </p:txBody>
      </p:sp>
      <p:pic>
        <p:nvPicPr>
          <p:cNvPr id="7" name="Imagen 6">
            <a:extLst>
              <a:ext uri="{FF2B5EF4-FFF2-40B4-BE49-F238E27FC236}">
                <a16:creationId xmlns:a16="http://schemas.microsoft.com/office/drawing/2014/main" id="{4AA2301C-6CAA-AFEA-597D-44CADA9B802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30382" y="4470780"/>
            <a:ext cx="1512168" cy="317245"/>
          </a:xfrm>
          <a:prstGeom prst="rect">
            <a:avLst/>
          </a:prstGeom>
        </p:spPr>
      </p:pic>
      <p:sp>
        <p:nvSpPr>
          <p:cNvPr id="9" name="Text Placeholder 3">
            <a:extLst>
              <a:ext uri="{FF2B5EF4-FFF2-40B4-BE49-F238E27FC236}">
                <a16:creationId xmlns:a16="http://schemas.microsoft.com/office/drawing/2014/main" id="{8E220B37-CCC3-32E9-3BF8-6AFAA7EB5F56}"/>
              </a:ext>
            </a:extLst>
          </p:cNvPr>
          <p:cNvSpPr txBox="1">
            <a:spLocks/>
          </p:cNvSpPr>
          <p:nvPr/>
        </p:nvSpPr>
        <p:spPr>
          <a:xfrm>
            <a:off x="3059831" y="4310944"/>
            <a:ext cx="4680521" cy="627580"/>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defRPr/>
            </a:pPr>
            <a:r>
              <a:rPr lang="es-ES" altLang="ko-KR" sz="800">
                <a:solidFill>
                  <a:schemeClr val="tx1"/>
                </a:solidFill>
              </a:rPr>
              <a:t>El apoyo de la Comisión Europea a la elaboración de esta publicación no constituye una aprobación de su contenido, que refleja únicamente la opinión de los autores, y la Comisión no se hace responsable del uso que pueda hacerse de la información contenida en ella.</a:t>
            </a:r>
          </a:p>
        </p:txBody>
      </p:sp>
    </p:spTree>
    <p:extLst>
      <p:ext uri="{BB962C8B-B14F-4D97-AF65-F5344CB8AC3E}">
        <p14:creationId xmlns:p14="http://schemas.microsoft.com/office/powerpoint/2010/main" val="310123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es el emprendimiento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Pasos a seguir para comenzar un emprendimiento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95536" y="1434468"/>
            <a:ext cx="4392488" cy="2828147"/>
          </a:xfrm>
          <a:prstGeom prst="rect">
            <a:avLst/>
          </a:prstGeom>
          <a:noFill/>
        </p:spPr>
        <p:txBody>
          <a:bodyPr wrap="square">
            <a:spAutoFit/>
          </a:bodyPr>
          <a:lstStyle/>
          <a:p>
            <a:pPr marL="342900" lvl="0" indent="-342900" algn="just" latinLnBrk="0">
              <a:lnSpc>
                <a:spcPct val="150000"/>
              </a:lnSpc>
              <a:buFont typeface="+mj-lt"/>
              <a:buAutoNum type="arabicPeriod"/>
            </a:pPr>
            <a:r>
              <a:rPr lang="en-GB" sz="1200" b="1">
                <a:solidFill>
                  <a:srgbClr val="F39E5A"/>
                </a:solidFill>
                <a:effectLst/>
                <a:ea typeface="Calibri" panose="020F0502020204030204" pitchFamily="34" charset="0"/>
                <a:cs typeface="Times New Roman" panose="02020603050405020304" pitchFamily="18" charset="0"/>
              </a:rPr>
              <a:t>Estudia tus posibilidades y lo que puedes ofrecer</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¿Qué se te da bien? ¿Qué te gustaría ofrecer a tus clientes? ¿Cómo te gustaría trabajar? De aquí deberás obtener una idea de negocio.</a:t>
            </a:r>
          </a:p>
          <a:p>
            <a:pPr marL="342900" lvl="0" indent="-342900" algn="just" latinLnBrk="0">
              <a:lnSpc>
                <a:spcPct val="150000"/>
              </a:lnSpc>
              <a:buFont typeface="+mj-lt"/>
              <a:buAutoNum type="arabicPeriod"/>
            </a:pPr>
            <a:r>
              <a:rPr lang="en-GB" sz="1200" b="1">
                <a:solidFill>
                  <a:srgbClr val="F39E5A"/>
                </a:solidFill>
                <a:effectLst/>
                <a:ea typeface="Calibri" panose="020F0502020204030204" pitchFamily="34" charset="0"/>
                <a:cs typeface="Times New Roman" panose="02020603050405020304" pitchFamily="18" charset="0"/>
              </a:rPr>
              <a:t>Analiza tu entorno, el mercado y los posibles competidores</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Para analizar si tu idea es viable, puedes realizar distintos tipos de análisis, como el de Debilidades, Amenazas, Fortalezas y Oportunidades (DAFO). Además, deberás hacer una investigación sobre cuáles podrían ser tus competidores.</a:t>
            </a:r>
          </a:p>
        </p:txBody>
      </p:sp>
      <p:pic>
        <p:nvPicPr>
          <p:cNvPr id="6" name="Imagen 5" descr="Gráfico, Icono, Gráfico de proyección solar&#10;&#10;Descripción generada automáticamente">
            <a:extLst>
              <a:ext uri="{FF2B5EF4-FFF2-40B4-BE49-F238E27FC236}">
                <a16:creationId xmlns:a16="http://schemas.microsoft.com/office/drawing/2014/main" id="{EA27328D-5E91-42B5-07F7-4E2E2658CF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48064" y="1562666"/>
            <a:ext cx="3468746" cy="2571750"/>
          </a:xfrm>
          <a:prstGeom prst="rect">
            <a:avLst/>
          </a:prstGeom>
        </p:spPr>
      </p:pic>
    </p:spTree>
    <p:extLst>
      <p:ext uri="{BB962C8B-B14F-4D97-AF65-F5344CB8AC3E}">
        <p14:creationId xmlns:p14="http://schemas.microsoft.com/office/powerpoint/2010/main" val="872847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es el emprendimiento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Pasos a seguir para comenzar un emprendimiento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95536" y="1419622"/>
            <a:ext cx="5400600" cy="2551148"/>
          </a:xfrm>
          <a:prstGeom prst="rect">
            <a:avLst/>
          </a:prstGeom>
          <a:noFill/>
        </p:spPr>
        <p:txBody>
          <a:bodyPr wrap="square">
            <a:spAutoFit/>
          </a:bodyPr>
          <a:lstStyle/>
          <a:p>
            <a:pPr marL="342900" lvl="0" indent="-342900" algn="just" latinLnBrk="0">
              <a:lnSpc>
                <a:spcPct val="150000"/>
              </a:lnSpc>
              <a:buFont typeface="+mj-lt"/>
              <a:buAutoNum type="arabicPeriod" startAt="3"/>
            </a:pPr>
            <a:r>
              <a:rPr lang="en-GB" sz="1200" b="1">
                <a:solidFill>
                  <a:srgbClr val="F39E5A"/>
                </a:solidFill>
                <a:effectLst/>
                <a:ea typeface="Calibri" panose="020F0502020204030204" pitchFamily="34" charset="0"/>
                <a:cs typeface="Times New Roman" panose="02020603050405020304" pitchFamily="18" charset="0"/>
              </a:rPr>
              <a:t>Elabora un perfil de cliente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 qué segmento de la población quieres dirigirte? Puedes pensar en la edad, ocupación, ubicación…</a:t>
            </a:r>
          </a:p>
          <a:p>
            <a:pPr marL="342900" lvl="0" indent="-342900" algn="just" latinLnBrk="0">
              <a:lnSpc>
                <a:spcPct val="150000"/>
              </a:lnSpc>
              <a:buFont typeface="+mj-lt"/>
              <a:buAutoNum type="arabicPeriod" startAt="3"/>
            </a:pPr>
            <a:r>
              <a:rPr lang="en-GB" sz="1200" b="1">
                <a:solidFill>
                  <a:srgbClr val="F39E5A"/>
                </a:solidFill>
                <a:effectLst/>
                <a:ea typeface="Calibri" panose="020F0502020204030204" pitchFamily="34" charset="0"/>
                <a:cs typeface="Times New Roman" panose="02020603050405020304" pitchFamily="18" charset="0"/>
              </a:rPr>
              <a:t>Crea tu imagen corporativa</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Una vez hayas definido todo lo necesario, es momento de crear un buen nombre y un logo atractivo. Define el logo acorde a una paleta de colores y una tipografía que encaje.</a:t>
            </a:r>
          </a:p>
          <a:p>
            <a:pPr marL="342900" lvl="0" indent="-342900" algn="just" latinLnBrk="0">
              <a:lnSpc>
                <a:spcPct val="150000"/>
              </a:lnSpc>
              <a:buFont typeface="+mj-lt"/>
              <a:buAutoNum type="arabicPeriod" startAt="3"/>
            </a:pPr>
            <a:r>
              <a:rPr lang="en-GB" sz="1200" b="1">
                <a:solidFill>
                  <a:srgbClr val="F39E5A"/>
                </a:solidFill>
                <a:effectLst/>
                <a:ea typeface="Calibri" panose="020F0502020204030204" pitchFamily="34" charset="0"/>
                <a:cs typeface="Times New Roman" panose="02020603050405020304" pitchFamily="18" charset="0"/>
              </a:rPr>
              <a:t>Crea un sitio web</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Existen muchas herramientas gratuitas que te permiten crear una web de forma sencilla, y también hay empresas que se dedican a ello.</a:t>
            </a:r>
          </a:p>
        </p:txBody>
      </p:sp>
      <p:pic>
        <p:nvPicPr>
          <p:cNvPr id="8" name="Imagen 7" descr="Icono&#10;&#10;Descripción generada automáticamente">
            <a:extLst>
              <a:ext uri="{FF2B5EF4-FFF2-40B4-BE49-F238E27FC236}">
                <a16:creationId xmlns:a16="http://schemas.microsoft.com/office/drawing/2014/main" id="{CAEDE572-F6DA-A522-6899-CAD6B35B7AC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00192" y="1419622"/>
            <a:ext cx="2160240" cy="2681966"/>
          </a:xfrm>
          <a:prstGeom prst="rect">
            <a:avLst/>
          </a:prstGeom>
        </p:spPr>
      </p:pic>
    </p:spTree>
    <p:extLst>
      <p:ext uri="{BB962C8B-B14F-4D97-AF65-F5344CB8AC3E}">
        <p14:creationId xmlns:p14="http://schemas.microsoft.com/office/powerpoint/2010/main" val="368439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es el emprendimiento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Pasos a seguir para comenzar un emprendimiento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62558" y="1707654"/>
            <a:ext cx="4464496" cy="1997150"/>
          </a:xfrm>
          <a:prstGeom prst="rect">
            <a:avLst/>
          </a:prstGeom>
          <a:noFill/>
        </p:spPr>
        <p:txBody>
          <a:bodyPr wrap="square">
            <a:spAutoFit/>
          </a:bodyPr>
          <a:lstStyle/>
          <a:p>
            <a:pPr marL="342900" lvl="0" indent="-342900" algn="just" latinLnBrk="0">
              <a:lnSpc>
                <a:spcPct val="150000"/>
              </a:lnSpc>
              <a:buFont typeface="+mj-lt"/>
              <a:buAutoNum type="arabicPeriod" startAt="6"/>
            </a:pPr>
            <a:r>
              <a:rPr lang="en-GB" sz="1200" b="1">
                <a:solidFill>
                  <a:srgbClr val="F39E5A"/>
                </a:solidFill>
                <a:effectLst/>
                <a:ea typeface="Calibri" panose="020F0502020204030204" pitchFamily="34" charset="0"/>
                <a:cs typeface="Times New Roman" panose="02020603050405020304" pitchFamily="18" charset="0"/>
              </a:rPr>
              <a:t>Elige las redes sociales más adecuadas para tu negocio</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Piensa en tu público. ¿Crees que si tus clientes potenciales son jóvenes estarán más en Facebook o en Instagram? Visita el módulo de “Gestión de redes sociales” para aprender más sobre esto.</a:t>
            </a:r>
          </a:p>
          <a:p>
            <a:pPr marL="342900" lvl="0" indent="-342900" algn="just" latinLnBrk="0">
              <a:lnSpc>
                <a:spcPct val="150000"/>
              </a:lnSpc>
              <a:spcAft>
                <a:spcPts val="800"/>
              </a:spcAft>
              <a:buFont typeface="+mj-lt"/>
              <a:buAutoNum type="arabicPeriod" startAt="6"/>
            </a:pPr>
            <a:r>
              <a:rPr lang="en-GB" sz="1200" b="1">
                <a:solidFill>
                  <a:srgbClr val="F39E5A"/>
                </a:solidFill>
                <a:effectLst/>
                <a:ea typeface="Calibri" panose="020F0502020204030204" pitchFamily="34" charset="0"/>
                <a:cs typeface="Times New Roman" panose="02020603050405020304" pitchFamily="18" charset="0"/>
              </a:rPr>
              <a:t>Elabora y sigue un plan de marketing digital</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¡En este módulo podrás realizar una tarea para practicar! </a:t>
            </a:r>
          </a:p>
        </p:txBody>
      </p:sp>
      <p:pic>
        <p:nvPicPr>
          <p:cNvPr id="5" name="Imagen 4" descr="Interfaz de usuario gráfica&#10;&#10;Descripción generada automáticamente">
            <a:extLst>
              <a:ext uri="{FF2B5EF4-FFF2-40B4-BE49-F238E27FC236}">
                <a16:creationId xmlns:a16="http://schemas.microsoft.com/office/drawing/2014/main" id="{B50751FB-92A4-33EF-6324-96D9685A75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76056" y="1420354"/>
            <a:ext cx="3633378" cy="2571750"/>
          </a:xfrm>
          <a:prstGeom prst="rect">
            <a:avLst/>
          </a:prstGeom>
        </p:spPr>
      </p:pic>
    </p:spTree>
    <p:extLst>
      <p:ext uri="{BB962C8B-B14F-4D97-AF65-F5344CB8AC3E}">
        <p14:creationId xmlns:p14="http://schemas.microsoft.com/office/powerpoint/2010/main" val="381319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hacer para estar en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Logo</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87464" y="2031777"/>
            <a:ext cx="4824536" cy="1997150"/>
          </a:xfrm>
          <a:prstGeom prst="rect">
            <a:avLst/>
          </a:prstGeom>
          <a:noFill/>
        </p:spPr>
        <p:txBody>
          <a:bodyPr wrap="square">
            <a:spAutoFit/>
          </a:bodyPr>
          <a:lstStyle/>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Debe ser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simple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pero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atractivo</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a:t>
            </a:r>
          </a:p>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Debe ser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original</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y representar la esencia del negocio.</a:t>
            </a:r>
          </a:p>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Debe ser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escalable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es decir, que pueda utilizarse en distintos tamaños, y adaptarse a distintos formatos.</a:t>
            </a:r>
          </a:p>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Debe ser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duradero</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no debe estar basado en modas pasajeras.</a:t>
            </a:r>
          </a:p>
          <a:p>
            <a:pPr marL="342900" lvl="0" indent="-342900" algn="just" latinLnBrk="0">
              <a:lnSpc>
                <a:spcPct val="150000"/>
              </a:lnSpc>
              <a:spcAft>
                <a:spcPts val="800"/>
              </a:spcAft>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El texto debe ser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legible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y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sin faltas de ortografía</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a:t>
            </a:r>
          </a:p>
        </p:txBody>
      </p:sp>
      <p:sp>
        <p:nvSpPr>
          <p:cNvPr id="6" name="CuadroTexto 5">
            <a:extLst>
              <a:ext uri="{FF2B5EF4-FFF2-40B4-BE49-F238E27FC236}">
                <a16:creationId xmlns:a16="http://schemas.microsoft.com/office/drawing/2014/main" id="{F6EB1171-C4E2-181C-C53A-815394035C4E}"/>
              </a:ext>
            </a:extLst>
          </p:cNvPr>
          <p:cNvSpPr txBox="1"/>
          <p:nvPr/>
        </p:nvSpPr>
        <p:spPr>
          <a:xfrm>
            <a:off x="487463" y="1347614"/>
            <a:ext cx="8005137" cy="612155"/>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Para estar en Internet, lo primero que necesitarás será contar con un logo que identifique a tu empresa y la diferencie del resto. Las características que deberá tener son:</a:t>
            </a:r>
          </a:p>
        </p:txBody>
      </p:sp>
      <p:pic>
        <p:nvPicPr>
          <p:cNvPr id="9" name="Imagen 8" descr="Mapa&#10;&#10;Descripción generada automáticamente">
            <a:extLst>
              <a:ext uri="{FF2B5EF4-FFF2-40B4-BE49-F238E27FC236}">
                <a16:creationId xmlns:a16="http://schemas.microsoft.com/office/drawing/2014/main" id="{A8AF5020-ED9D-E68D-AA4A-DAC6B34593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2120" y="1959769"/>
            <a:ext cx="2696465" cy="2157172"/>
          </a:xfrm>
          <a:prstGeom prst="rect">
            <a:avLst/>
          </a:prstGeom>
        </p:spPr>
      </p:pic>
    </p:spTree>
    <p:extLst>
      <p:ext uri="{BB962C8B-B14F-4D97-AF65-F5344CB8AC3E}">
        <p14:creationId xmlns:p14="http://schemas.microsoft.com/office/powerpoint/2010/main" val="115890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hacer para estar en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Logo</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347614"/>
            <a:ext cx="7229246" cy="612155"/>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Aunque no es algo fácil crear un buen logo, también puedes ayudarte de herramientas como las siguientes, que te permitirán inspirarte y enfocar cómo quieres que sea tu logo:</a:t>
            </a:r>
          </a:p>
        </p:txBody>
      </p:sp>
      <p:pic>
        <p:nvPicPr>
          <p:cNvPr id="4" name="Imagen 3" descr="Logotipo&#10;&#10;Descripción generada automáticamente">
            <a:extLst>
              <a:ext uri="{FF2B5EF4-FFF2-40B4-BE49-F238E27FC236}">
                <a16:creationId xmlns:a16="http://schemas.microsoft.com/office/drawing/2014/main" id="{C6C03C01-5F9C-68EA-AFC6-05E76215EDB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88168" y="2041864"/>
            <a:ext cx="1143489" cy="642640"/>
          </a:xfrm>
          <a:prstGeom prst="rect">
            <a:avLst/>
          </a:prstGeom>
        </p:spPr>
      </p:pic>
      <p:pic>
        <p:nvPicPr>
          <p:cNvPr id="5" name="Imagen 4">
            <a:extLst>
              <a:ext uri="{FF2B5EF4-FFF2-40B4-BE49-F238E27FC236}">
                <a16:creationId xmlns:a16="http://schemas.microsoft.com/office/drawing/2014/main" id="{DB14C0C1-F8BF-11F2-FBEF-2A7C8E334D3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61364" y="2245126"/>
            <a:ext cx="1677255" cy="326624"/>
          </a:xfrm>
          <a:prstGeom prst="rect">
            <a:avLst/>
          </a:prstGeom>
        </p:spPr>
      </p:pic>
      <p:pic>
        <p:nvPicPr>
          <p:cNvPr id="6" name="Gráfico 5">
            <a:extLst>
              <a:ext uri="{FF2B5EF4-FFF2-40B4-BE49-F238E27FC236}">
                <a16:creationId xmlns:a16="http://schemas.microsoft.com/office/drawing/2014/main" id="{92EA0868-7BD3-6858-B191-54E9405345D4}"/>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505920" y="2221077"/>
            <a:ext cx="1290326" cy="284214"/>
          </a:xfrm>
          <a:prstGeom prst="rect">
            <a:avLst/>
          </a:prstGeom>
        </p:spPr>
      </p:pic>
      <p:sp>
        <p:nvSpPr>
          <p:cNvPr id="9" name="CuadroTexto 8">
            <a:extLst>
              <a:ext uri="{FF2B5EF4-FFF2-40B4-BE49-F238E27FC236}">
                <a16:creationId xmlns:a16="http://schemas.microsoft.com/office/drawing/2014/main" id="{D07C27D6-9B77-97C0-0B54-123CA8B6DCF8}"/>
              </a:ext>
            </a:extLst>
          </p:cNvPr>
          <p:cNvSpPr txBox="1"/>
          <p:nvPr/>
        </p:nvSpPr>
        <p:spPr>
          <a:xfrm>
            <a:off x="899592" y="2684504"/>
            <a:ext cx="1828798" cy="1166153"/>
          </a:xfrm>
          <a:prstGeom prst="rect">
            <a:avLst/>
          </a:prstGeom>
          <a:noFill/>
        </p:spPr>
        <p:txBody>
          <a:bodyPr wrap="square">
            <a:spAutoFit/>
          </a:bodyPr>
          <a:lstStyle/>
          <a:p>
            <a:pPr lvl="0" algn="just" latinLnBrk="0">
              <a:lnSpc>
                <a:spcPct val="150000"/>
              </a:lnSpc>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Cuenta con cientos de plantillas y recursos gratuitos. </a:t>
            </a:r>
            <a:r>
              <a:rPr lang="en-GB" sz="1200" u="sng">
                <a:solidFill>
                  <a:schemeClr val="tx1">
                    <a:lumMod val="75000"/>
                    <a:lumOff val="25000"/>
                  </a:schemeClr>
                </a:solidFill>
                <a:effectLst/>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https://www.canva.com/</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0834464B-9EC9-F6B7-4F1E-8ECB2CA1808A}"/>
              </a:ext>
            </a:extLst>
          </p:cNvPr>
          <p:cNvSpPr txBox="1"/>
          <p:nvPr/>
        </p:nvSpPr>
        <p:spPr>
          <a:xfrm>
            <a:off x="3395445" y="2684504"/>
            <a:ext cx="2160240" cy="1443152"/>
          </a:xfrm>
          <a:prstGeom prst="rect">
            <a:avLst/>
          </a:prstGeom>
          <a:noFill/>
        </p:spPr>
        <p:txBody>
          <a:bodyPr wrap="square">
            <a:spAutoFit/>
          </a:bodyPr>
          <a:lstStyle/>
          <a:p>
            <a:pPr lvl="0" algn="just" latinLnBrk="0">
              <a:lnSpc>
                <a:spcPct val="150000"/>
              </a:lnSpc>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Esta web crea un logo automáticamente introduciendo el sector, el nombre y la tipografía. </a:t>
            </a:r>
            <a:r>
              <a:rPr lang="en-GB" sz="1200" u="sng">
                <a:solidFill>
                  <a:schemeClr val="tx1">
                    <a:lumMod val="75000"/>
                    <a:lumOff val="25000"/>
                  </a:schemeClr>
                </a:solidFill>
                <a:effectLst/>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https://www.logomaker.com/</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486278CE-41BF-0E07-55A7-CBA5FBF23F7A}"/>
              </a:ext>
            </a:extLst>
          </p:cNvPr>
          <p:cNvSpPr txBox="1"/>
          <p:nvPr/>
        </p:nvSpPr>
        <p:spPr>
          <a:xfrm>
            <a:off x="6070151" y="2684504"/>
            <a:ext cx="2246265" cy="1443152"/>
          </a:xfrm>
          <a:prstGeom prst="rect">
            <a:avLst/>
          </a:prstGeom>
          <a:noFill/>
        </p:spPr>
        <p:txBody>
          <a:bodyPr wrap="square">
            <a:spAutoFit/>
          </a:bodyPr>
          <a:lstStyle/>
          <a:p>
            <a:pPr lvl="0"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Permite crear el logo automáticamente con el nombre de la empresa y su actividad. </a:t>
            </a:r>
            <a:r>
              <a:rPr lang="en-GB" sz="1200" u="sng">
                <a:solidFill>
                  <a:schemeClr val="tx1">
                    <a:lumMod val="75000"/>
                    <a:lumOff val="25000"/>
                  </a:schemeClr>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https://looka.com/logo-maker/</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2325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hacer para estar en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Sitio web</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77155" y="2499742"/>
            <a:ext cx="3960440" cy="1268745"/>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Un sitio web está compuesto por varios elementos:</a:t>
            </a:r>
          </a:p>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Un dominio registrado (URL).</a:t>
            </a:r>
          </a:p>
          <a:p>
            <a:pPr marL="342900" lvl="0" indent="-342900" algn="just" latinLnBrk="0">
              <a:lnSpc>
                <a:spcPct val="150000"/>
              </a:lnSpc>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Un servidor que almacena los archivos.</a:t>
            </a:r>
          </a:p>
          <a:p>
            <a:pPr marL="342900" lvl="0" indent="-342900" algn="just" latinLnBrk="0">
              <a:lnSpc>
                <a:spcPct val="150000"/>
              </a:lnSpc>
              <a:spcAft>
                <a:spcPts val="800"/>
              </a:spcAft>
              <a:buFont typeface="Symbol" panose="05050102010706020507" pitchFamily="18" charset="2"/>
              <a:buChar char=""/>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Un sistema de gestión de contenidos.</a:t>
            </a:r>
          </a:p>
        </p:txBody>
      </p:sp>
      <p:pic>
        <p:nvPicPr>
          <p:cNvPr id="14" name="Imagen 13" descr="Imagen que contiene Aplicación&#10;&#10;Descripción generada automáticamente">
            <a:extLst>
              <a:ext uri="{FF2B5EF4-FFF2-40B4-BE49-F238E27FC236}">
                <a16:creationId xmlns:a16="http://schemas.microsoft.com/office/drawing/2014/main" id="{433BCCC5-BF14-CA5F-7C64-2E17B0EF0F3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2427734"/>
            <a:ext cx="2886417" cy="1765675"/>
          </a:xfrm>
          <a:prstGeom prst="rect">
            <a:avLst/>
          </a:prstGeom>
        </p:spPr>
      </p:pic>
      <p:sp>
        <p:nvSpPr>
          <p:cNvPr id="18" name="CuadroTexto 17">
            <a:extLst>
              <a:ext uri="{FF2B5EF4-FFF2-40B4-BE49-F238E27FC236}">
                <a16:creationId xmlns:a16="http://schemas.microsoft.com/office/drawing/2014/main" id="{F98932B5-3413-9288-DE14-8DF90FFBB158}"/>
              </a:ext>
            </a:extLst>
          </p:cNvPr>
          <p:cNvSpPr txBox="1"/>
          <p:nvPr/>
        </p:nvSpPr>
        <p:spPr>
          <a:xfrm>
            <a:off x="652874" y="1385595"/>
            <a:ext cx="7838252" cy="889154"/>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Un sitio web es esencial para que los clientes puedan encontrarte en Internet. En él se incluirá el logo y todos los elementos que representen la marca, así como los productos y/o servicios que ofreces e información relevante para tus clientes (potenciales). Un sitio web se compone de varias páginas web.</a:t>
            </a:r>
          </a:p>
        </p:txBody>
      </p:sp>
    </p:spTree>
    <p:extLst>
      <p:ext uri="{BB962C8B-B14F-4D97-AF65-F5344CB8AC3E}">
        <p14:creationId xmlns:p14="http://schemas.microsoft.com/office/powerpoint/2010/main" val="1356319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hacer para estar en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Sitio web</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513663" y="1347614"/>
            <a:ext cx="4852982" cy="2653740"/>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Por lo tanto, lo primero que deberás hacer será registrar el dominio, que generalmente irá acabado en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.com</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aunque existen otras categorías como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.edu</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o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.org</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Un ejemplo de dominio es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projectspecial.eu</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a:t>
            </a:r>
          </a:p>
          <a:p>
            <a:pPr algn="just" latinLnBrk="0">
              <a:lnSpc>
                <a:spcPct val="150000"/>
              </a:lnSpc>
              <a:spcAft>
                <a:spcPts val="800"/>
              </a:spcAft>
            </a:pPr>
            <a:r>
              <a:rPr lang="es-ES" sz="1200">
                <a:solidFill>
                  <a:schemeClr val="tx1">
                    <a:lumMod val="75000"/>
                    <a:lumOff val="25000"/>
                  </a:schemeClr>
                </a:solidFill>
                <a:effectLst/>
                <a:ea typeface="Calibri" panose="020F0502020204030204" pitchFamily="34" charset="0"/>
                <a:cs typeface="Times New Roman" panose="02020603050405020304" pitchFamily="18" charset="0"/>
              </a:rPr>
              <a:t>El lugar donde se ubicará tu web es el servidor; digamos que ahí es donde vivirá tu web. Este tipo de servicio se denomina “</a:t>
            </a:r>
            <a:r>
              <a:rPr lang="es-ES" sz="1200" b="1">
                <a:solidFill>
                  <a:schemeClr val="tx1">
                    <a:lumMod val="75000"/>
                    <a:lumOff val="25000"/>
                  </a:schemeClr>
                </a:solidFill>
                <a:effectLst/>
                <a:ea typeface="Calibri" panose="020F0502020204030204" pitchFamily="34" charset="0"/>
                <a:cs typeface="Times New Roman" panose="02020603050405020304" pitchFamily="18" charset="0"/>
              </a:rPr>
              <a:t>hosting</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 y podrá ser </a:t>
            </a:r>
            <a:r>
              <a:rPr lang="es-ES" sz="1200" b="1">
                <a:solidFill>
                  <a:schemeClr val="tx1">
                    <a:lumMod val="75000"/>
                    <a:lumOff val="25000"/>
                  </a:schemeClr>
                </a:solidFill>
                <a:effectLst/>
                <a:ea typeface="Calibri" panose="020F0502020204030204" pitchFamily="34" charset="0"/>
                <a:cs typeface="Times New Roman" panose="02020603050405020304" pitchFamily="18" charset="0"/>
              </a:rPr>
              <a:t>compartido</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 (tu web estará alojado junto a otros sitios web), </a:t>
            </a:r>
            <a:r>
              <a:rPr lang="es-ES" sz="1200" b="1">
                <a:solidFill>
                  <a:schemeClr val="tx1">
                    <a:lumMod val="75000"/>
                    <a:lumOff val="25000"/>
                  </a:schemeClr>
                </a:solidFill>
                <a:effectLst/>
                <a:ea typeface="Calibri" panose="020F0502020204030204" pitchFamily="34" charset="0"/>
                <a:cs typeface="Times New Roman" panose="02020603050405020304" pitchFamily="18" charset="0"/>
              </a:rPr>
              <a:t>dedicado</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 (un servidor solo para ti) o en la </a:t>
            </a:r>
            <a:r>
              <a:rPr lang="es-ES" sz="1200" b="1">
                <a:solidFill>
                  <a:schemeClr val="tx1">
                    <a:lumMod val="75000"/>
                    <a:lumOff val="25000"/>
                  </a:schemeClr>
                </a:solidFill>
                <a:effectLst/>
                <a:ea typeface="Calibri" panose="020F0502020204030204" pitchFamily="34" charset="0"/>
                <a:cs typeface="Times New Roman" panose="02020603050405020304" pitchFamily="18" charset="0"/>
              </a:rPr>
              <a:t>nube</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 (el servidor no está en un lugar físico). </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5" name="Imagen 4" descr="Un dibujo de una persona&#10;&#10;Descripción generada automáticamente con confianza media">
            <a:extLst>
              <a:ext uri="{FF2B5EF4-FFF2-40B4-BE49-F238E27FC236}">
                <a16:creationId xmlns:a16="http://schemas.microsoft.com/office/drawing/2014/main" id="{FD601F9B-7AD2-6294-46E3-36194175B5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3608" y="1347614"/>
            <a:ext cx="2160240" cy="2871347"/>
          </a:xfrm>
          <a:prstGeom prst="rect">
            <a:avLst/>
          </a:prstGeom>
        </p:spPr>
      </p:pic>
    </p:spTree>
    <p:extLst>
      <p:ext uri="{BB962C8B-B14F-4D97-AF65-F5344CB8AC3E}">
        <p14:creationId xmlns:p14="http://schemas.microsoft.com/office/powerpoint/2010/main" val="372951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hacer para estar en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Sitio web</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47564" y="1275606"/>
            <a:ext cx="4500500" cy="1720151"/>
          </a:xfrm>
          <a:prstGeom prst="rect">
            <a:avLst/>
          </a:prstGeom>
          <a:noFill/>
        </p:spPr>
        <p:txBody>
          <a:bodyPr wrap="square">
            <a:spAutoFit/>
          </a:bodyPr>
          <a:lstStyle/>
          <a:p>
            <a:pPr algn="just" latinLnBrk="0">
              <a:lnSpc>
                <a:spcPct val="150000"/>
              </a:lnSpc>
              <a:spcAft>
                <a:spcPts val="800"/>
              </a:spcAft>
            </a:pPr>
            <a:r>
              <a:rPr lang="es-ES" sz="1200">
                <a:solidFill>
                  <a:schemeClr val="tx1">
                    <a:lumMod val="75000"/>
                    <a:lumOff val="25000"/>
                  </a:schemeClr>
                </a:solidFill>
                <a:effectLst/>
                <a:ea typeface="Calibri" panose="020F0502020204030204" pitchFamily="34" charset="0"/>
                <a:cs typeface="Times New Roman" panose="02020603050405020304" pitchFamily="18" charset="0"/>
              </a:rPr>
              <a:t>Para crear la web, existen dos caminos: </a:t>
            </a:r>
            <a:r>
              <a:rPr lang="es-ES" sz="1200" b="1">
                <a:solidFill>
                  <a:schemeClr val="tx1">
                    <a:lumMod val="75000"/>
                    <a:lumOff val="25000"/>
                  </a:schemeClr>
                </a:solidFill>
                <a:effectLst/>
                <a:ea typeface="Calibri" panose="020F0502020204030204" pitchFamily="34" charset="0"/>
                <a:cs typeface="Times New Roman" panose="02020603050405020304" pitchFamily="18" charset="0"/>
              </a:rPr>
              <a:t>contratar los servicios profesionales</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 de una empresa de programación, o crearla con alguna herramienta en Internet. Este tipo de herramientas te permitirán gestionar los contenidos, como por ejemplos </a:t>
            </a:r>
            <a:r>
              <a:rPr lang="es-ES" sz="1200" b="1">
                <a:solidFill>
                  <a:schemeClr val="tx1">
                    <a:lumMod val="75000"/>
                    <a:lumOff val="25000"/>
                  </a:schemeClr>
                </a:solidFill>
                <a:effectLst/>
                <a:ea typeface="Calibri" panose="020F0502020204030204" pitchFamily="34" charset="0"/>
                <a:cs typeface="Times New Roman" panose="02020603050405020304" pitchFamily="18" charset="0"/>
              </a:rPr>
              <a:t>WordPress </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a:t>
            </a:r>
            <a:r>
              <a:rPr lang="es-ES" sz="1200" u="sng">
                <a:solidFill>
                  <a:schemeClr val="tx1">
                    <a:lumMod val="75000"/>
                    <a:lumOff val="25000"/>
                  </a:schemeClr>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https://wordpress.com</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 o </a:t>
            </a:r>
            <a:r>
              <a:rPr lang="es-ES" sz="1200" b="1">
                <a:solidFill>
                  <a:schemeClr val="tx1">
                    <a:lumMod val="75000"/>
                    <a:lumOff val="25000"/>
                  </a:schemeClr>
                </a:solidFill>
                <a:effectLst/>
                <a:ea typeface="Calibri" panose="020F0502020204030204" pitchFamily="34" charset="0"/>
                <a:cs typeface="Times New Roman" panose="02020603050405020304" pitchFamily="18" charset="0"/>
              </a:rPr>
              <a:t>Joomla </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a:t>
            </a:r>
            <a:r>
              <a:rPr lang="es-ES" sz="1200" u="sng">
                <a:solidFill>
                  <a:schemeClr val="tx1">
                    <a:lumMod val="75000"/>
                    <a:lumOff val="25000"/>
                  </a:schemeClr>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https://www.joomla.org</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45D07A5C-0A24-A346-EFED-02060F45F820}"/>
              </a:ext>
            </a:extLst>
          </p:cNvPr>
          <p:cNvSpPr txBox="1"/>
          <p:nvPr/>
        </p:nvSpPr>
        <p:spPr>
          <a:xfrm>
            <a:off x="647564" y="3147814"/>
            <a:ext cx="7848872" cy="1166153"/>
          </a:xfrm>
          <a:prstGeom prst="rect">
            <a:avLst/>
          </a:prstGeom>
          <a:noFill/>
        </p:spPr>
        <p:txBody>
          <a:bodyPr wrap="square">
            <a:spAutoFit/>
          </a:bodyPr>
          <a:lstStyle/>
          <a:p>
            <a:pPr algn="just" latinLnBrk="0">
              <a:lnSpc>
                <a:spcPct val="150000"/>
              </a:lnSpc>
              <a:spcAft>
                <a:spcPts val="800"/>
              </a:spcAft>
            </a:pPr>
            <a:r>
              <a:rPr lang="es-ES" sz="1200">
                <a:solidFill>
                  <a:schemeClr val="tx1">
                    <a:lumMod val="75000"/>
                    <a:lumOff val="25000"/>
                  </a:schemeClr>
                </a:solidFill>
                <a:effectLst/>
                <a:ea typeface="Calibri" panose="020F0502020204030204" pitchFamily="34" charset="0"/>
                <a:cs typeface="Times New Roman" panose="02020603050405020304" pitchFamily="18" charset="0"/>
              </a:rPr>
              <a:t>¡Un último consejo! Lo mejor es que tu página web comience por </a:t>
            </a:r>
            <a:r>
              <a:rPr lang="es-ES" sz="1200" b="1">
                <a:solidFill>
                  <a:schemeClr val="tx1">
                    <a:lumMod val="75000"/>
                    <a:lumOff val="25000"/>
                  </a:schemeClr>
                </a:solidFill>
                <a:effectLst/>
                <a:ea typeface="Calibri" panose="020F0502020204030204" pitchFamily="34" charset="0"/>
                <a:cs typeface="Times New Roman" panose="02020603050405020304" pitchFamily="18" charset="0"/>
              </a:rPr>
              <a:t>https</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 ya que indica que tu página web tiene un protocolo seguro en Internet, y protege la integridad y confidencialidad de todos los que visiten tu web. Para ello, el servidor de tu web deberá tener instalado un </a:t>
            </a:r>
            <a:r>
              <a:rPr lang="es-ES" sz="1200" b="1">
                <a:solidFill>
                  <a:schemeClr val="tx1">
                    <a:lumMod val="75000"/>
                    <a:lumOff val="25000"/>
                  </a:schemeClr>
                </a:solidFill>
                <a:effectLst/>
                <a:ea typeface="Calibri" panose="020F0502020204030204" pitchFamily="34" charset="0"/>
                <a:cs typeface="Times New Roman" panose="02020603050405020304" pitchFamily="18" charset="0"/>
              </a:rPr>
              <a:t>certificado SSL</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 Por ejemplo, podrás ver que la web de Special es: </a:t>
            </a:r>
            <a:r>
              <a:rPr lang="es-ES" sz="1200" u="sng">
                <a:solidFill>
                  <a:schemeClr val="tx1">
                    <a:lumMod val="75000"/>
                    <a:lumOff val="25000"/>
                  </a:schemeClr>
                </a:solidFill>
                <a:effectLs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https://projectspecial.eu</a:t>
            </a:r>
            <a:r>
              <a:rPr lang="es-ES" sz="1200">
                <a:solidFill>
                  <a:schemeClr val="tx1">
                    <a:lumMod val="75000"/>
                    <a:lumOff val="25000"/>
                  </a:schemeClr>
                </a:solidFill>
                <a:effectLst/>
                <a:ea typeface="Calibri" panose="020F0502020204030204" pitchFamily="34" charset="0"/>
                <a:cs typeface="Times New Roman" panose="02020603050405020304" pitchFamily="18" charset="0"/>
              </a:rPr>
              <a:t>. </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8" name="Imagen 7" descr="Logotipo&#10;&#10;Descripción generada automáticamente">
            <a:extLst>
              <a:ext uri="{FF2B5EF4-FFF2-40B4-BE49-F238E27FC236}">
                <a16:creationId xmlns:a16="http://schemas.microsoft.com/office/drawing/2014/main" id="{8618C4F0-6960-0356-FD4B-91F38FC91A6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940152" y="1457298"/>
            <a:ext cx="2088232" cy="475562"/>
          </a:xfrm>
          <a:prstGeom prst="rect">
            <a:avLst/>
          </a:prstGeom>
        </p:spPr>
      </p:pic>
      <p:pic>
        <p:nvPicPr>
          <p:cNvPr id="10" name="Imagen 9" descr="Dibujo en blanco y negro&#10;&#10;Descripción generada automáticamente con confianza media">
            <a:extLst>
              <a:ext uri="{FF2B5EF4-FFF2-40B4-BE49-F238E27FC236}">
                <a16:creationId xmlns:a16="http://schemas.microsoft.com/office/drawing/2014/main" id="{30D9A02C-5E20-6875-FE63-F194438B927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940152" y="2202528"/>
            <a:ext cx="2088232" cy="433145"/>
          </a:xfrm>
          <a:prstGeom prst="rect">
            <a:avLst/>
          </a:prstGeom>
        </p:spPr>
      </p:pic>
    </p:spTree>
    <p:extLst>
      <p:ext uri="{BB962C8B-B14F-4D97-AF65-F5344CB8AC3E}">
        <p14:creationId xmlns:p14="http://schemas.microsoft.com/office/powerpoint/2010/main" val="1984030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hacer para estar en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Redes sociales</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755576" y="1831190"/>
            <a:ext cx="3888432" cy="1720151"/>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Que tu empresa tenga redes sociales no es obligatorio, pero sí es bastante importante si tienes un emprendimiento digital. Un perfil de empresa en redes sociales te permitirá crear una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comunidad online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conectar con tus clientes de forma más cercana, así como publicitar tus productos y/o servicios.</a:t>
            </a:r>
          </a:p>
        </p:txBody>
      </p:sp>
      <p:pic>
        <p:nvPicPr>
          <p:cNvPr id="12" name="Imagen 11" descr="Patrón de fondo&#10;&#10;Descripción generada automáticamente">
            <a:extLst>
              <a:ext uri="{FF2B5EF4-FFF2-40B4-BE49-F238E27FC236}">
                <a16:creationId xmlns:a16="http://schemas.microsoft.com/office/drawing/2014/main" id="{16953844-4641-7743-D485-FCAB776338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333382"/>
            <a:ext cx="2747969" cy="2715766"/>
          </a:xfrm>
          <a:prstGeom prst="rect">
            <a:avLst/>
          </a:prstGeom>
        </p:spPr>
      </p:pic>
    </p:spTree>
    <p:extLst>
      <p:ext uri="{BB962C8B-B14F-4D97-AF65-F5344CB8AC3E}">
        <p14:creationId xmlns:p14="http://schemas.microsoft.com/office/powerpoint/2010/main" val="421567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hacer para estar en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Redes sociales</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2843808" y="1455603"/>
            <a:ext cx="5588777" cy="1720151"/>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Pero no tienes por qué estar presente en todas las redes sociales que se utilizan actualmente, sino en aquellas que cuenten con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usuarios que se asemejen al perfil de tus clientes</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Además, si creas un perfil en una red social, lo ideal será que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le des un</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buen uso y seas activo</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ya que si no publicas nada en meses, tus potenciales clientes no tendrán una buena referencia sobre tu negocio. </a:t>
            </a:r>
          </a:p>
        </p:txBody>
      </p:sp>
      <p:sp>
        <p:nvSpPr>
          <p:cNvPr id="5" name="CuadroTexto 4">
            <a:extLst>
              <a:ext uri="{FF2B5EF4-FFF2-40B4-BE49-F238E27FC236}">
                <a16:creationId xmlns:a16="http://schemas.microsoft.com/office/drawing/2014/main" id="{227DAD4C-E4AC-6193-1AE7-60C472C16EB7}"/>
              </a:ext>
            </a:extLst>
          </p:cNvPr>
          <p:cNvSpPr txBox="1"/>
          <p:nvPr/>
        </p:nvSpPr>
        <p:spPr>
          <a:xfrm>
            <a:off x="2843808" y="3337737"/>
            <a:ext cx="5472608" cy="612091"/>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Si quieres saber más sobre cómo utilizar las redes sociales, visita el curso de Special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Gestión de redes sociales</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ea typeface="Calibri" panose="020F0502020204030204" pitchFamily="34" charset="0"/>
                <a:cs typeface="Arial" panose="020B0604020202020204" pitchFamily="34" charset="0"/>
                <a:sym typeface="Segoe UI Emoji" panose="020B0502040204020203" pitchFamily="34" charset="0"/>
              </a:rPr>
              <a:t>😉.</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10" name="Imagen 9">
            <a:extLst>
              <a:ext uri="{FF2B5EF4-FFF2-40B4-BE49-F238E27FC236}">
                <a16:creationId xmlns:a16="http://schemas.microsoft.com/office/drawing/2014/main" id="{160C3929-7800-D740-24C2-EFA8106FA9B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7584" y="1274195"/>
            <a:ext cx="1667650" cy="2715766"/>
          </a:xfrm>
          <a:prstGeom prst="rect">
            <a:avLst/>
          </a:prstGeom>
        </p:spPr>
      </p:pic>
    </p:spTree>
    <p:extLst>
      <p:ext uri="{BB962C8B-B14F-4D97-AF65-F5344CB8AC3E}">
        <p14:creationId xmlns:p14="http://schemas.microsoft.com/office/powerpoint/2010/main" val="376611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691680" y="339502"/>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sz="3600">
                <a:cs typeface="Arial" pitchFamily="34" charset="0"/>
              </a:rPr>
              <a:t>Índice</a:t>
            </a:r>
            <a:endParaRPr lang="en-US" sz="3600" dirty="0">
              <a:cs typeface="Arial" pitchFamily="34" charset="0"/>
            </a:endParaRPr>
          </a:p>
        </p:txBody>
      </p:sp>
      <p:grpSp>
        <p:nvGrpSpPr>
          <p:cNvPr id="6" name="Group 5"/>
          <p:cNvGrpSpPr/>
          <p:nvPr/>
        </p:nvGrpSpPr>
        <p:grpSpPr>
          <a:xfrm>
            <a:off x="2267744" y="1275606"/>
            <a:ext cx="5256584" cy="720000"/>
            <a:chOff x="3131840" y="1491630"/>
            <a:chExt cx="5256584" cy="576064"/>
          </a:xfrm>
        </p:grpSpPr>
        <p:sp>
          <p:nvSpPr>
            <p:cNvPr id="2" name="Rectangle 1"/>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 name="Right Triangle 4"/>
            <p:cNvSpPr/>
            <p:nvPr/>
          </p:nvSpPr>
          <p:spPr>
            <a:xfrm rot="5400000">
              <a:off x="3203840" y="1419630"/>
              <a:ext cx="576000" cy="720000"/>
            </a:xfrm>
            <a:prstGeom prst="rtTriangle">
              <a:avLst/>
            </a:prstGeom>
            <a:solidFill>
              <a:srgbClr val="87B5B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nvGrpSpPr>
          <p:cNvPr id="17" name="Group 16"/>
          <p:cNvGrpSpPr/>
          <p:nvPr/>
        </p:nvGrpSpPr>
        <p:grpSpPr>
          <a:xfrm>
            <a:off x="2261989" y="2163705"/>
            <a:ext cx="5256584" cy="720000"/>
            <a:chOff x="3131840" y="1491630"/>
            <a:chExt cx="5256584" cy="576064"/>
          </a:xfrm>
        </p:grpSpPr>
        <p:sp>
          <p:nvSpPr>
            <p:cNvPr id="18" name="Rectangle 17"/>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Right Triangle 18"/>
            <p:cNvSpPr/>
            <p:nvPr/>
          </p:nvSpPr>
          <p:spPr>
            <a:xfrm rot="5400000">
              <a:off x="3203840" y="1419630"/>
              <a:ext cx="576000" cy="720000"/>
            </a:xfrm>
            <a:prstGeom prst="rtTriangle">
              <a:avLst/>
            </a:prstGeom>
            <a:solidFill>
              <a:srgbClr val="86BD7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0" name="Group 19"/>
          <p:cNvGrpSpPr/>
          <p:nvPr/>
        </p:nvGrpSpPr>
        <p:grpSpPr>
          <a:xfrm>
            <a:off x="2252001" y="3051724"/>
            <a:ext cx="5256584" cy="720000"/>
            <a:chOff x="3131840" y="1491630"/>
            <a:chExt cx="5256584" cy="576064"/>
          </a:xfrm>
        </p:grpSpPr>
        <p:sp>
          <p:nvSpPr>
            <p:cNvPr id="21" name="Rectangle 20"/>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Right Triangle 21"/>
            <p:cNvSpPr/>
            <p:nvPr/>
          </p:nvSpPr>
          <p:spPr>
            <a:xfrm rot="5400000">
              <a:off x="3203840" y="1419630"/>
              <a:ext cx="576000" cy="720000"/>
            </a:xfrm>
            <a:prstGeom prst="rtTriangle">
              <a:avLst/>
            </a:prstGeom>
            <a:solidFill>
              <a:srgbClr val="F39E5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6" name="TextBox 25"/>
          <p:cNvSpPr txBox="1"/>
          <p:nvPr/>
        </p:nvSpPr>
        <p:spPr>
          <a:xfrm>
            <a:off x="2267744" y="1275606"/>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01</a:t>
            </a:r>
            <a:endParaRPr lang="ko-KR" altLang="en-US" sz="2000" b="1" dirty="0">
              <a:solidFill>
                <a:schemeClr val="bg1"/>
              </a:solidFill>
              <a:cs typeface="Arial" pitchFamily="34" charset="0"/>
            </a:endParaRPr>
          </a:p>
        </p:txBody>
      </p:sp>
      <p:sp>
        <p:nvSpPr>
          <p:cNvPr id="27" name="TextBox 26"/>
          <p:cNvSpPr txBox="1"/>
          <p:nvPr/>
        </p:nvSpPr>
        <p:spPr>
          <a:xfrm>
            <a:off x="2256234" y="2163705"/>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02</a:t>
            </a:r>
            <a:endParaRPr lang="ko-KR" altLang="en-US" sz="2000" b="1" dirty="0">
              <a:solidFill>
                <a:schemeClr val="bg1"/>
              </a:solidFill>
              <a:cs typeface="Arial" pitchFamily="34" charset="0"/>
            </a:endParaRPr>
          </a:p>
        </p:txBody>
      </p:sp>
      <p:sp>
        <p:nvSpPr>
          <p:cNvPr id="28" name="TextBox 27"/>
          <p:cNvSpPr txBox="1"/>
          <p:nvPr/>
        </p:nvSpPr>
        <p:spPr>
          <a:xfrm>
            <a:off x="2240491" y="3051724"/>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grpSp>
        <p:nvGrpSpPr>
          <p:cNvPr id="7" name="Group 6"/>
          <p:cNvGrpSpPr/>
          <p:nvPr/>
        </p:nvGrpSpPr>
        <p:grpSpPr>
          <a:xfrm>
            <a:off x="2987744" y="1356248"/>
            <a:ext cx="4392568" cy="546224"/>
            <a:chOff x="3851840" y="1356248"/>
            <a:chExt cx="4392568" cy="546224"/>
          </a:xfrm>
        </p:grpSpPr>
        <p:sp>
          <p:nvSpPr>
            <p:cNvPr id="30" name="TextBox 29"/>
            <p:cNvSpPr txBox="1"/>
            <p:nvPr/>
          </p:nvSpPr>
          <p:spPr>
            <a:xfrm>
              <a:off x="3851840" y="1356248"/>
              <a:ext cx="4392567" cy="307777"/>
            </a:xfrm>
            <a:prstGeom prst="rect">
              <a:avLst/>
            </a:prstGeom>
            <a:noFill/>
          </p:spPr>
          <p:txBody>
            <a:bodyPr wrap="square" rtlCol="0">
              <a:spAutoFit/>
            </a:bodyPr>
            <a:lstStyle/>
            <a:p>
              <a:r>
                <a:rPr lang="en-US" altLang="ko-KR" sz="1400" b="1">
                  <a:solidFill>
                    <a:schemeClr val="tx1">
                      <a:lumMod val="75000"/>
                      <a:lumOff val="25000"/>
                    </a:schemeClr>
                  </a:solidFill>
                  <a:cs typeface="Arial" pitchFamily="34" charset="0"/>
                </a:rPr>
                <a:t>¿Qué es el emprendimiento digital?</a:t>
              </a:r>
              <a:endParaRPr lang="ko-KR" altLang="en-US" sz="1400" b="1" dirty="0">
                <a:solidFill>
                  <a:schemeClr val="tx1">
                    <a:lumMod val="75000"/>
                    <a:lumOff val="25000"/>
                  </a:schemeClr>
                </a:solidFill>
                <a:cs typeface="Arial" pitchFamily="34" charset="0"/>
              </a:endParaRPr>
            </a:p>
          </p:txBody>
        </p:sp>
        <p:sp>
          <p:nvSpPr>
            <p:cNvPr id="31" name="TextBox 30"/>
            <p:cNvSpPr txBox="1"/>
            <p:nvPr/>
          </p:nvSpPr>
          <p:spPr>
            <a:xfrm>
              <a:off x="3851840" y="1625473"/>
              <a:ext cx="4392568" cy="276999"/>
            </a:xfrm>
            <a:prstGeom prst="rect">
              <a:avLst/>
            </a:prstGeom>
            <a:noFill/>
          </p:spPr>
          <p:txBody>
            <a:bodyPr wrap="square" rtlCol="0">
              <a:spAutoFit/>
            </a:bodyPr>
            <a:lstStyle/>
            <a:p>
              <a:r>
                <a:rPr lang="en-US" altLang="ko-KR" sz="1200">
                  <a:solidFill>
                    <a:schemeClr val="tx1">
                      <a:lumMod val="75000"/>
                      <a:lumOff val="25000"/>
                    </a:schemeClr>
                  </a:solidFill>
                  <a:cs typeface="Arial" pitchFamily="34" charset="0"/>
                </a:rPr>
                <a:t>Definición, ventajas, oportunidades y pasos a seguir.</a:t>
              </a:r>
              <a:endParaRPr lang="ko-KR" altLang="en-US" sz="1200" dirty="0">
                <a:solidFill>
                  <a:schemeClr val="tx1">
                    <a:lumMod val="75000"/>
                    <a:lumOff val="25000"/>
                  </a:schemeClr>
                </a:solidFill>
                <a:cs typeface="Arial" pitchFamily="34" charset="0"/>
              </a:endParaRPr>
            </a:p>
          </p:txBody>
        </p:sp>
      </p:grpSp>
      <p:grpSp>
        <p:nvGrpSpPr>
          <p:cNvPr id="36" name="Group 35"/>
          <p:cNvGrpSpPr/>
          <p:nvPr/>
        </p:nvGrpSpPr>
        <p:grpSpPr>
          <a:xfrm>
            <a:off x="2987744" y="2250553"/>
            <a:ext cx="4392568" cy="546224"/>
            <a:chOff x="3851840" y="1356248"/>
            <a:chExt cx="4392568" cy="546225"/>
          </a:xfrm>
        </p:grpSpPr>
        <p:sp>
          <p:nvSpPr>
            <p:cNvPr id="37" name="TextBox 36"/>
            <p:cNvSpPr txBox="1"/>
            <p:nvPr/>
          </p:nvSpPr>
          <p:spPr>
            <a:xfrm>
              <a:off x="3851840" y="1356248"/>
              <a:ext cx="4392567" cy="307777"/>
            </a:xfrm>
            <a:prstGeom prst="rect">
              <a:avLst/>
            </a:prstGeom>
            <a:noFill/>
          </p:spPr>
          <p:txBody>
            <a:bodyPr wrap="square" rtlCol="0">
              <a:spAutoFit/>
            </a:bodyPr>
            <a:lstStyle/>
            <a:p>
              <a:r>
                <a:rPr lang="en-US" altLang="ko-KR" sz="1400" b="1">
                  <a:solidFill>
                    <a:schemeClr val="tx1">
                      <a:lumMod val="75000"/>
                      <a:lumOff val="25000"/>
                    </a:schemeClr>
                  </a:solidFill>
                  <a:cs typeface="Arial" pitchFamily="34" charset="0"/>
                </a:rPr>
                <a:t>Qué hacer para estar en Internet</a:t>
              </a:r>
              <a:endParaRPr lang="ko-KR" altLang="en-US" sz="1400" b="1" dirty="0">
                <a:solidFill>
                  <a:schemeClr val="tx1">
                    <a:lumMod val="75000"/>
                    <a:lumOff val="25000"/>
                  </a:schemeClr>
                </a:solidFill>
                <a:cs typeface="Arial" pitchFamily="34" charset="0"/>
              </a:endParaRPr>
            </a:p>
          </p:txBody>
        </p:sp>
        <p:sp>
          <p:nvSpPr>
            <p:cNvPr id="38" name="TextBox 37"/>
            <p:cNvSpPr txBox="1"/>
            <p:nvPr/>
          </p:nvSpPr>
          <p:spPr>
            <a:xfrm>
              <a:off x="3851840" y="1625474"/>
              <a:ext cx="4392568" cy="276999"/>
            </a:xfrm>
            <a:prstGeom prst="rect">
              <a:avLst/>
            </a:prstGeom>
            <a:noFill/>
          </p:spPr>
          <p:txBody>
            <a:bodyPr wrap="square" rtlCol="0">
              <a:spAutoFit/>
            </a:bodyPr>
            <a:lstStyle/>
            <a:p>
              <a:r>
                <a:rPr lang="en-US" altLang="ko-KR" sz="1200">
                  <a:solidFill>
                    <a:schemeClr val="tx1">
                      <a:lumMod val="75000"/>
                      <a:lumOff val="25000"/>
                    </a:schemeClr>
                  </a:solidFill>
                  <a:cs typeface="Arial" pitchFamily="34" charset="0"/>
                </a:rPr>
                <a:t>Logo, página web, redes sociales.</a:t>
              </a:r>
              <a:endParaRPr lang="ko-KR" altLang="en-US" sz="1200" dirty="0">
                <a:solidFill>
                  <a:schemeClr val="tx1">
                    <a:lumMod val="75000"/>
                    <a:lumOff val="25000"/>
                  </a:schemeClr>
                </a:solidFill>
                <a:cs typeface="Arial" pitchFamily="34" charset="0"/>
              </a:endParaRPr>
            </a:p>
          </p:txBody>
        </p:sp>
      </p:grpSp>
      <p:grpSp>
        <p:nvGrpSpPr>
          <p:cNvPr id="39" name="Group 38"/>
          <p:cNvGrpSpPr/>
          <p:nvPr/>
        </p:nvGrpSpPr>
        <p:grpSpPr>
          <a:xfrm>
            <a:off x="2983511" y="3144778"/>
            <a:ext cx="4392568" cy="546224"/>
            <a:chOff x="3851840" y="1356248"/>
            <a:chExt cx="4392568" cy="546224"/>
          </a:xfrm>
        </p:grpSpPr>
        <p:sp>
          <p:nvSpPr>
            <p:cNvPr id="40" name="TextBox 39"/>
            <p:cNvSpPr txBox="1"/>
            <p:nvPr/>
          </p:nvSpPr>
          <p:spPr>
            <a:xfrm>
              <a:off x="3851840" y="1356248"/>
              <a:ext cx="4392567" cy="307777"/>
            </a:xfrm>
            <a:prstGeom prst="rect">
              <a:avLst/>
            </a:prstGeom>
            <a:noFill/>
          </p:spPr>
          <p:txBody>
            <a:bodyPr wrap="square" rtlCol="0">
              <a:spAutoFit/>
            </a:bodyPr>
            <a:lstStyle/>
            <a:p>
              <a:r>
                <a:rPr lang="en-US" altLang="ko-KR" sz="1400" b="1">
                  <a:solidFill>
                    <a:schemeClr val="tx1">
                      <a:lumMod val="75000"/>
                      <a:lumOff val="25000"/>
                    </a:schemeClr>
                  </a:solidFill>
                  <a:cs typeface="Arial" pitchFamily="34" charset="0"/>
                </a:rPr>
                <a:t>Marketing digital</a:t>
              </a:r>
              <a:endParaRPr lang="ko-KR" altLang="en-US" sz="1400" b="1" dirty="0">
                <a:solidFill>
                  <a:schemeClr val="tx1">
                    <a:lumMod val="75000"/>
                    <a:lumOff val="25000"/>
                  </a:schemeClr>
                </a:solidFill>
                <a:cs typeface="Arial" pitchFamily="34" charset="0"/>
              </a:endParaRPr>
            </a:p>
          </p:txBody>
        </p:sp>
        <p:sp>
          <p:nvSpPr>
            <p:cNvPr id="41" name="TextBox 40"/>
            <p:cNvSpPr txBox="1"/>
            <p:nvPr/>
          </p:nvSpPr>
          <p:spPr>
            <a:xfrm>
              <a:off x="3851840" y="1625473"/>
              <a:ext cx="4392568" cy="276999"/>
            </a:xfrm>
            <a:prstGeom prst="rect">
              <a:avLst/>
            </a:prstGeom>
            <a:noFill/>
          </p:spPr>
          <p:txBody>
            <a:bodyPr wrap="square" rtlCol="0">
              <a:spAutoFit/>
            </a:bodyPr>
            <a:lstStyle/>
            <a:p>
              <a:r>
                <a:rPr lang="en-US" altLang="ko-KR" sz="1200">
                  <a:solidFill>
                    <a:schemeClr val="tx1">
                      <a:lumMod val="75000"/>
                      <a:lumOff val="25000"/>
                    </a:schemeClr>
                  </a:solidFill>
                  <a:cs typeface="Arial" pitchFamily="34" charset="0"/>
                </a:rPr>
                <a:t>Qué es y qué técnicas hay.</a:t>
              </a:r>
              <a:endParaRPr lang="ko-KR" altLang="en-US" sz="1200"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095055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¿Qué es el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539552" y="1521879"/>
            <a:ext cx="4824536" cy="2099742"/>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El marketing abarca un conjunto de técnicas y estrategias que tienen como objetivo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mejorar la comercialización de un producto o servicio</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y satisfacer las necesidades de un mercado objetivo.</a:t>
            </a:r>
          </a:p>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Cuando hablamos de marketing digital, nos referimos a la aplicación de todas esas técnicas y estrategias de comercialización llevadas a cabo en los medios digitales, caracterizados por la irrupción de las redes sociales, la inmediatez, y nuevas herramientas.</a:t>
            </a:r>
          </a:p>
        </p:txBody>
      </p:sp>
      <p:pic>
        <p:nvPicPr>
          <p:cNvPr id="6" name="Imagen 5" descr="Icono&#10;&#10;Descripción generada automáticamente">
            <a:extLst>
              <a:ext uri="{FF2B5EF4-FFF2-40B4-BE49-F238E27FC236}">
                <a16:creationId xmlns:a16="http://schemas.microsoft.com/office/drawing/2014/main" id="{6B9B1B1E-A817-2706-83A1-81268F48C0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96136" y="1347614"/>
            <a:ext cx="2571750" cy="2571750"/>
          </a:xfrm>
          <a:prstGeom prst="rect">
            <a:avLst/>
          </a:prstGeom>
        </p:spPr>
      </p:pic>
    </p:spTree>
    <p:extLst>
      <p:ext uri="{BB962C8B-B14F-4D97-AF65-F5344CB8AC3E}">
        <p14:creationId xmlns:p14="http://schemas.microsoft.com/office/powerpoint/2010/main" val="1560210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¿Qué es el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11560" y="1599538"/>
            <a:ext cx="4176464" cy="1822743"/>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El marketing digital ha evolucionado junto a Internet:</a:t>
            </a:r>
          </a:p>
          <a:p>
            <a:pPr algn="just" latinLnBrk="0">
              <a:lnSpc>
                <a:spcPct val="150000"/>
              </a:lnSpc>
              <a:spcAft>
                <a:spcPts val="800"/>
              </a:spcAft>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Web 1.0 – Web estática</a:t>
            </a:r>
            <a:r>
              <a:rPr lang="en-GB" sz="1200" b="1">
                <a:solidFill>
                  <a:schemeClr val="tx1">
                    <a:lumMod val="75000"/>
                    <a:lumOff val="25000"/>
                  </a:schemeClr>
                </a:solidFill>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La publicidad se trasladó de los medios tradicionales como la televisión o la radio, a las primeras páginas web. No existía la comunicación con los usuarios y la empresa era la única con capacidad de controlar lo que se publicaba.</a:t>
            </a:r>
          </a:p>
        </p:txBody>
      </p:sp>
      <p:pic>
        <p:nvPicPr>
          <p:cNvPr id="4" name="Imagen 3">
            <a:extLst>
              <a:ext uri="{FF2B5EF4-FFF2-40B4-BE49-F238E27FC236}">
                <a16:creationId xmlns:a16="http://schemas.microsoft.com/office/drawing/2014/main" id="{8128E864-1E58-32AD-B2D0-5EB81841D90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563638"/>
            <a:ext cx="3139137" cy="2091941"/>
          </a:xfrm>
          <a:prstGeom prst="rect">
            <a:avLst/>
          </a:prstGeom>
        </p:spPr>
      </p:pic>
    </p:spTree>
    <p:extLst>
      <p:ext uri="{BB962C8B-B14F-4D97-AF65-F5344CB8AC3E}">
        <p14:creationId xmlns:p14="http://schemas.microsoft.com/office/powerpoint/2010/main" val="1766258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¿Qué es el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462795"/>
            <a:ext cx="4104456" cy="2551148"/>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Web 2.0 – Web social</a:t>
            </a:r>
            <a:r>
              <a:rPr lang="en-GB" sz="1200" b="1">
                <a:solidFill>
                  <a:schemeClr val="tx1">
                    <a:lumMod val="75000"/>
                    <a:lumOff val="25000"/>
                  </a:schemeClr>
                </a:solidFill>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Con el nacimiento de las redes sociales y las nuevas tecnologías, comienza un intercambio masivo e instantáneo de información. Internet se convierte en un medio para crear una comunidad online y obtener comentarios por parte de los usuarios. Hoy todavía nos encontramos en este punto de desarrollo, mientras la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web 3.0 (web semántica)</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ya comienza a desarrollarse, lo que implicará que también el marketing digital siga evolucionando.</a:t>
            </a:r>
          </a:p>
        </p:txBody>
      </p:sp>
      <p:pic>
        <p:nvPicPr>
          <p:cNvPr id="8" name="Imagen 7" descr="Interfaz de usuario gráfica, Sitio web&#10;&#10;Descripción generada automáticamente">
            <a:extLst>
              <a:ext uri="{FF2B5EF4-FFF2-40B4-BE49-F238E27FC236}">
                <a16:creationId xmlns:a16="http://schemas.microsoft.com/office/drawing/2014/main" id="{F08796AD-9E2E-7AA0-0C7E-C0262D90126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573723"/>
            <a:ext cx="3456384" cy="2300656"/>
          </a:xfrm>
          <a:prstGeom prst="rect">
            <a:avLst/>
          </a:prstGeom>
        </p:spPr>
      </p:pic>
    </p:spTree>
    <p:extLst>
      <p:ext uri="{BB962C8B-B14F-4D97-AF65-F5344CB8AC3E}">
        <p14:creationId xmlns:p14="http://schemas.microsoft.com/office/powerpoint/2010/main" val="4034576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Imagen que contiene Gráfico&#10;&#10;Descripción generada automáticamente">
            <a:extLst>
              <a:ext uri="{FF2B5EF4-FFF2-40B4-BE49-F238E27FC236}">
                <a16:creationId xmlns:a16="http://schemas.microsoft.com/office/drawing/2014/main" id="{18F9EC84-4B4D-306F-A792-7BCAB2597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520" y="1419621"/>
            <a:ext cx="4509370" cy="2571750"/>
          </a:xfrm>
          <a:prstGeom prst="rect">
            <a:avLst/>
          </a:prstGeom>
        </p:spPr>
      </p:pic>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Técnicas de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860032" y="1794124"/>
            <a:ext cx="3627534" cy="1822743"/>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SEO (Search Engine Optimization – Optimización para motores de búsqueda)</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Se trata de optimizar los motores de búsqueda para que tu empresa aparezca en las primera páginas de las búsquedas en buscadores, como Google, mejorando la visibilidad de la web. </a:t>
            </a:r>
          </a:p>
        </p:txBody>
      </p:sp>
    </p:spTree>
    <p:extLst>
      <p:ext uri="{BB962C8B-B14F-4D97-AF65-F5344CB8AC3E}">
        <p14:creationId xmlns:p14="http://schemas.microsoft.com/office/powerpoint/2010/main" val="3239450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Técnicas de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664355"/>
            <a:ext cx="5256584" cy="2099742"/>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SEM (Search Engine Marketing – Marketing en motores de búsqueda)</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Esta técnica se refiere a los anuncios pagados que aparecen en los buscadores para las búsquedas de ciertas palabras clave. Se lleva a cabo a través de servicios como Google Ads. La principal diferencia entre SEO y SEM, es que en SEM se paga por aparecer en las primera páginas, mientras que con el SEO se mejora el posicionamiento orgánico a través de técnicas más complejas relacionadas con palabras clave.</a:t>
            </a:r>
          </a:p>
        </p:txBody>
      </p:sp>
      <p:pic>
        <p:nvPicPr>
          <p:cNvPr id="5" name="Imagen 4" descr="Icono&#10;&#10;Descripción generada automáticamente">
            <a:extLst>
              <a:ext uri="{FF2B5EF4-FFF2-40B4-BE49-F238E27FC236}">
                <a16:creationId xmlns:a16="http://schemas.microsoft.com/office/drawing/2014/main" id="{AF96BE7D-B49E-2DC0-ED99-7D96B7F70B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16216" y="1719248"/>
            <a:ext cx="1594516" cy="1989956"/>
          </a:xfrm>
          <a:prstGeom prst="rect">
            <a:avLst/>
          </a:prstGeom>
        </p:spPr>
      </p:pic>
    </p:spTree>
    <p:extLst>
      <p:ext uri="{BB962C8B-B14F-4D97-AF65-F5344CB8AC3E}">
        <p14:creationId xmlns:p14="http://schemas.microsoft.com/office/powerpoint/2010/main" val="2292566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Técnicas de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755576" y="1851670"/>
            <a:ext cx="3528392" cy="1268745"/>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Marketing de contenidos</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Esta técnica o estrategia se trata de crear contenidos para atraer a los potenciales clientes, a través de blogs, vídeos, infografías…</a:t>
            </a:r>
          </a:p>
        </p:txBody>
      </p:sp>
      <p:pic>
        <p:nvPicPr>
          <p:cNvPr id="5" name="Imagen 4" descr="Imagen que contiene reloj, computadora, señal&#10;&#10;Descripción generada automáticamente">
            <a:extLst>
              <a:ext uri="{FF2B5EF4-FFF2-40B4-BE49-F238E27FC236}">
                <a16:creationId xmlns:a16="http://schemas.microsoft.com/office/drawing/2014/main" id="{6C5CDD44-DAE2-BE64-9998-43F7D867676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8024" y="1586091"/>
            <a:ext cx="3372541" cy="2244848"/>
          </a:xfrm>
          <a:prstGeom prst="rect">
            <a:avLst/>
          </a:prstGeom>
        </p:spPr>
      </p:pic>
    </p:spTree>
    <p:extLst>
      <p:ext uri="{BB962C8B-B14F-4D97-AF65-F5344CB8AC3E}">
        <p14:creationId xmlns:p14="http://schemas.microsoft.com/office/powerpoint/2010/main" val="480991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Técnicas de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827584" y="1851670"/>
            <a:ext cx="3240361" cy="1268745"/>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Marketing de redes sociales</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Se trata de utilizar las redes sociales para atraer al público objetivo. También pueden utilizarse anuncios de pago.</a:t>
            </a:r>
          </a:p>
        </p:txBody>
      </p:sp>
      <p:pic>
        <p:nvPicPr>
          <p:cNvPr id="5" name="Imagen 4" descr="Interfaz de usuario gráfica, Aplicación, Icono&#10;&#10;Descripción generada automáticamente">
            <a:extLst>
              <a:ext uri="{FF2B5EF4-FFF2-40B4-BE49-F238E27FC236}">
                <a16:creationId xmlns:a16="http://schemas.microsoft.com/office/drawing/2014/main" id="{57C47884-C05C-A784-AD40-67EAA30F719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8024" y="1563638"/>
            <a:ext cx="3400147" cy="2103841"/>
          </a:xfrm>
          <a:prstGeom prst="rect">
            <a:avLst/>
          </a:prstGeom>
        </p:spPr>
      </p:pic>
    </p:spTree>
    <p:extLst>
      <p:ext uri="{BB962C8B-B14F-4D97-AF65-F5344CB8AC3E}">
        <p14:creationId xmlns:p14="http://schemas.microsoft.com/office/powerpoint/2010/main" val="4220336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Técnicas de marketing digital</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1259632" y="1798878"/>
            <a:ext cx="3240360" cy="1822743"/>
          </a:xfrm>
          <a:prstGeom prst="rect">
            <a:avLst/>
          </a:prstGeom>
          <a:noFill/>
        </p:spPr>
        <p:txBody>
          <a:bodyPr wrap="square">
            <a:spAutoFit/>
          </a:bodyPr>
          <a:lstStyle/>
          <a:p>
            <a:pPr algn="just" latinLnBrk="0">
              <a:lnSpc>
                <a:spcPct val="150000"/>
              </a:lnSpc>
              <a:spcAft>
                <a:spcPts val="800"/>
              </a:spcAft>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Email marketing</a:t>
            </a: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A través de una base de datos de correos electrónicos, se envían comunicaciones a los clientes y público objetivo. Existen herramientas para ello como Mailchimp (</a:t>
            </a:r>
            <a:r>
              <a:rPr lang="en-GB" sz="1200">
                <a:solidFill>
                  <a:schemeClr val="tx1">
                    <a:lumMod val="75000"/>
                    <a:lumOff val="25000"/>
                  </a:schemeClr>
                </a:solidFill>
                <a:effectLst/>
                <a:ea typeface="Calibri" panose="020F0502020204030204" pitchFamily="34" charset="0"/>
                <a:cs typeface="Times New Roman" panose="02020603050405020304" pitchFamily="18" charset="0"/>
                <a:hlinkClick r:id="rId2"/>
              </a:rPr>
              <a:t>https://mailchimp.com/</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a:t>
            </a:r>
          </a:p>
        </p:txBody>
      </p:sp>
      <p:pic>
        <p:nvPicPr>
          <p:cNvPr id="10" name="Imagen 9" descr="Diagrama&#10;&#10;Descripción generada automáticamente">
            <a:extLst>
              <a:ext uri="{FF2B5EF4-FFF2-40B4-BE49-F238E27FC236}">
                <a16:creationId xmlns:a16="http://schemas.microsoft.com/office/drawing/2014/main" id="{C1839726-3032-6021-425C-1FBCCEC42BF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32040" y="1707654"/>
            <a:ext cx="3266901" cy="2069888"/>
          </a:xfrm>
          <a:prstGeom prst="rect">
            <a:avLst/>
          </a:prstGeom>
        </p:spPr>
      </p:pic>
    </p:spTree>
    <p:extLst>
      <p:ext uri="{BB962C8B-B14F-4D97-AF65-F5344CB8AC3E}">
        <p14:creationId xmlns:p14="http://schemas.microsoft.com/office/powerpoint/2010/main" val="2858948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sz="2800"/>
              <a:t>Tareas</a:t>
            </a:r>
            <a:endParaRPr lang="ko-KR" altLang="en-US" sz="2800" dirty="0"/>
          </a:p>
        </p:txBody>
      </p:sp>
      <p:sp>
        <p:nvSpPr>
          <p:cNvPr id="3" name="Text Placeholder 2"/>
          <p:cNvSpPr>
            <a:spLocks noGrp="1"/>
          </p:cNvSpPr>
          <p:nvPr>
            <p:ph type="body" sz="quarter" idx="11"/>
          </p:nvPr>
        </p:nvSpPr>
        <p:spPr/>
        <p:txBody>
          <a:bodyPr/>
          <a:lstStyle/>
          <a:p>
            <a:pPr lvl="0"/>
            <a:r>
              <a:rPr lang="en-US" altLang="ko-KR"/>
              <a:t>En base a lo que has estudiado en esta unidad, ¿puedes resolver los ejercicios en las siguientes diapositivas?</a:t>
            </a:r>
            <a:endParaRPr lang="en-US" altLang="ko-KR" dirty="0"/>
          </a:p>
        </p:txBody>
      </p:sp>
      <p:grpSp>
        <p:nvGrpSpPr>
          <p:cNvPr id="5" name="Group 4"/>
          <p:cNvGrpSpPr/>
          <p:nvPr/>
        </p:nvGrpSpPr>
        <p:grpSpPr>
          <a:xfrm>
            <a:off x="1758855" y="1399721"/>
            <a:ext cx="5642572" cy="2726588"/>
            <a:chOff x="1521716" y="1275606"/>
            <a:chExt cx="5642572" cy="2726588"/>
          </a:xfrm>
          <a:solidFill>
            <a:srgbClr val="87B5BA"/>
          </a:solidFill>
        </p:grpSpPr>
        <p:grpSp>
          <p:nvGrpSpPr>
            <p:cNvPr id="6" name="Group 5"/>
            <p:cNvGrpSpPr/>
            <p:nvPr/>
          </p:nvGrpSpPr>
          <p:grpSpPr>
            <a:xfrm>
              <a:off x="1521716" y="1596158"/>
              <a:ext cx="3168352" cy="2406036"/>
              <a:chOff x="1521716" y="1596158"/>
              <a:chExt cx="3168352" cy="2406036"/>
            </a:xfrm>
            <a:grpFill/>
          </p:grpSpPr>
          <p:grpSp>
            <p:nvGrpSpPr>
              <p:cNvPr id="12" name="Group 11"/>
              <p:cNvGrpSpPr/>
              <p:nvPr/>
            </p:nvGrpSpPr>
            <p:grpSpPr>
              <a:xfrm>
                <a:off x="1521716" y="1596158"/>
                <a:ext cx="3168352" cy="2406036"/>
                <a:chOff x="1691680" y="-1532706"/>
                <a:chExt cx="7101775" cy="5393065"/>
              </a:xfrm>
              <a:grpFill/>
            </p:grpSpPr>
            <p:sp>
              <p:nvSpPr>
                <p:cNvPr id="14" name="Donut 13"/>
                <p:cNvSpPr/>
                <p:nvPr/>
              </p:nvSpPr>
              <p:spPr>
                <a:xfrm>
                  <a:off x="1691680" y="-1532706"/>
                  <a:ext cx="4896544" cy="4896544"/>
                </a:xfrm>
                <a:prstGeom prst="donut">
                  <a:avLst>
                    <a:gd name="adj" fmla="val 175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5" name="Right Arrow 14"/>
                <p:cNvSpPr/>
                <p:nvPr/>
              </p:nvSpPr>
              <p:spPr>
                <a:xfrm>
                  <a:off x="4355976" y="2009174"/>
                  <a:ext cx="4437479" cy="1851185"/>
                </a:xfrm>
                <a:prstGeom prst="rightArrow">
                  <a:avLst>
                    <a:gd name="adj1" fmla="val 45464"/>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3" name="Oval 12"/>
              <p:cNvSpPr/>
              <p:nvPr/>
            </p:nvSpPr>
            <p:spPr>
              <a:xfrm>
                <a:off x="2263185" y="2337627"/>
                <a:ext cx="701581" cy="7015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nvGrpSpPr>
            <p:cNvPr id="7" name="Group 6"/>
            <p:cNvGrpSpPr/>
            <p:nvPr/>
          </p:nvGrpSpPr>
          <p:grpSpPr>
            <a:xfrm>
              <a:off x="3995936" y="1275606"/>
              <a:ext cx="3168352" cy="2406036"/>
              <a:chOff x="3851920" y="1401130"/>
              <a:chExt cx="3168352" cy="2406036"/>
            </a:xfrm>
            <a:grpFill/>
          </p:grpSpPr>
          <p:grpSp>
            <p:nvGrpSpPr>
              <p:cNvPr id="8" name="Group 7"/>
              <p:cNvGrpSpPr/>
              <p:nvPr/>
            </p:nvGrpSpPr>
            <p:grpSpPr>
              <a:xfrm rot="10800000">
                <a:off x="3851920" y="1401130"/>
                <a:ext cx="3168352" cy="2406036"/>
                <a:chOff x="1691680" y="-1532706"/>
                <a:chExt cx="7101775" cy="5393065"/>
              </a:xfrm>
              <a:grpFill/>
            </p:grpSpPr>
            <p:sp>
              <p:nvSpPr>
                <p:cNvPr id="10" name="Donut 9"/>
                <p:cNvSpPr/>
                <p:nvPr/>
              </p:nvSpPr>
              <p:spPr>
                <a:xfrm>
                  <a:off x="1691680" y="-1532706"/>
                  <a:ext cx="4896544" cy="4896544"/>
                </a:xfrm>
                <a:prstGeom prst="donut">
                  <a:avLst>
                    <a:gd name="adj" fmla="val 175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1" name="Right Arrow 10"/>
                <p:cNvSpPr/>
                <p:nvPr/>
              </p:nvSpPr>
              <p:spPr>
                <a:xfrm>
                  <a:off x="4355976" y="2009174"/>
                  <a:ext cx="4437479" cy="1851185"/>
                </a:xfrm>
                <a:prstGeom prst="rightArrow">
                  <a:avLst>
                    <a:gd name="adj1" fmla="val 45464"/>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9" name="Oval 8"/>
              <p:cNvSpPr/>
              <p:nvPr/>
            </p:nvSpPr>
            <p:spPr>
              <a:xfrm>
                <a:off x="5577220" y="2364114"/>
                <a:ext cx="701581" cy="7015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sp>
        <p:nvSpPr>
          <p:cNvPr id="16" name="Isosceles Triangle 15"/>
          <p:cNvSpPr/>
          <p:nvPr/>
        </p:nvSpPr>
        <p:spPr>
          <a:xfrm>
            <a:off x="4072185" y="2325122"/>
            <a:ext cx="1015912" cy="875786"/>
          </a:xfrm>
          <a:prstGeom prst="triangle">
            <a:avLst/>
          </a:prstGeom>
          <a:solidFill>
            <a:srgbClr val="F39E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Round Same Side Corner Rectangle 8"/>
          <p:cNvSpPr/>
          <p:nvPr/>
        </p:nvSpPr>
        <p:spPr>
          <a:xfrm>
            <a:off x="4414226" y="2721165"/>
            <a:ext cx="331830" cy="332339"/>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TextBox 24"/>
          <p:cNvSpPr txBox="1"/>
          <p:nvPr/>
        </p:nvSpPr>
        <p:spPr>
          <a:xfrm>
            <a:off x="4644008" y="1101973"/>
            <a:ext cx="4320480" cy="461665"/>
          </a:xfrm>
          <a:prstGeom prst="rect">
            <a:avLst/>
          </a:prstGeom>
          <a:noFill/>
        </p:spPr>
        <p:txBody>
          <a:bodyPr wrap="square" rtlCol="0">
            <a:spAutoFit/>
          </a:bodyPr>
          <a:lstStyle/>
          <a:p>
            <a:r>
              <a:rPr lang="en-US" altLang="ko-KR" sz="1200">
                <a:solidFill>
                  <a:schemeClr val="tx1">
                    <a:lumMod val="75000"/>
                    <a:lumOff val="25000"/>
                  </a:schemeClr>
                </a:solidFill>
                <a:cs typeface="Arial" pitchFamily="34" charset="0"/>
              </a:rPr>
              <a:t>Tendrás que tomar decisiones sobre situaciones complicadas en las que utilizarás el conocimiento que has adquirido.</a:t>
            </a:r>
            <a:endParaRPr lang="en-US" altLang="ko-KR" sz="1200" dirty="0">
              <a:solidFill>
                <a:schemeClr val="tx1">
                  <a:lumMod val="75000"/>
                  <a:lumOff val="25000"/>
                </a:schemeClr>
              </a:solidFill>
              <a:cs typeface="Arial" pitchFamily="34" charset="0"/>
            </a:endParaRPr>
          </a:p>
        </p:txBody>
      </p:sp>
      <p:sp>
        <p:nvSpPr>
          <p:cNvPr id="26" name="TextBox 25"/>
          <p:cNvSpPr txBox="1"/>
          <p:nvPr/>
        </p:nvSpPr>
        <p:spPr>
          <a:xfrm>
            <a:off x="382331" y="3982293"/>
            <a:ext cx="4031895" cy="646331"/>
          </a:xfrm>
          <a:prstGeom prst="rect">
            <a:avLst/>
          </a:prstGeom>
          <a:noFill/>
        </p:spPr>
        <p:txBody>
          <a:bodyPr wrap="square" rtlCol="0">
            <a:spAutoFit/>
          </a:bodyPr>
          <a:lstStyle/>
          <a:p>
            <a:pPr algn="r"/>
            <a:r>
              <a:rPr lang="en-US" altLang="ko-KR" sz="1200">
                <a:solidFill>
                  <a:schemeClr val="tx1">
                    <a:lumMod val="75000"/>
                    <a:lumOff val="25000"/>
                  </a:schemeClr>
                </a:solidFill>
                <a:cs typeface="Arial" pitchFamily="34" charset="0"/>
              </a:rPr>
              <a:t>Tendrás que abrir tu mente y pensar como si realmente estuvieses en esa situación, utilizando tu mejor herramienta: el cerebro.</a:t>
            </a:r>
            <a:endParaRPr lang="en-US" altLang="ko-KR" sz="1200" dirty="0">
              <a:solidFill>
                <a:schemeClr val="tx1">
                  <a:lumMod val="75000"/>
                  <a:lumOff val="25000"/>
                </a:schemeClr>
              </a:solidFill>
              <a:cs typeface="Arial" pitchFamily="34" charset="0"/>
            </a:endParaRPr>
          </a:p>
        </p:txBody>
      </p:sp>
      <p:sp>
        <p:nvSpPr>
          <p:cNvPr id="27" name="TextBox 26"/>
          <p:cNvSpPr txBox="1"/>
          <p:nvPr/>
        </p:nvSpPr>
        <p:spPr>
          <a:xfrm>
            <a:off x="2144843" y="3574869"/>
            <a:ext cx="2336966" cy="276999"/>
          </a:xfrm>
          <a:prstGeom prst="rect">
            <a:avLst/>
          </a:prstGeom>
          <a:noFill/>
        </p:spPr>
        <p:txBody>
          <a:bodyPr wrap="square" rtlCol="0">
            <a:spAutoFit/>
          </a:bodyPr>
          <a:lstStyle/>
          <a:p>
            <a:pPr algn="r"/>
            <a:r>
              <a:rPr lang="en-US" altLang="ko-KR" sz="1200" b="1">
                <a:solidFill>
                  <a:schemeClr val="bg1"/>
                </a:solidFill>
                <a:cs typeface="Arial" pitchFamily="34" charset="0"/>
              </a:rPr>
              <a:t>Expande tu pensamiento</a:t>
            </a:r>
            <a:endParaRPr lang="ko-KR" altLang="en-US" sz="1200" b="1" dirty="0">
              <a:solidFill>
                <a:schemeClr val="bg1"/>
              </a:solidFill>
              <a:cs typeface="Arial" pitchFamily="34" charset="0"/>
            </a:endParaRPr>
          </a:p>
        </p:txBody>
      </p:sp>
      <p:sp>
        <p:nvSpPr>
          <p:cNvPr id="28" name="TextBox 27"/>
          <p:cNvSpPr txBox="1"/>
          <p:nvPr/>
        </p:nvSpPr>
        <p:spPr>
          <a:xfrm>
            <a:off x="4669945" y="1674160"/>
            <a:ext cx="2336966" cy="276999"/>
          </a:xfrm>
          <a:prstGeom prst="rect">
            <a:avLst/>
          </a:prstGeom>
          <a:noFill/>
        </p:spPr>
        <p:txBody>
          <a:bodyPr wrap="square" rtlCol="0">
            <a:spAutoFit/>
          </a:bodyPr>
          <a:lstStyle/>
          <a:p>
            <a:r>
              <a:rPr lang="en-US" altLang="ko-KR" sz="1200" b="1">
                <a:solidFill>
                  <a:schemeClr val="bg1"/>
                </a:solidFill>
                <a:cs typeface="Arial" pitchFamily="34" charset="0"/>
              </a:rPr>
              <a:t>Toma decisiones</a:t>
            </a:r>
            <a:endParaRPr lang="ko-KR" altLang="en-US" sz="1200" b="1" dirty="0">
              <a:solidFill>
                <a:schemeClr val="bg1"/>
              </a:solidFill>
              <a:cs typeface="Arial" pitchFamily="34" charset="0"/>
            </a:endParaRPr>
          </a:p>
        </p:txBody>
      </p:sp>
    </p:spTree>
    <p:extLst>
      <p:ext uri="{BB962C8B-B14F-4D97-AF65-F5344CB8AC3E}">
        <p14:creationId xmlns:p14="http://schemas.microsoft.com/office/powerpoint/2010/main" val="3749626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Tarea 1: Antes de empezar: análisis DAFO</a:t>
            </a:r>
          </a:p>
        </p:txBody>
      </p:sp>
      <p:sp>
        <p:nvSpPr>
          <p:cNvPr id="18" name="Rectangle 1">
            <a:extLst>
              <a:ext uri="{FF2B5EF4-FFF2-40B4-BE49-F238E27FC236}">
                <a16:creationId xmlns:a16="http://schemas.microsoft.com/office/drawing/2014/main" id="{A53FAEA7-C47A-B133-DF94-DC09E55CAB1F}"/>
              </a:ext>
            </a:extLst>
          </p:cNvPr>
          <p:cNvSpPr/>
          <p:nvPr/>
        </p:nvSpPr>
        <p:spPr>
          <a:xfrm>
            <a:off x="832752" y="1629993"/>
            <a:ext cx="7364555" cy="262796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Cuando comienzas a emprender, es muy importante conocer el estado de tu entorno, las oportunidades disponibles y las amenazas que constituyen potenciales peligros, así como tus propias características, debilidades y fortalezas. </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Existen distintos análisis que se realizan en materia de emprendimiento: análisis PESTEL (Político, Económico, Social, Tecnológico, Medioambiental, Legal), análisis DAFO (Debilidades, Amenazas, Fortalezas, Oportunidades), análisis competitivo de las 5 fuerzas de Porter, modelo Canvas…</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rPr>
              <a:t>En esta ocasión, nos centraremos en el análisis DAFO, uno de los más completos y más conocidos por su simpleza y utilidad.</a:t>
            </a:r>
            <a:endParaRPr lang="ko-KR" altLang="en-US" sz="1200">
              <a:solidFill>
                <a:schemeClr val="tx1">
                  <a:lumMod val="75000"/>
                  <a:lumOff val="25000"/>
                </a:schemeClr>
              </a:solidFill>
            </a:endParaRPr>
          </a:p>
        </p:txBody>
      </p:sp>
      <p:sp>
        <p:nvSpPr>
          <p:cNvPr id="9" name="Oval 35">
            <a:extLst>
              <a:ext uri="{FF2B5EF4-FFF2-40B4-BE49-F238E27FC236}">
                <a16:creationId xmlns:a16="http://schemas.microsoft.com/office/drawing/2014/main" id="{B436F422-2D1F-4575-85EC-8666E4819862}"/>
              </a:ext>
            </a:extLst>
          </p:cNvPr>
          <p:cNvSpPr/>
          <p:nvPr/>
        </p:nvSpPr>
        <p:spPr>
          <a:xfrm>
            <a:off x="625043" y="885541"/>
            <a:ext cx="346557" cy="4425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1007603" y="1023368"/>
            <a:ext cx="4716525" cy="282799"/>
          </a:xfrm>
        </p:spPr>
        <p:txBody>
          <a:bodyPr/>
          <a:lstStyle/>
          <a:p>
            <a:pPr lvl="0" algn="l"/>
            <a:r>
              <a:rPr lang="en-US" altLang="ko-KR" sz="1800" b="1"/>
              <a:t>Introducción: ¿De qué va todo esto?</a:t>
            </a:r>
            <a:endParaRPr lang="en-US" altLang="ko-KR" sz="1800" b="1" dirty="0"/>
          </a:p>
        </p:txBody>
      </p:sp>
    </p:spTree>
    <p:extLst>
      <p:ext uri="{BB962C8B-B14F-4D97-AF65-F5344CB8AC3E}">
        <p14:creationId xmlns:p14="http://schemas.microsoft.com/office/powerpoint/2010/main" val="2877731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es el emprendimiento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Definición</a:t>
            </a:r>
          </a:p>
        </p:txBody>
      </p:sp>
      <p:sp>
        <p:nvSpPr>
          <p:cNvPr id="4" name="TextBox 15">
            <a:extLst>
              <a:ext uri="{FF2B5EF4-FFF2-40B4-BE49-F238E27FC236}">
                <a16:creationId xmlns:a16="http://schemas.microsoft.com/office/drawing/2014/main" id="{A4EC8DF6-3118-6A03-CDDF-70A85F135774}"/>
              </a:ext>
            </a:extLst>
          </p:cNvPr>
          <p:cNvSpPr txBox="1"/>
          <p:nvPr/>
        </p:nvSpPr>
        <p:spPr>
          <a:xfrm>
            <a:off x="4932040" y="1875747"/>
            <a:ext cx="3456384" cy="1764586"/>
          </a:xfrm>
          <a:prstGeom prst="rect">
            <a:avLst/>
          </a:prstGeom>
          <a:noFill/>
        </p:spPr>
        <p:txBody>
          <a:bodyPr wrap="square" rtlCol="0">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En términos simples, el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emprendimiento digital </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consiste en crear un negocio vendiendo productos o servicios a través de Internet, sin la necesidad de contar con espacios físicos donde atender a los clientes.</a:t>
            </a:r>
            <a:endParaRPr lang="en-US" altLang="ko-KR" sz="1200">
              <a:solidFill>
                <a:schemeClr val="tx1">
                  <a:lumMod val="75000"/>
                  <a:lumOff val="25000"/>
                </a:schemeClr>
              </a:solidFill>
              <a:cs typeface="Arial" pitchFamily="34" charset="0"/>
            </a:endParaRPr>
          </a:p>
          <a:p>
            <a:pPr algn="just"/>
            <a:endParaRPr lang="ko-KR" altLang="en-US" sz="1200" dirty="0">
              <a:solidFill>
                <a:schemeClr val="tx1">
                  <a:lumMod val="75000"/>
                  <a:lumOff val="25000"/>
                </a:schemeClr>
              </a:solidFill>
              <a:cs typeface="Arial" pitchFamily="34" charset="0"/>
            </a:endParaRPr>
          </a:p>
        </p:txBody>
      </p:sp>
      <p:pic>
        <p:nvPicPr>
          <p:cNvPr id="6" name="Imagen 5" descr="Diagrama, Icono&#10;&#10;Descripción generada automáticamente">
            <a:extLst>
              <a:ext uri="{FF2B5EF4-FFF2-40B4-BE49-F238E27FC236}">
                <a16:creationId xmlns:a16="http://schemas.microsoft.com/office/drawing/2014/main" id="{63C73EB1-8380-1091-EBDC-8F4609CFACC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3530" y="1419622"/>
            <a:ext cx="3668470" cy="2676837"/>
          </a:xfrm>
          <a:prstGeom prst="rect">
            <a:avLst/>
          </a:prstGeom>
        </p:spPr>
      </p:pic>
    </p:spTree>
    <p:extLst>
      <p:ext uri="{BB962C8B-B14F-4D97-AF65-F5344CB8AC3E}">
        <p14:creationId xmlns:p14="http://schemas.microsoft.com/office/powerpoint/2010/main" val="256465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Tarea 1: Antes de empezar: análisis DAFO</a:t>
            </a:r>
          </a:p>
        </p:txBody>
      </p:sp>
      <p:sp>
        <p:nvSpPr>
          <p:cNvPr id="20" name="Rectangle 1">
            <a:extLst>
              <a:ext uri="{FF2B5EF4-FFF2-40B4-BE49-F238E27FC236}">
                <a16:creationId xmlns:a16="http://schemas.microsoft.com/office/drawing/2014/main" id="{E2898E80-ABB0-ED4E-BAEF-CF41C6CF455C}"/>
              </a:ext>
            </a:extLst>
          </p:cNvPr>
          <p:cNvSpPr/>
          <p:nvPr/>
        </p:nvSpPr>
        <p:spPr>
          <a:xfrm>
            <a:off x="1789822" y="1567345"/>
            <a:ext cx="5564355" cy="229628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En esta ocasión, tendrás que elaborar un análisis de las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Debilidades, Amenazas, Oportunidades y Fortalezas (DAFO)</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aplicadas a una idea de negocio. </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rPr>
              <a:t>Deberás tomar en consideración que que el análisis se divide en una parte interna (Fortalezas y Debilidades) y otra externa (Oportunidades y Amenazas), por lo que tendrás control solo sobre las variables internas.</a:t>
            </a:r>
            <a:endParaRPr lang="ko-KR" altLang="en-US" sz="1200">
              <a:solidFill>
                <a:schemeClr val="tx1">
                  <a:lumMod val="75000"/>
                  <a:lumOff val="25000"/>
                </a:schemeClr>
              </a:solidFill>
            </a:endParaRPr>
          </a:p>
        </p:txBody>
      </p:sp>
      <p:sp>
        <p:nvSpPr>
          <p:cNvPr id="5" name="Donut 24">
            <a:extLst>
              <a:ext uri="{FF2B5EF4-FFF2-40B4-BE49-F238E27FC236}">
                <a16:creationId xmlns:a16="http://schemas.microsoft.com/office/drawing/2014/main" id="{5A9376DB-6835-275C-67FD-6C8DEA99CDB8}"/>
              </a:ext>
            </a:extLst>
          </p:cNvPr>
          <p:cNvSpPr/>
          <p:nvPr/>
        </p:nvSpPr>
        <p:spPr>
          <a:xfrm>
            <a:off x="755576" y="993832"/>
            <a:ext cx="346557" cy="341870"/>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1102133" y="1024964"/>
            <a:ext cx="3253843"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a:t>Tarea: ¿Cuál es la actividad?</a:t>
            </a:r>
            <a:endParaRPr lang="en-US" altLang="ko-KR" sz="1800" b="1" dirty="0"/>
          </a:p>
        </p:txBody>
      </p:sp>
    </p:spTree>
    <p:extLst>
      <p:ext uri="{BB962C8B-B14F-4D97-AF65-F5344CB8AC3E}">
        <p14:creationId xmlns:p14="http://schemas.microsoft.com/office/powerpoint/2010/main" val="2514567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Tarea 1: Antes de empezar: análisis DAFO</a:t>
            </a:r>
          </a:p>
        </p:txBody>
      </p:sp>
      <p:sp>
        <p:nvSpPr>
          <p:cNvPr id="7" name="Oval 21">
            <a:extLst>
              <a:ext uri="{FF2B5EF4-FFF2-40B4-BE49-F238E27FC236}">
                <a16:creationId xmlns:a16="http://schemas.microsoft.com/office/drawing/2014/main" id="{5798E195-FE25-5B5E-E976-49B9C74D6089}"/>
              </a:ext>
            </a:extLst>
          </p:cNvPr>
          <p:cNvSpPr>
            <a:spLocks noChangeAspect="1"/>
          </p:cNvSpPr>
          <p:nvPr/>
        </p:nvSpPr>
        <p:spPr>
          <a:xfrm>
            <a:off x="564699" y="754350"/>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Rectangle 1">
            <a:extLst>
              <a:ext uri="{FF2B5EF4-FFF2-40B4-BE49-F238E27FC236}">
                <a16:creationId xmlns:a16="http://schemas.microsoft.com/office/drawing/2014/main" id="{A53FAEA7-C47A-B133-DF94-DC09E55CAB1F}"/>
              </a:ext>
            </a:extLst>
          </p:cNvPr>
          <p:cNvSpPr/>
          <p:nvPr/>
        </p:nvSpPr>
        <p:spPr>
          <a:xfrm>
            <a:off x="476545" y="1375439"/>
            <a:ext cx="8190910" cy="29620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Empieza a pensar en tus características y las de tu entorno, y toma nota de todas ellas. Ahora, comienza a clasificarlas en debilidades, amenazas, fortalezas y oportunidades.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Dentro de tus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fortalezas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algunos ejemplos podrían ser: alto nivel de conocimientos sobre el campo del negocio; buena capacidad de producción; experiencia con los canales de promoción y distribución; colchón financiero para afrontar la inversión inicial…</a:t>
            </a:r>
            <a:r>
              <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En las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debilidades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algunos ejemplos son: presupuesto inicial bajo; pocas herramientas disponibles; poca experiencia con medios digitales…</a:t>
            </a:r>
            <a:r>
              <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Para las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oportunidades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mercado en crecimiento; proveedores accesibles; materias primas a precios bajos; baja competencia en el sector; posibilidad de crear una gran comunidad online para la visibilidad del producto…</a:t>
            </a:r>
            <a:r>
              <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 </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Y para las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amenazas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competencia alta en el sector; barreras de entrada; clientes potenciales con un perfil de bajos conocimientos informáticos; legislación complicada…</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06041"/>
            <a:ext cx="4536504" cy="282799"/>
          </a:xfrm>
        </p:spPr>
        <p:txBody>
          <a:bodyPr/>
          <a:lstStyle/>
          <a:p>
            <a:pPr lvl="0" algn="l"/>
            <a:r>
              <a:rPr lang="en-US" altLang="ko-KR" sz="1800" b="1"/>
              <a:t>Proceso: ¿Qué voy a hacer?</a:t>
            </a:r>
            <a:endParaRPr lang="en-US" altLang="ko-KR" sz="1800" b="1" dirty="0"/>
          </a:p>
        </p:txBody>
      </p:sp>
    </p:spTree>
    <p:extLst>
      <p:ext uri="{BB962C8B-B14F-4D97-AF65-F5344CB8AC3E}">
        <p14:creationId xmlns:p14="http://schemas.microsoft.com/office/powerpoint/2010/main" val="184468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Tarea 1: Antes de empezar: análisis DAFO</a:t>
            </a:r>
          </a:p>
        </p:txBody>
      </p:sp>
      <p:sp>
        <p:nvSpPr>
          <p:cNvPr id="8" name="Rounded Rectangle 51">
            <a:extLst>
              <a:ext uri="{FF2B5EF4-FFF2-40B4-BE49-F238E27FC236}">
                <a16:creationId xmlns:a16="http://schemas.microsoft.com/office/drawing/2014/main" id="{380A67BD-25BC-E3C8-12D6-9ED1468F7453}"/>
              </a:ext>
            </a:extLst>
          </p:cNvPr>
          <p:cNvSpPr/>
          <p:nvPr/>
        </p:nvSpPr>
        <p:spPr>
          <a:xfrm rot="16200000" flipH="1">
            <a:off x="606482" y="848637"/>
            <a:ext cx="419678" cy="409521"/>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ectangle 1">
            <a:extLst>
              <a:ext uri="{FF2B5EF4-FFF2-40B4-BE49-F238E27FC236}">
                <a16:creationId xmlns:a16="http://schemas.microsoft.com/office/drawing/2014/main" id="{E2898E80-ABB0-ED4E-BAEF-CF41C6CF455C}"/>
              </a:ext>
            </a:extLst>
          </p:cNvPr>
          <p:cNvSpPr/>
          <p:nvPr/>
        </p:nvSpPr>
        <p:spPr>
          <a:xfrm>
            <a:off x="206697" y="1544131"/>
            <a:ext cx="2781127" cy="2618932"/>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Competencias (LifeComp)</a:t>
            </a:r>
          </a:p>
          <a:p>
            <a:pPr algn="ctr" latinLnBrk="0"/>
            <a:endParaRPr lang="es-ES" altLang="ko-KR" sz="1200" b="1">
              <a:solidFill>
                <a:schemeClr val="tx1">
                  <a:lumMod val="75000"/>
                  <a:lumOff val="25000"/>
                </a:schemeClr>
              </a:solidFill>
            </a:endParaRPr>
          </a:p>
          <a:p>
            <a:pPr marL="342900" lvl="0" indent="-342900" latinLnBrk="0">
              <a:lnSpc>
                <a:spcPct val="150000"/>
              </a:lnSpc>
              <a:spcAft>
                <a:spcPts val="1000"/>
              </a:spcAft>
              <a:buFont typeface="Symbol" panose="05050102010706020507" pitchFamily="18" charset="2"/>
              <a:buChar char=""/>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P2 Flexibilidad.</a:t>
            </a:r>
          </a:p>
          <a:p>
            <a:pPr marL="342900" lvl="0" indent="-342900" latinLnBrk="0">
              <a:lnSpc>
                <a:spcPct val="150000"/>
              </a:lnSpc>
              <a:spcAft>
                <a:spcPts val="1000"/>
              </a:spcAft>
              <a:buFont typeface="Symbol" panose="05050102010706020507" pitchFamily="18" charset="2"/>
              <a:buChar char=""/>
            </a:pPr>
            <a:r>
              <a:rPr lang="en-GB" altLang="ko-KR" sz="1200">
                <a:solidFill>
                  <a:schemeClr val="tx1">
                    <a:lumMod val="75000"/>
                    <a:lumOff val="25000"/>
                  </a:schemeClr>
                </a:solidFill>
                <a:latin typeface="Arial" panose="020B0604020202020204" pitchFamily="34" charset="0"/>
                <a:cs typeface="Times New Roman" panose="02020603050405020304" pitchFamily="18" charset="0"/>
              </a:rPr>
              <a:t>L2 Pensamiento crítico.</a:t>
            </a:r>
            <a:endParaRPr lang="es-ES" altLang="ko-KR" sz="1200">
              <a:solidFill>
                <a:schemeClr val="tx1">
                  <a:lumMod val="75000"/>
                  <a:lumOff val="25000"/>
                </a:schemeClr>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971600" y="980437"/>
            <a:ext cx="5760640" cy="282800"/>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a:t>Resultados de aprendizaje: ¿Qué voy a aprender?</a:t>
            </a:r>
            <a:endParaRPr lang="en-US" altLang="ko-KR" sz="1800" b="1" dirty="0"/>
          </a:p>
        </p:txBody>
      </p:sp>
      <p:sp>
        <p:nvSpPr>
          <p:cNvPr id="7" name="Rectangle 1">
            <a:extLst>
              <a:ext uri="{FF2B5EF4-FFF2-40B4-BE49-F238E27FC236}">
                <a16:creationId xmlns:a16="http://schemas.microsoft.com/office/drawing/2014/main" id="{61AA50F5-7904-73A8-C93E-896A2D602320}"/>
              </a:ext>
            </a:extLst>
          </p:cNvPr>
          <p:cNvSpPr/>
          <p:nvPr/>
        </p:nvSpPr>
        <p:spPr>
          <a:xfrm>
            <a:off x="3181436" y="1544131"/>
            <a:ext cx="2781127" cy="2618932"/>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Competencias (EntreComp)</a:t>
            </a:r>
          </a:p>
          <a:p>
            <a:pPr algn="ctr" latinLnBrk="0"/>
            <a:endParaRPr lang="es-ES" altLang="ko-KR" sz="1200" b="1">
              <a:solidFill>
                <a:schemeClr val="tx1">
                  <a:lumMod val="75000"/>
                  <a:lumOff val="25000"/>
                </a:schemeClr>
              </a:solidFill>
            </a:endParaRPr>
          </a:p>
          <a:p>
            <a:pPr marL="342900" lvl="0" indent="-342900" latinLnBrk="0">
              <a:lnSpc>
                <a:spcPct val="150000"/>
              </a:lnSpc>
              <a:spcAft>
                <a:spcPts val="1000"/>
              </a:spcAft>
              <a:buFont typeface="Symbol" panose="05050102010706020507" pitchFamily="18" charset="2"/>
              <a:buChar char=""/>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1.4 Valorar ideas.</a:t>
            </a:r>
          </a:p>
          <a:p>
            <a:pPr marL="342900" lvl="0" indent="-342900" latinLnBrk="0">
              <a:lnSpc>
                <a:spcPct val="150000"/>
              </a:lnSpc>
              <a:spcAft>
                <a:spcPts val="1000"/>
              </a:spcAft>
              <a:buFont typeface="Symbol" panose="05050102010706020507" pitchFamily="18" charset="2"/>
              <a:buChar char=""/>
            </a:pPr>
            <a:r>
              <a:rPr lang="en-GB" altLang="ko-KR" sz="1200">
                <a:solidFill>
                  <a:schemeClr val="tx1">
                    <a:lumMod val="75000"/>
                    <a:lumOff val="25000"/>
                  </a:schemeClr>
                </a:solidFill>
                <a:latin typeface="Arial" panose="020B0604020202020204" pitchFamily="34" charset="0"/>
                <a:cs typeface="Times New Roman" panose="02020603050405020304" pitchFamily="18" charset="0"/>
              </a:rPr>
              <a:t>2.1 Autoconciencia y autoeficacia.</a:t>
            </a:r>
          </a:p>
          <a:p>
            <a:pPr marL="342900" lvl="0" indent="-342900" latinLnBrk="0">
              <a:lnSpc>
                <a:spcPct val="150000"/>
              </a:lnSpc>
              <a:spcAft>
                <a:spcPts val="1000"/>
              </a:spcAft>
              <a:buFont typeface="Symbol" panose="05050102010706020507" pitchFamily="18" charset="2"/>
              <a:buChar char=""/>
            </a:pPr>
            <a:r>
              <a:rPr lang="en-GB" altLang="ko-KR" sz="1200">
                <a:solidFill>
                  <a:schemeClr val="tx1">
                    <a:lumMod val="75000"/>
                    <a:lumOff val="25000"/>
                  </a:schemeClr>
                </a:solidFill>
                <a:latin typeface="Arial" panose="020B0604020202020204" pitchFamily="34" charset="0"/>
                <a:cs typeface="Times New Roman" panose="02020603050405020304" pitchFamily="18" charset="0"/>
              </a:rPr>
              <a:t>3.3 Manejar la incertidumbre, la ambigüedad y el riesgo.</a:t>
            </a:r>
            <a:endParaRPr lang="es-ES" altLang="ko-KR" sz="1200">
              <a:solidFill>
                <a:schemeClr val="tx1">
                  <a:lumMod val="75000"/>
                  <a:lumOff val="25000"/>
                </a:schemeClr>
              </a:solidFill>
            </a:endParaRPr>
          </a:p>
        </p:txBody>
      </p:sp>
      <p:sp>
        <p:nvSpPr>
          <p:cNvPr id="9" name="Rectangle 1">
            <a:extLst>
              <a:ext uri="{FF2B5EF4-FFF2-40B4-BE49-F238E27FC236}">
                <a16:creationId xmlns:a16="http://schemas.microsoft.com/office/drawing/2014/main" id="{9B301531-DED9-D023-7B58-F5F53617D4E7}"/>
              </a:ext>
            </a:extLst>
          </p:cNvPr>
          <p:cNvSpPr/>
          <p:nvPr/>
        </p:nvSpPr>
        <p:spPr>
          <a:xfrm>
            <a:off x="6156175" y="1536746"/>
            <a:ext cx="2709119" cy="2618932"/>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Competencias (DigiComp)</a:t>
            </a:r>
          </a:p>
          <a:p>
            <a:pPr latinLnBrk="0"/>
            <a:endParaRPr lang="es-ES" altLang="ko-KR" sz="1200" b="1">
              <a:solidFill>
                <a:schemeClr val="tx1">
                  <a:lumMod val="75000"/>
                  <a:lumOff val="25000"/>
                </a:schemeClr>
              </a:solidFill>
            </a:endParaRPr>
          </a:p>
          <a:p>
            <a:pPr marL="342900" lvl="0" indent="-342900" latinLnBrk="0">
              <a:lnSpc>
                <a:spcPct val="150000"/>
              </a:lnSpc>
              <a:spcAft>
                <a:spcPts val="1000"/>
              </a:spcAft>
              <a:buFont typeface="Symbol" panose="05050102010706020507" pitchFamily="18" charset="2"/>
              <a:buChar char=""/>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1.2 Evaluar datos, información y contenido digital.</a:t>
            </a:r>
            <a:endParaRPr lang="ko-KR" altLang="en-US" sz="1200">
              <a:solidFill>
                <a:schemeClr val="tx1">
                  <a:lumMod val="75000"/>
                  <a:lumOff val="25000"/>
                </a:schemeClr>
              </a:solidFill>
            </a:endParaRPr>
          </a:p>
        </p:txBody>
      </p:sp>
    </p:spTree>
    <p:extLst>
      <p:ext uri="{BB962C8B-B14F-4D97-AF65-F5344CB8AC3E}">
        <p14:creationId xmlns:p14="http://schemas.microsoft.com/office/powerpoint/2010/main" val="4101983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Tarea 1: Antes de empezar: análisis DAFO</a:t>
            </a:r>
          </a:p>
        </p:txBody>
      </p:sp>
      <p:sp>
        <p:nvSpPr>
          <p:cNvPr id="18" name="Rectangle 1">
            <a:extLst>
              <a:ext uri="{FF2B5EF4-FFF2-40B4-BE49-F238E27FC236}">
                <a16:creationId xmlns:a16="http://schemas.microsoft.com/office/drawing/2014/main" id="{A53FAEA7-C47A-B133-DF94-DC09E55CAB1F}"/>
              </a:ext>
            </a:extLst>
          </p:cNvPr>
          <p:cNvSpPr/>
          <p:nvPr/>
        </p:nvSpPr>
        <p:spPr>
          <a:xfrm>
            <a:off x="582297" y="1544675"/>
            <a:ext cx="7979406" cy="2598379"/>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¿Te ha parecido complicado realizar el análisis DAFO? A veces necesitas despejar la mente y abrir bien los ojos para ser consciente de cómo tus variables internas y externas influyen en tus acciones y en la viabilidad de tus ideas.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Ahora que sabes cómo realizar un análisis DAFO, recuerda que los entornos son dinámicos y cambiantes, por lo que puedes realizar un análisis periódicamente para seguir siendo consciente de tu entorno.</a:t>
            </a:r>
            <a:endParaRPr lang="en-GB" sz="120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rPr>
              <a:t>También puedes explorar otros tipos de análisis como los que se mencionan en la introducción: análisis PESTEL, análisis competitivo de las 5 fuerzas de Porter, y mucho más.</a:t>
            </a:r>
            <a:endParaRPr lang="ko-KR" altLang="en-US" sz="1200" b="1">
              <a:solidFill>
                <a:schemeClr val="tx1">
                  <a:lumMod val="75000"/>
                  <a:lumOff val="25000"/>
                </a:schemeClr>
              </a:solidFill>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65563"/>
            <a:ext cx="5112568" cy="282799"/>
          </a:xfrm>
        </p:spPr>
        <p:txBody>
          <a:bodyPr/>
          <a:lstStyle/>
          <a:p>
            <a:pPr algn="l"/>
            <a:r>
              <a:rPr lang="en-US" altLang="ko-KR" sz="1800" b="1"/>
              <a:t>Conclusión: ¿Qué me llevaré a casa?</a:t>
            </a:r>
            <a:endParaRPr lang="en-US" altLang="ko-KR" sz="1800" b="1" dirty="0"/>
          </a:p>
        </p:txBody>
      </p:sp>
      <p:sp>
        <p:nvSpPr>
          <p:cNvPr id="9" name="Freeform 108">
            <a:extLst>
              <a:ext uri="{FF2B5EF4-FFF2-40B4-BE49-F238E27FC236}">
                <a16:creationId xmlns:a16="http://schemas.microsoft.com/office/drawing/2014/main" id="{54171F17-D833-62E6-E3A4-06CD8BBA48C7}"/>
              </a:ext>
            </a:extLst>
          </p:cNvPr>
          <p:cNvSpPr/>
          <p:nvPr/>
        </p:nvSpPr>
        <p:spPr>
          <a:xfrm>
            <a:off x="558587" y="771550"/>
            <a:ext cx="341005" cy="376812"/>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50539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Tarea 2: Diseñando un plan de marketing digital</a:t>
            </a:r>
          </a:p>
        </p:txBody>
      </p:sp>
      <p:sp>
        <p:nvSpPr>
          <p:cNvPr id="18" name="Rectangle 1">
            <a:extLst>
              <a:ext uri="{FF2B5EF4-FFF2-40B4-BE49-F238E27FC236}">
                <a16:creationId xmlns:a16="http://schemas.microsoft.com/office/drawing/2014/main" id="{A53FAEA7-C47A-B133-DF94-DC09E55CAB1F}"/>
              </a:ext>
            </a:extLst>
          </p:cNvPr>
          <p:cNvSpPr/>
          <p:nvPr/>
        </p:nvSpPr>
        <p:spPr>
          <a:xfrm>
            <a:off x="889722" y="1651867"/>
            <a:ext cx="7364555" cy="220734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Un plan de marketing es una herramienta de gestión que permite desarrollar una estrategia de marketing en una empresa, mientras se identifican las oportunidades del mercado y el entorno, y se definen objetivos y metas, así como el público objetivo.</a:t>
            </a:r>
          </a:p>
          <a:p>
            <a:pPr algn="just" latinLnBrk="0">
              <a:lnSpc>
                <a:spcPct val="150000"/>
              </a:lnSpc>
              <a:spcAft>
                <a:spcPts val="1000"/>
              </a:spcAft>
            </a:pPr>
            <a:r>
              <a:rPr lang="en-GB" altLang="ko-KR" sz="1200">
                <a:solidFill>
                  <a:schemeClr val="tx1">
                    <a:lumMod val="75000"/>
                    <a:lumOff val="25000"/>
                  </a:schemeClr>
                </a:solidFill>
                <a:latin typeface="Arial" panose="020B0604020202020204" pitchFamily="34" charset="0"/>
                <a:cs typeface="Times New Roman" panose="02020603050405020304" pitchFamily="18" charset="0"/>
              </a:rPr>
              <a:t>Cuando hablamos de un plan de marketing digital, este documento deberá recoger aquellas estrategias y técnicas aplicadas al entorno digital, que permitirán mejorar la comercialización de los productos y/o servicios de nuestra empresa.</a:t>
            </a:r>
            <a:endParaRPr lang="ko-KR" altLang="en-US" sz="1200">
              <a:solidFill>
                <a:schemeClr val="tx1">
                  <a:lumMod val="75000"/>
                  <a:lumOff val="25000"/>
                </a:schemeClr>
              </a:solidFill>
            </a:endParaRPr>
          </a:p>
        </p:txBody>
      </p:sp>
      <p:sp>
        <p:nvSpPr>
          <p:cNvPr id="9" name="Oval 35">
            <a:extLst>
              <a:ext uri="{FF2B5EF4-FFF2-40B4-BE49-F238E27FC236}">
                <a16:creationId xmlns:a16="http://schemas.microsoft.com/office/drawing/2014/main" id="{B436F422-2D1F-4575-85EC-8666E4819862}"/>
              </a:ext>
            </a:extLst>
          </p:cNvPr>
          <p:cNvSpPr/>
          <p:nvPr/>
        </p:nvSpPr>
        <p:spPr>
          <a:xfrm>
            <a:off x="625043" y="885541"/>
            <a:ext cx="346557" cy="4425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1007603" y="1023368"/>
            <a:ext cx="4716525" cy="282799"/>
          </a:xfrm>
        </p:spPr>
        <p:txBody>
          <a:bodyPr/>
          <a:lstStyle/>
          <a:p>
            <a:pPr lvl="0" algn="l"/>
            <a:r>
              <a:rPr lang="en-US" altLang="ko-KR" sz="1800" b="1"/>
              <a:t>Introducción: ¿De qué va todo esto?</a:t>
            </a:r>
            <a:endParaRPr lang="en-US" altLang="ko-KR" sz="1800" b="1" dirty="0"/>
          </a:p>
        </p:txBody>
      </p:sp>
    </p:spTree>
    <p:extLst>
      <p:ext uri="{BB962C8B-B14F-4D97-AF65-F5344CB8AC3E}">
        <p14:creationId xmlns:p14="http://schemas.microsoft.com/office/powerpoint/2010/main" val="4123918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Tarea 2: Diseñando un plan de marketing digital</a:t>
            </a:r>
          </a:p>
        </p:txBody>
      </p:sp>
      <p:sp>
        <p:nvSpPr>
          <p:cNvPr id="20" name="Rectangle 1">
            <a:extLst>
              <a:ext uri="{FF2B5EF4-FFF2-40B4-BE49-F238E27FC236}">
                <a16:creationId xmlns:a16="http://schemas.microsoft.com/office/drawing/2014/main" id="{E2898E80-ABB0-ED4E-BAEF-CF41C6CF455C}"/>
              </a:ext>
            </a:extLst>
          </p:cNvPr>
          <p:cNvSpPr/>
          <p:nvPr/>
        </p:nvSpPr>
        <p:spPr>
          <a:xfrm>
            <a:off x="1789822" y="1779662"/>
            <a:ext cx="5564355" cy="1839303"/>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Tendrás que elaborar un documento con un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plan de marketing digital </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viable para tu negocio, poniéndote en el supuesto de que eres un empresario que va a mejorar la comercialización de sus productos o servicios mediante el marketing digital.</a:t>
            </a:r>
          </a:p>
          <a:p>
            <a:pPr algn="just" latinLnBrk="0">
              <a:lnSpc>
                <a:spcPct val="150000"/>
              </a:lnSpc>
              <a:spcAft>
                <a:spcPts val="1000"/>
              </a:spcAft>
            </a:pP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Puedes utilizar la plantilla que se proporciona en la sección de recursos a modo de guía.</a:t>
            </a:r>
            <a:endPar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Donut 24">
            <a:extLst>
              <a:ext uri="{FF2B5EF4-FFF2-40B4-BE49-F238E27FC236}">
                <a16:creationId xmlns:a16="http://schemas.microsoft.com/office/drawing/2014/main" id="{5A9376DB-6835-275C-67FD-6C8DEA99CDB8}"/>
              </a:ext>
            </a:extLst>
          </p:cNvPr>
          <p:cNvSpPr/>
          <p:nvPr/>
        </p:nvSpPr>
        <p:spPr>
          <a:xfrm>
            <a:off x="755576" y="993832"/>
            <a:ext cx="346557" cy="341870"/>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1102133" y="1024964"/>
            <a:ext cx="3253843"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a:t>Tarea: ¿Cuál es la actividad?</a:t>
            </a:r>
            <a:endParaRPr lang="en-US" altLang="ko-KR" sz="1800" b="1" dirty="0"/>
          </a:p>
        </p:txBody>
      </p:sp>
    </p:spTree>
    <p:extLst>
      <p:ext uri="{BB962C8B-B14F-4D97-AF65-F5344CB8AC3E}">
        <p14:creationId xmlns:p14="http://schemas.microsoft.com/office/powerpoint/2010/main" val="1631307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Tarea 2: Diseñando un plan de marketing digital</a:t>
            </a:r>
          </a:p>
        </p:txBody>
      </p:sp>
      <p:sp>
        <p:nvSpPr>
          <p:cNvPr id="7" name="Oval 21">
            <a:extLst>
              <a:ext uri="{FF2B5EF4-FFF2-40B4-BE49-F238E27FC236}">
                <a16:creationId xmlns:a16="http://schemas.microsoft.com/office/drawing/2014/main" id="{5798E195-FE25-5B5E-E976-49B9C74D6089}"/>
              </a:ext>
            </a:extLst>
          </p:cNvPr>
          <p:cNvSpPr>
            <a:spLocks noChangeAspect="1"/>
          </p:cNvSpPr>
          <p:nvPr/>
        </p:nvSpPr>
        <p:spPr>
          <a:xfrm>
            <a:off x="564699" y="754350"/>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Rectangle 1">
            <a:extLst>
              <a:ext uri="{FF2B5EF4-FFF2-40B4-BE49-F238E27FC236}">
                <a16:creationId xmlns:a16="http://schemas.microsoft.com/office/drawing/2014/main" id="{A53FAEA7-C47A-B133-DF94-DC09E55CAB1F}"/>
              </a:ext>
            </a:extLst>
          </p:cNvPr>
          <p:cNvSpPr/>
          <p:nvPr/>
        </p:nvSpPr>
        <p:spPr>
          <a:xfrm>
            <a:off x="476545" y="1375439"/>
            <a:ext cx="8190910" cy="29620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2" spcCol="0" rtlCol="0" fromWordArt="0" anchor="ctr" anchorCtr="0" forceAA="0" compatLnSpc="1">
            <a:prstTxWarp prst="textNoShape">
              <a:avLst/>
            </a:prstTxWarp>
            <a:noAutofit/>
          </a:bodyPr>
          <a:lstStyle/>
          <a:p>
            <a:pPr marL="228600" indent="-228600" algn="just" latinLnBrk="0">
              <a:lnSpc>
                <a:spcPct val="150000"/>
              </a:lnSpc>
              <a:spcAft>
                <a:spcPts val="1000"/>
              </a:spcAft>
              <a:buAutoNum type="arabicPeriod"/>
            </a:pP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Define tus </a:t>
            </a:r>
            <a:r>
              <a:rPr lang="en-GB" sz="1200" b="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objetivos </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iniciales</a:t>
            </a:r>
            <a:r>
              <a:rPr lang="en-GB" sz="1200" b="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 </a:t>
            </a:r>
            <a:r>
              <a:rPr lang="en-GB" sz="1200" b="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indicadores</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de éxito. Los objetivos deberán ser SMART (específicos, medibles, alcanzable, relevantes y temporales).</a:t>
            </a:r>
          </a:p>
          <a:p>
            <a:pPr marL="228600" indent="-228600" algn="just" latinLnBrk="0">
              <a:lnSpc>
                <a:spcPct val="150000"/>
              </a:lnSpc>
              <a:spcAft>
                <a:spcPts val="1000"/>
              </a:spcAft>
              <a:buAutoNum type="arabicPeriod"/>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fine tu </a:t>
            </a:r>
            <a:r>
              <a:rPr lang="en-GB" sz="1200" b="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audiencia</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y público objetivo.</a:t>
            </a:r>
          </a:p>
          <a:p>
            <a:pPr marL="228600" indent="-228600" algn="just" latinLnBrk="0">
              <a:lnSpc>
                <a:spcPct val="150000"/>
              </a:lnSpc>
              <a:spcAft>
                <a:spcPts val="1000"/>
              </a:spcAft>
              <a:buAutoNum type="arabicPeriod"/>
            </a:pP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Realiza un análisis </a:t>
            </a:r>
            <a:r>
              <a:rPr lang="en-GB" sz="1200" b="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competitivo</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y del </a:t>
            </a:r>
            <a:r>
              <a:rPr lang="en-GB" sz="1200" b="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mercado</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p>
          <a:p>
            <a:pPr marL="228600" indent="-228600" algn="just" latinLnBrk="0">
              <a:lnSpc>
                <a:spcPct val="150000"/>
              </a:lnSpc>
              <a:spcAft>
                <a:spcPts val="1000"/>
              </a:spcAft>
              <a:buAutoNum type="arabicPeriod"/>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Realiza un análisis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DAFO</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(¡mira la misión anterior!).</a:t>
            </a:r>
          </a:p>
          <a:p>
            <a:pPr marL="228600" indent="-228600" algn="just" latinLnBrk="0">
              <a:lnSpc>
                <a:spcPct val="150000"/>
              </a:lnSpc>
              <a:spcAft>
                <a:spcPts val="1000"/>
              </a:spcAft>
              <a:buAutoNum type="arabicPeriod"/>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fine un </a:t>
            </a:r>
            <a:r>
              <a:rPr lang="en-GB" sz="1200" b="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presupuesto</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para el plan de marketing digital.</a:t>
            </a:r>
          </a:p>
          <a:p>
            <a:pPr marL="228600" indent="-228600" algn="just" latinLnBrk="0">
              <a:lnSpc>
                <a:spcPct val="150000"/>
              </a:lnSpc>
              <a:spcAft>
                <a:spcPts val="1000"/>
              </a:spcAft>
              <a:buAutoNum type="arabicPeriod"/>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Define los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canales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de ma</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rketing digital que utilizarás.</a:t>
            </a:r>
          </a:p>
          <a:p>
            <a:pPr marL="228600" indent="-228600" algn="just" latinLnBrk="0">
              <a:lnSpc>
                <a:spcPct val="150000"/>
              </a:lnSpc>
              <a:spcAft>
                <a:spcPts val="1000"/>
              </a:spcAft>
              <a:buAutoNum type="arabicPeriod"/>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Desarrolla </a:t>
            </a:r>
            <a:r>
              <a:rPr lang="en-GB" sz="1200" b="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estrategias y técnicas </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 marketing digital (¡ve a la sección “Técnicas de marketing digital” de este curso!).</a:t>
            </a:r>
          </a:p>
          <a:p>
            <a:pPr marL="228600" indent="-228600" algn="just" latinLnBrk="0">
              <a:lnSpc>
                <a:spcPct val="150000"/>
              </a:lnSpc>
              <a:spcAft>
                <a:spcPts val="1000"/>
              </a:spcAft>
              <a:buAutoNum type="arabicPeriod"/>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Mide los </a:t>
            </a:r>
            <a:r>
              <a:rPr lang="en-GB" sz="1200" b="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resultados</a:t>
            </a: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y el </a:t>
            </a:r>
            <a:r>
              <a:rPr lang="en-GB" sz="1200" b="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éxito</a:t>
            </a:r>
            <a:r>
              <a:rPr lang="en-GB" sz="120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de tu plan de marketing digital.</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06041"/>
            <a:ext cx="4536504" cy="282799"/>
          </a:xfrm>
        </p:spPr>
        <p:txBody>
          <a:bodyPr/>
          <a:lstStyle/>
          <a:p>
            <a:pPr lvl="0" algn="l"/>
            <a:r>
              <a:rPr lang="en-US" altLang="ko-KR" sz="1800" b="1"/>
              <a:t>Proceso: ¿Qué voy a hacer?</a:t>
            </a:r>
            <a:endParaRPr lang="en-US" altLang="ko-KR" sz="1800" b="1" dirty="0"/>
          </a:p>
        </p:txBody>
      </p:sp>
    </p:spTree>
    <p:extLst>
      <p:ext uri="{BB962C8B-B14F-4D97-AF65-F5344CB8AC3E}">
        <p14:creationId xmlns:p14="http://schemas.microsoft.com/office/powerpoint/2010/main" val="2390713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Tarea 2: Diseñando un plan de marketing digital</a:t>
            </a:r>
          </a:p>
        </p:txBody>
      </p:sp>
      <p:sp>
        <p:nvSpPr>
          <p:cNvPr id="8" name="Rounded Rectangle 51">
            <a:extLst>
              <a:ext uri="{FF2B5EF4-FFF2-40B4-BE49-F238E27FC236}">
                <a16:creationId xmlns:a16="http://schemas.microsoft.com/office/drawing/2014/main" id="{380A67BD-25BC-E3C8-12D6-9ED1468F7453}"/>
              </a:ext>
            </a:extLst>
          </p:cNvPr>
          <p:cNvSpPr/>
          <p:nvPr/>
        </p:nvSpPr>
        <p:spPr>
          <a:xfrm rot="16200000" flipH="1">
            <a:off x="606482" y="848637"/>
            <a:ext cx="419678" cy="409521"/>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ectangle 1">
            <a:extLst>
              <a:ext uri="{FF2B5EF4-FFF2-40B4-BE49-F238E27FC236}">
                <a16:creationId xmlns:a16="http://schemas.microsoft.com/office/drawing/2014/main" id="{E2898E80-ABB0-ED4E-BAEF-CF41C6CF455C}"/>
              </a:ext>
            </a:extLst>
          </p:cNvPr>
          <p:cNvSpPr/>
          <p:nvPr/>
        </p:nvSpPr>
        <p:spPr>
          <a:xfrm>
            <a:off x="206697" y="1544131"/>
            <a:ext cx="2781127" cy="2618932"/>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Competencias (LifeComp)</a:t>
            </a:r>
          </a:p>
          <a:p>
            <a:pPr algn="ctr" latinLnBrk="0"/>
            <a:endParaRPr lang="es-ES" altLang="ko-KR" sz="1200" b="1">
              <a:solidFill>
                <a:schemeClr val="tx1">
                  <a:lumMod val="75000"/>
                  <a:lumOff val="25000"/>
                </a:schemeClr>
              </a:solidFill>
            </a:endParaRPr>
          </a:p>
          <a:p>
            <a:pPr marL="342900" lvl="0" indent="-342900" latinLnBrk="0">
              <a:lnSpc>
                <a:spcPct val="150000"/>
              </a:lnSpc>
              <a:spcAft>
                <a:spcPts val="1000"/>
              </a:spcAft>
              <a:buFont typeface="Symbol" panose="05050102010706020507" pitchFamily="18" charset="2"/>
              <a:buChar char=""/>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P2 Flexibilidad.</a:t>
            </a:r>
            <a:endParaRPr lang="es-ES" altLang="ko-KR" sz="1200">
              <a:solidFill>
                <a:schemeClr val="tx1">
                  <a:lumMod val="75000"/>
                  <a:lumOff val="25000"/>
                </a:schemeClr>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971600" y="980437"/>
            <a:ext cx="5904656" cy="282800"/>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a:t>Resultados de aprendizaje: ¿Qué voy a aprender?</a:t>
            </a:r>
            <a:endParaRPr lang="en-US" altLang="ko-KR" sz="1800" b="1" dirty="0"/>
          </a:p>
        </p:txBody>
      </p:sp>
      <p:sp>
        <p:nvSpPr>
          <p:cNvPr id="7" name="Rectangle 1">
            <a:extLst>
              <a:ext uri="{FF2B5EF4-FFF2-40B4-BE49-F238E27FC236}">
                <a16:creationId xmlns:a16="http://schemas.microsoft.com/office/drawing/2014/main" id="{61AA50F5-7904-73A8-C93E-896A2D602320}"/>
              </a:ext>
            </a:extLst>
          </p:cNvPr>
          <p:cNvSpPr/>
          <p:nvPr/>
        </p:nvSpPr>
        <p:spPr>
          <a:xfrm>
            <a:off x="3181436" y="1544131"/>
            <a:ext cx="2781127" cy="2618932"/>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Competencias (EntreComp)</a:t>
            </a:r>
          </a:p>
          <a:p>
            <a:pPr algn="ctr" latinLnBrk="0"/>
            <a:endParaRPr lang="es-ES" altLang="ko-KR" sz="1200" b="1">
              <a:solidFill>
                <a:schemeClr val="tx1">
                  <a:lumMod val="75000"/>
                  <a:lumOff val="25000"/>
                </a:schemeClr>
              </a:solidFill>
            </a:endParaRPr>
          </a:p>
          <a:p>
            <a:pPr marL="342900" lvl="0" indent="-342900" latinLnBrk="0">
              <a:lnSpc>
                <a:spcPct val="150000"/>
              </a:lnSpc>
              <a:spcAft>
                <a:spcPts val="1000"/>
              </a:spcAft>
              <a:buFont typeface="Symbol" panose="05050102010706020507" pitchFamily="18" charset="2"/>
              <a:buChar char=""/>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1.1 Aprovechar oportunidades.</a:t>
            </a:r>
          </a:p>
          <a:p>
            <a:pPr marL="342900" lvl="0" indent="-342900" latinLnBrk="0">
              <a:lnSpc>
                <a:spcPct val="150000"/>
              </a:lnSpc>
              <a:spcAft>
                <a:spcPts val="1000"/>
              </a:spcAft>
              <a:buFont typeface="Symbol" panose="05050102010706020507" pitchFamily="18" charset="2"/>
              <a:buChar char=""/>
            </a:pPr>
            <a:r>
              <a:rPr lang="en-GB" altLang="ko-KR" sz="1200">
                <a:solidFill>
                  <a:schemeClr val="tx1">
                    <a:lumMod val="75000"/>
                    <a:lumOff val="25000"/>
                  </a:schemeClr>
                </a:solidFill>
                <a:latin typeface="Arial" panose="020B0604020202020204" pitchFamily="34" charset="0"/>
                <a:cs typeface="Times New Roman" panose="02020603050405020304" pitchFamily="18" charset="0"/>
              </a:rPr>
              <a:t>1.2 Creatividad.</a:t>
            </a:r>
          </a:p>
          <a:p>
            <a:pPr marL="342900" lvl="0" indent="-342900" latinLnBrk="0">
              <a:lnSpc>
                <a:spcPct val="150000"/>
              </a:lnSpc>
              <a:spcAft>
                <a:spcPts val="1000"/>
              </a:spcAft>
              <a:buFont typeface="Symbol" panose="05050102010706020507" pitchFamily="18" charset="2"/>
              <a:buChar char=""/>
            </a:pPr>
            <a:r>
              <a:rPr lang="en-GB" altLang="ko-KR" sz="1200">
                <a:solidFill>
                  <a:schemeClr val="tx1">
                    <a:lumMod val="75000"/>
                    <a:lumOff val="25000"/>
                  </a:schemeClr>
                </a:solidFill>
                <a:latin typeface="Arial" panose="020B0604020202020204" pitchFamily="34" charset="0"/>
                <a:cs typeface="Times New Roman" panose="02020603050405020304" pitchFamily="18" charset="0"/>
              </a:rPr>
              <a:t>3.2 Planificación y gestión.</a:t>
            </a:r>
            <a:endParaRPr lang="es-ES" altLang="ko-KR" sz="1200">
              <a:solidFill>
                <a:schemeClr val="tx1">
                  <a:lumMod val="75000"/>
                  <a:lumOff val="25000"/>
                </a:schemeClr>
              </a:solidFill>
            </a:endParaRPr>
          </a:p>
        </p:txBody>
      </p:sp>
      <p:sp>
        <p:nvSpPr>
          <p:cNvPr id="9" name="Rectangle 1">
            <a:extLst>
              <a:ext uri="{FF2B5EF4-FFF2-40B4-BE49-F238E27FC236}">
                <a16:creationId xmlns:a16="http://schemas.microsoft.com/office/drawing/2014/main" id="{9B301531-DED9-D023-7B58-F5F53617D4E7}"/>
              </a:ext>
            </a:extLst>
          </p:cNvPr>
          <p:cNvSpPr/>
          <p:nvPr/>
        </p:nvSpPr>
        <p:spPr>
          <a:xfrm>
            <a:off x="6156175" y="1536746"/>
            <a:ext cx="2709119" cy="2618932"/>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a:solidFill>
                <a:schemeClr val="tx1">
                  <a:lumMod val="75000"/>
                  <a:lumOff val="25000"/>
                </a:schemeClr>
              </a:solidFill>
            </a:endParaRPr>
          </a:p>
          <a:p>
            <a:pPr algn="ctr" latinLnBrk="0"/>
            <a:r>
              <a:rPr lang="es-ES" altLang="ko-KR" sz="1200" b="1">
                <a:solidFill>
                  <a:schemeClr val="tx1">
                    <a:lumMod val="75000"/>
                    <a:lumOff val="25000"/>
                  </a:schemeClr>
                </a:solidFill>
              </a:rPr>
              <a:t>Competencias (DigiComp)</a:t>
            </a:r>
          </a:p>
          <a:p>
            <a:pPr latinLnBrk="0"/>
            <a:endParaRPr lang="es-ES" altLang="ko-KR" sz="1200" b="1">
              <a:solidFill>
                <a:schemeClr val="tx1">
                  <a:lumMod val="75000"/>
                  <a:lumOff val="25000"/>
                </a:schemeClr>
              </a:solidFill>
            </a:endParaRPr>
          </a:p>
          <a:p>
            <a:pPr marL="342900" lvl="0" indent="-342900" latinLnBrk="0">
              <a:lnSpc>
                <a:spcPct val="150000"/>
              </a:lnSpc>
              <a:spcAft>
                <a:spcPts val="1000"/>
              </a:spcAft>
              <a:buFont typeface="Symbol" panose="05050102010706020507" pitchFamily="18" charset="2"/>
              <a:buChar char=""/>
            </a:pPr>
            <a:r>
              <a:rPr lang="en-GB" altLang="ko-KR" sz="1200">
                <a:solidFill>
                  <a:schemeClr val="tx1">
                    <a:lumMod val="75000"/>
                    <a:lumOff val="25000"/>
                  </a:schemeClr>
                </a:solidFill>
                <a:latin typeface="Arial" panose="020B0604020202020204" pitchFamily="34" charset="0"/>
                <a:cs typeface="Times New Roman" panose="02020603050405020304" pitchFamily="18" charset="0"/>
              </a:rPr>
              <a:t>1.3 Gestionar datos, información y contenido digital.</a:t>
            </a:r>
          </a:p>
          <a:p>
            <a:pPr marL="342900" lvl="0" indent="-342900" latinLnBrk="0">
              <a:lnSpc>
                <a:spcPct val="150000"/>
              </a:lnSpc>
              <a:spcAft>
                <a:spcPts val="1000"/>
              </a:spcAft>
              <a:buFont typeface="Symbol" panose="05050102010706020507" pitchFamily="18" charset="2"/>
              <a:buChar char=""/>
            </a:pPr>
            <a:r>
              <a:rPr lang="en-GB" altLang="ko-KR" sz="1200">
                <a:solidFill>
                  <a:schemeClr val="tx1">
                    <a:lumMod val="75000"/>
                    <a:lumOff val="25000"/>
                  </a:schemeClr>
                </a:solidFill>
                <a:latin typeface="Arial" panose="020B0604020202020204" pitchFamily="34" charset="0"/>
                <a:cs typeface="Times New Roman" panose="02020603050405020304" pitchFamily="18" charset="0"/>
              </a:rPr>
              <a:t>3.1 Desarrollar contenido digital.</a:t>
            </a:r>
          </a:p>
          <a:p>
            <a:pPr marL="342900" lvl="0" indent="-342900" latinLnBrk="0">
              <a:lnSpc>
                <a:spcPct val="150000"/>
              </a:lnSpc>
              <a:spcAft>
                <a:spcPts val="1000"/>
              </a:spcAft>
              <a:buFont typeface="Symbol" panose="05050102010706020507" pitchFamily="18" charset="2"/>
              <a:buChar char=""/>
            </a:pPr>
            <a:r>
              <a:rPr lang="en-GB" altLang="ko-KR" sz="1200">
                <a:solidFill>
                  <a:schemeClr val="tx1">
                    <a:lumMod val="75000"/>
                    <a:lumOff val="25000"/>
                  </a:schemeClr>
                </a:solidFill>
                <a:latin typeface="Arial" panose="020B0604020202020204" pitchFamily="34" charset="0"/>
                <a:cs typeface="Times New Roman" panose="02020603050405020304" pitchFamily="18" charset="0"/>
              </a:rPr>
              <a:t>5.3 Utilizar creativamente las tecnologías digitales.</a:t>
            </a:r>
            <a:endParaRPr lang="ko-KR" altLang="en-US" sz="1200">
              <a:solidFill>
                <a:schemeClr val="tx1">
                  <a:lumMod val="75000"/>
                  <a:lumOff val="25000"/>
                </a:schemeClr>
              </a:solidFill>
            </a:endParaRPr>
          </a:p>
        </p:txBody>
      </p:sp>
    </p:spTree>
    <p:extLst>
      <p:ext uri="{BB962C8B-B14F-4D97-AF65-F5344CB8AC3E}">
        <p14:creationId xmlns:p14="http://schemas.microsoft.com/office/powerpoint/2010/main" val="799717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Tarea 2: Diseñando un plan de marketing digital</a:t>
            </a:r>
          </a:p>
        </p:txBody>
      </p:sp>
      <p:sp>
        <p:nvSpPr>
          <p:cNvPr id="18" name="Rectangle 1">
            <a:extLst>
              <a:ext uri="{FF2B5EF4-FFF2-40B4-BE49-F238E27FC236}">
                <a16:creationId xmlns:a16="http://schemas.microsoft.com/office/drawing/2014/main" id="{A53FAEA7-C47A-B133-DF94-DC09E55CAB1F}"/>
              </a:ext>
            </a:extLst>
          </p:cNvPr>
          <p:cNvSpPr/>
          <p:nvPr/>
        </p:nvSpPr>
        <p:spPr>
          <a:xfrm>
            <a:off x="1281004" y="1563638"/>
            <a:ext cx="6581991" cy="230425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Crear un plan de marketing no es una tarea nada fácil, por lo que si hay llegado hasta aquí: ¡enhorabuena! </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1000"/>
              </a:spcAft>
            </a:pPr>
            <a:r>
              <a:rPr lang="en-GB"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Una buena planificación y gestión es crucial para el éxito de un emprendimiento digital. Al crear un plan de marketing digital, tendrás un documento que te permitirá contar con una hoja de ruta con los pasos a seguir para mejorar la comercialización de tus productos o servicios en los canales digitales seleccionados.</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r>
              <a:rPr lang="en-GB" sz="1200">
                <a:solidFill>
                  <a:schemeClr val="tx1">
                    <a:lumMod val="75000"/>
                    <a:lumOff val="25000"/>
                  </a:schemeClr>
                </a:solidFill>
                <a:effectLst/>
                <a:latin typeface="Arial" panose="020B0604020202020204" pitchFamily="34" charset="0"/>
                <a:ea typeface="Calibri" panose="020F0502020204030204" pitchFamily="34" charset="0"/>
              </a:rPr>
              <a:t>¡Recuerda explorar la sección de recursos para aprender más!</a:t>
            </a:r>
            <a:endParaRPr lang="ko-KR" altLang="en-US" sz="1200" b="1">
              <a:solidFill>
                <a:schemeClr val="tx1">
                  <a:lumMod val="75000"/>
                  <a:lumOff val="25000"/>
                </a:schemeClr>
              </a:solidFill>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65563"/>
            <a:ext cx="5112568" cy="282799"/>
          </a:xfrm>
        </p:spPr>
        <p:txBody>
          <a:bodyPr/>
          <a:lstStyle/>
          <a:p>
            <a:pPr algn="l"/>
            <a:r>
              <a:rPr lang="en-US" altLang="ko-KR" sz="1800" b="1"/>
              <a:t>Conclusión: ¿Qué me llevaré a casa?</a:t>
            </a:r>
            <a:endParaRPr lang="en-US" altLang="ko-KR" sz="1800" b="1" dirty="0"/>
          </a:p>
        </p:txBody>
      </p:sp>
      <p:sp>
        <p:nvSpPr>
          <p:cNvPr id="9" name="Freeform 108">
            <a:extLst>
              <a:ext uri="{FF2B5EF4-FFF2-40B4-BE49-F238E27FC236}">
                <a16:creationId xmlns:a16="http://schemas.microsoft.com/office/drawing/2014/main" id="{54171F17-D833-62E6-E3A4-06CD8BBA48C7}"/>
              </a:ext>
            </a:extLst>
          </p:cNvPr>
          <p:cNvSpPr/>
          <p:nvPr/>
        </p:nvSpPr>
        <p:spPr>
          <a:xfrm>
            <a:off x="558587" y="771550"/>
            <a:ext cx="341005" cy="376812"/>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866261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Autoevaluación</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3"/>
            <a:ext cx="6768752" cy="282798"/>
          </a:xfrm>
        </p:spPr>
        <p:txBody>
          <a:bodyPr/>
          <a:lstStyle/>
          <a:p>
            <a:pPr lvl="0" algn="l"/>
            <a:r>
              <a:rPr lang="en-US" altLang="ko-KR" sz="1800" b="1"/>
              <a:t>Preguntas de elección múltiple: </a:t>
            </a:r>
            <a:r>
              <a:rPr lang="en-US" altLang="ko-KR" sz="1800"/>
              <a:t>consolida tu aprendizaje</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251520" y="1766004"/>
            <a:ext cx="2808312" cy="2605945"/>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Pregunta 1: </a:t>
            </a:r>
            <a:r>
              <a:rPr lang="en-US" altLang="ko-KR"/>
              <a:t>¿Cuáles son las características del emprendimiento digital en comparación con el tradicional?</a:t>
            </a:r>
          </a:p>
          <a:p>
            <a:pPr algn="l"/>
            <a:endParaRPr lang="en-US" altLang="ko-KR"/>
          </a:p>
          <a:p>
            <a:pPr algn="l"/>
            <a:r>
              <a:rPr lang="en-US" altLang="ko-KR"/>
              <a:t>a) El trabajo es más flexible.</a:t>
            </a:r>
          </a:p>
          <a:p>
            <a:pPr algn="l"/>
            <a:r>
              <a:rPr lang="en-US" altLang="ko-KR"/>
              <a:t>b) La inversión inicial es más baja.</a:t>
            </a:r>
          </a:p>
          <a:p>
            <a:pPr algn="l"/>
            <a:r>
              <a:rPr lang="en-US" altLang="ko-KR"/>
              <a:t>c) Existen más oportunidades.</a:t>
            </a:r>
          </a:p>
          <a:p>
            <a:pPr algn="l"/>
            <a:r>
              <a:rPr lang="en-US" altLang="ko-KR"/>
              <a:t>d) Todas son correctas.</a:t>
            </a:r>
          </a:p>
          <a:p>
            <a:pPr algn="l"/>
            <a:r>
              <a:rPr lang="en-US"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3167844" y="1766005"/>
            <a:ext cx="2808312" cy="2605944"/>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Pregunta 2: </a:t>
            </a:r>
            <a:r>
              <a:rPr lang="en-US" altLang="ko-KR"/>
              <a:t>¿Cómo debe ser un logo?</a:t>
            </a:r>
          </a:p>
          <a:p>
            <a:pPr algn="l"/>
            <a:endParaRPr lang="en-US" altLang="ko-KR"/>
          </a:p>
          <a:p>
            <a:pPr algn="l"/>
            <a:r>
              <a:rPr lang="en-US" altLang="ko-KR"/>
              <a:t>a) Debe estar a la moda.</a:t>
            </a:r>
          </a:p>
          <a:p>
            <a:pPr algn="l"/>
            <a:r>
              <a:rPr lang="en-US" altLang="ko-KR"/>
              <a:t>b) No debe ser escalable.</a:t>
            </a:r>
          </a:p>
          <a:p>
            <a:pPr algn="l"/>
            <a:r>
              <a:rPr lang="en-US" altLang="ko-KR"/>
              <a:t>c) Debe ser legible y sin faltas de ortografía.</a:t>
            </a:r>
          </a:p>
          <a:p>
            <a:pPr algn="l"/>
            <a:r>
              <a:rPr lang="en-US" altLang="ko-KR"/>
              <a:t>d) Todas son correctas.</a:t>
            </a:r>
          </a:p>
          <a:p>
            <a:pPr algn="l"/>
            <a:r>
              <a:rPr lang="en-US" altLang="ko-KR"/>
              <a:t> </a:t>
            </a:r>
          </a:p>
        </p:txBody>
      </p:sp>
      <p:sp>
        <p:nvSpPr>
          <p:cNvPr id="12" name="Text Placeholder 2">
            <a:extLst>
              <a:ext uri="{FF2B5EF4-FFF2-40B4-BE49-F238E27FC236}">
                <a16:creationId xmlns:a16="http://schemas.microsoft.com/office/drawing/2014/main" id="{278E756F-B9A0-FB02-0403-7E2448AA2A0F}"/>
              </a:ext>
            </a:extLst>
          </p:cNvPr>
          <p:cNvSpPr txBox="1">
            <a:spLocks/>
          </p:cNvSpPr>
          <p:nvPr/>
        </p:nvSpPr>
        <p:spPr>
          <a:xfrm>
            <a:off x="6084168" y="1766004"/>
            <a:ext cx="2808312" cy="2605943"/>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Pregunta 3: </a:t>
            </a:r>
            <a:r>
              <a:rPr lang="en-US" altLang="ko-KR"/>
              <a:t>¿Cuál NO es un elemento de las páginas web?</a:t>
            </a:r>
          </a:p>
          <a:p>
            <a:pPr algn="l"/>
            <a:endParaRPr lang="en-US" altLang="ko-KR"/>
          </a:p>
          <a:p>
            <a:pPr algn="l"/>
            <a:r>
              <a:rPr lang="en-US" altLang="ko-KR"/>
              <a:t>a) El dominio.</a:t>
            </a:r>
          </a:p>
          <a:p>
            <a:pPr algn="l"/>
            <a:r>
              <a:rPr lang="en-US" altLang="ko-KR"/>
              <a:t>b) El marketing.</a:t>
            </a:r>
          </a:p>
          <a:p>
            <a:pPr algn="l"/>
            <a:r>
              <a:rPr lang="en-US" altLang="ko-KR"/>
              <a:t>c) El hosting.</a:t>
            </a:r>
          </a:p>
          <a:p>
            <a:pPr algn="l"/>
            <a:r>
              <a:rPr lang="en-US" altLang="ko-KR"/>
              <a:t>d) Todos son elementos de las páginas web.</a:t>
            </a:r>
          </a:p>
          <a:p>
            <a:pPr algn="l"/>
            <a:r>
              <a:rPr lang="en-US" altLang="ko-KR"/>
              <a:t> </a:t>
            </a:r>
          </a:p>
        </p:txBody>
      </p:sp>
    </p:spTree>
    <p:extLst>
      <p:ext uri="{BB962C8B-B14F-4D97-AF65-F5344CB8AC3E}">
        <p14:creationId xmlns:p14="http://schemas.microsoft.com/office/powerpoint/2010/main" val="252294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es el emprendimiento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Definición</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5536" y="1563638"/>
            <a:ext cx="5112568" cy="2318583"/>
          </a:xfrm>
          <a:prstGeom prst="rect">
            <a:avLst/>
          </a:prstGeom>
          <a:noFill/>
        </p:spPr>
        <p:txBody>
          <a:bodyPr wrap="square" rtlCol="0">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Algunos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ejemplos de negocios digitales </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son los siguientes:</a:t>
            </a:r>
          </a:p>
          <a:p>
            <a:pPr marL="342900" lvl="0" indent="-342900" algn="just" latinLnBrk="0">
              <a:lnSpc>
                <a:spcPct val="150000"/>
              </a:lnSpc>
              <a:buFont typeface="Symbol" panose="05050102010706020507" pitchFamily="18" charset="2"/>
              <a:buChar char=""/>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Tienda online (e-commerce)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La venta de productos o servicios a través de Internet es casi indispensable hoy en día para cualquier negocio.</a:t>
            </a:r>
          </a:p>
          <a:p>
            <a:pPr marL="342900" lvl="0" indent="-342900" algn="just" latinLnBrk="0">
              <a:lnSpc>
                <a:spcPct val="150000"/>
              </a:lnSpc>
              <a:buFont typeface="Symbol" panose="05050102010706020507" pitchFamily="18" charset="2"/>
              <a:buChar char=""/>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Formación online (e-learning)</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La formación digital está en auge gracias a las facilidades que ofrece, por lo que si eres experto en algún campo, puedes aportar formación de calidad por esta vía.</a:t>
            </a:r>
          </a:p>
          <a:p>
            <a:pPr algn="just"/>
            <a:endParaRPr lang="ko-KR" altLang="en-US" sz="1200" dirty="0">
              <a:solidFill>
                <a:schemeClr val="tx1">
                  <a:lumMod val="75000"/>
                  <a:lumOff val="25000"/>
                </a:schemeClr>
              </a:solidFill>
              <a:cs typeface="Arial" pitchFamily="34" charset="0"/>
            </a:endParaRPr>
          </a:p>
        </p:txBody>
      </p:sp>
      <p:pic>
        <p:nvPicPr>
          <p:cNvPr id="9" name="Imagen 8" descr="Imagen que contiene Forma&#10;&#10;Descripción generada automáticamente">
            <a:extLst>
              <a:ext uri="{FF2B5EF4-FFF2-40B4-BE49-F238E27FC236}">
                <a16:creationId xmlns:a16="http://schemas.microsoft.com/office/drawing/2014/main" id="{19B23CAC-9862-5A6A-7B3A-B14FD00E30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0152" y="1779662"/>
            <a:ext cx="2592288" cy="2000922"/>
          </a:xfrm>
          <a:prstGeom prst="rect">
            <a:avLst/>
          </a:prstGeom>
        </p:spPr>
      </p:pic>
    </p:spTree>
    <p:extLst>
      <p:ext uri="{BB962C8B-B14F-4D97-AF65-F5344CB8AC3E}">
        <p14:creationId xmlns:p14="http://schemas.microsoft.com/office/powerpoint/2010/main" val="3708524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Autoevaluación</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3"/>
            <a:ext cx="6840760" cy="282798"/>
          </a:xfrm>
        </p:spPr>
        <p:txBody>
          <a:bodyPr/>
          <a:lstStyle/>
          <a:p>
            <a:pPr lvl="0" algn="l"/>
            <a:r>
              <a:rPr lang="en-US" altLang="ko-KR" sz="1800" b="1"/>
              <a:t>Preguntas de elección múltiple: </a:t>
            </a:r>
            <a:r>
              <a:rPr lang="en-US" altLang="ko-KR" sz="1800"/>
              <a:t>consolida tu aprendizaje</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1619673" y="1771394"/>
            <a:ext cx="2808312" cy="2528548"/>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Pregunta 4: </a:t>
            </a:r>
            <a:r>
              <a:rPr lang="en-US" altLang="ko-KR"/>
              <a:t>¿Por qué se caracteriza la web 2.0?</a:t>
            </a:r>
          </a:p>
          <a:p>
            <a:pPr algn="l"/>
            <a:endParaRPr lang="en-US" altLang="ko-KR"/>
          </a:p>
          <a:p>
            <a:pPr algn="l"/>
            <a:r>
              <a:rPr lang="en-US" altLang="ko-KR"/>
              <a:t>a) Por la interacción.</a:t>
            </a:r>
          </a:p>
          <a:p>
            <a:pPr algn="l"/>
            <a:r>
              <a:rPr lang="en-US" altLang="ko-KR"/>
              <a:t>b) Por la información estática.</a:t>
            </a:r>
          </a:p>
          <a:p>
            <a:pPr algn="l"/>
            <a:r>
              <a:rPr lang="en-US" altLang="ko-KR"/>
              <a:t>c) Por el diseño 3D.</a:t>
            </a:r>
          </a:p>
          <a:p>
            <a:pPr algn="l"/>
            <a:r>
              <a:rPr lang="en-US" altLang="ko-KR"/>
              <a:t>d) Todas son correctas.</a:t>
            </a:r>
          </a:p>
          <a:p>
            <a:pPr algn="l"/>
            <a:r>
              <a:rPr lang="en-US"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4716016" y="1766004"/>
            <a:ext cx="2808312" cy="2528547"/>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Pregunta 5: </a:t>
            </a:r>
            <a:r>
              <a:rPr lang="en-US" altLang="ko-KR"/>
              <a:t>¿En qué consiste el SEM?</a:t>
            </a:r>
          </a:p>
          <a:p>
            <a:pPr algn="l"/>
            <a:endParaRPr lang="en-US" altLang="ko-KR"/>
          </a:p>
          <a:p>
            <a:pPr algn="l"/>
            <a:r>
              <a:rPr lang="en-US" altLang="ko-KR"/>
              <a:t>a) En la optimización de los motores de búsqueda.</a:t>
            </a:r>
          </a:p>
          <a:p>
            <a:pPr algn="l"/>
            <a:r>
              <a:rPr lang="en-US" altLang="ko-KR"/>
              <a:t>b) En los anuncios pagados de los buscadores.</a:t>
            </a:r>
          </a:p>
          <a:p>
            <a:pPr algn="l"/>
            <a:r>
              <a:rPr lang="en-US" altLang="ko-KR"/>
              <a:t>c) En la creación de contenidos digitales.</a:t>
            </a:r>
          </a:p>
          <a:p>
            <a:pPr algn="l"/>
            <a:r>
              <a:rPr lang="en-US" altLang="ko-KR"/>
              <a:t>d) Todas son correctas.</a:t>
            </a:r>
          </a:p>
          <a:p>
            <a:pPr algn="l"/>
            <a:r>
              <a:rPr lang="en-US" altLang="ko-KR"/>
              <a:t> </a:t>
            </a:r>
          </a:p>
        </p:txBody>
      </p:sp>
    </p:spTree>
    <p:extLst>
      <p:ext uri="{BB962C8B-B14F-4D97-AF65-F5344CB8AC3E}">
        <p14:creationId xmlns:p14="http://schemas.microsoft.com/office/powerpoint/2010/main" val="2586379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Autoevaluación</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en-US" altLang="ko-KR" sz="1800" b="1"/>
              <a:t>Preguntas de elección múltiple: </a:t>
            </a:r>
            <a:r>
              <a:rPr lang="en-US" altLang="ko-KR" sz="1800"/>
              <a:t>soluciones</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251520" y="1766004"/>
            <a:ext cx="2808312" cy="2605945"/>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Pregunta 1: </a:t>
            </a:r>
            <a:r>
              <a:rPr lang="en-US" altLang="ko-KR"/>
              <a:t>¿Cuáles son las características del emprendimiento digital en comparación con el tradicional?</a:t>
            </a:r>
          </a:p>
          <a:p>
            <a:pPr algn="l"/>
            <a:endParaRPr lang="en-US" altLang="ko-KR"/>
          </a:p>
          <a:p>
            <a:pPr algn="l"/>
            <a:r>
              <a:rPr lang="en-US" altLang="ko-KR"/>
              <a:t>a) El trabajo es más flexible.</a:t>
            </a:r>
          </a:p>
          <a:p>
            <a:pPr algn="l"/>
            <a:r>
              <a:rPr lang="en-US" altLang="ko-KR"/>
              <a:t>b) La inversión inicial es más baja.</a:t>
            </a:r>
          </a:p>
          <a:p>
            <a:pPr algn="l"/>
            <a:r>
              <a:rPr lang="en-US" altLang="ko-KR"/>
              <a:t>c) Existen más oportunidades.</a:t>
            </a:r>
          </a:p>
          <a:p>
            <a:pPr algn="l"/>
            <a:r>
              <a:rPr lang="en-US" altLang="ko-KR" b="1"/>
              <a:t>d) Todas son correctas.</a:t>
            </a:r>
          </a:p>
          <a:p>
            <a:pPr algn="l"/>
            <a:r>
              <a:rPr lang="en-US"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3167844" y="1766005"/>
            <a:ext cx="2808312" cy="2605944"/>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Pregunta 2: </a:t>
            </a:r>
            <a:r>
              <a:rPr lang="en-US" altLang="ko-KR"/>
              <a:t>¿Cómo debe ser un logo?</a:t>
            </a:r>
          </a:p>
          <a:p>
            <a:pPr algn="l"/>
            <a:endParaRPr lang="en-US" altLang="ko-KR"/>
          </a:p>
          <a:p>
            <a:pPr algn="l"/>
            <a:r>
              <a:rPr lang="en-US" altLang="ko-KR"/>
              <a:t>a) Debe estar a la moda.</a:t>
            </a:r>
          </a:p>
          <a:p>
            <a:pPr algn="l"/>
            <a:r>
              <a:rPr lang="en-US" altLang="ko-KR"/>
              <a:t>b) No debe ser escalable.</a:t>
            </a:r>
          </a:p>
          <a:p>
            <a:pPr algn="l"/>
            <a:r>
              <a:rPr lang="en-US" altLang="ko-KR" b="1"/>
              <a:t>c) Debe ser legible y sin faltas de ortografía.</a:t>
            </a:r>
          </a:p>
          <a:p>
            <a:pPr algn="l"/>
            <a:r>
              <a:rPr lang="en-US" altLang="ko-KR"/>
              <a:t>d) Todas son correctas.</a:t>
            </a:r>
          </a:p>
          <a:p>
            <a:pPr algn="l"/>
            <a:r>
              <a:rPr lang="en-US" altLang="ko-KR"/>
              <a:t> </a:t>
            </a:r>
          </a:p>
        </p:txBody>
      </p:sp>
      <p:sp>
        <p:nvSpPr>
          <p:cNvPr id="12" name="Text Placeholder 2">
            <a:extLst>
              <a:ext uri="{FF2B5EF4-FFF2-40B4-BE49-F238E27FC236}">
                <a16:creationId xmlns:a16="http://schemas.microsoft.com/office/drawing/2014/main" id="{278E756F-B9A0-FB02-0403-7E2448AA2A0F}"/>
              </a:ext>
            </a:extLst>
          </p:cNvPr>
          <p:cNvSpPr txBox="1">
            <a:spLocks/>
          </p:cNvSpPr>
          <p:nvPr/>
        </p:nvSpPr>
        <p:spPr>
          <a:xfrm>
            <a:off x="6084168" y="1766004"/>
            <a:ext cx="2808312" cy="2605943"/>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Pregunta 3: </a:t>
            </a:r>
            <a:r>
              <a:rPr lang="en-US" altLang="ko-KR"/>
              <a:t>¿Cuál NO es un elemento de las páginas web?</a:t>
            </a:r>
          </a:p>
          <a:p>
            <a:pPr algn="l"/>
            <a:endParaRPr lang="en-US" altLang="ko-KR"/>
          </a:p>
          <a:p>
            <a:pPr algn="l"/>
            <a:r>
              <a:rPr lang="en-US" altLang="ko-KR"/>
              <a:t>a) El dominio.</a:t>
            </a:r>
          </a:p>
          <a:p>
            <a:pPr algn="l"/>
            <a:r>
              <a:rPr lang="en-US" altLang="ko-KR" b="1"/>
              <a:t>b) El marketing.</a:t>
            </a:r>
          </a:p>
          <a:p>
            <a:pPr algn="l"/>
            <a:r>
              <a:rPr lang="en-US" altLang="ko-KR"/>
              <a:t>c) El hosting.</a:t>
            </a:r>
          </a:p>
          <a:p>
            <a:pPr algn="l"/>
            <a:r>
              <a:rPr lang="en-US" altLang="ko-KR"/>
              <a:t>d) Todos son elementos de las páginas web.</a:t>
            </a:r>
          </a:p>
          <a:p>
            <a:pPr algn="l"/>
            <a:r>
              <a:rPr lang="en-US" altLang="ko-KR"/>
              <a:t> </a:t>
            </a:r>
          </a:p>
        </p:txBody>
      </p:sp>
    </p:spTree>
    <p:extLst>
      <p:ext uri="{BB962C8B-B14F-4D97-AF65-F5344CB8AC3E}">
        <p14:creationId xmlns:p14="http://schemas.microsoft.com/office/powerpoint/2010/main" val="16391914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Autoevaluación</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en-US" altLang="ko-KR" sz="1800" b="1"/>
              <a:t>Preguntas de elección múltiple: </a:t>
            </a:r>
            <a:r>
              <a:rPr lang="en-US" altLang="ko-KR" sz="1800"/>
              <a:t>soluciones</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1619673" y="1771394"/>
            <a:ext cx="2808312" cy="2528548"/>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Pregunta 4: </a:t>
            </a:r>
            <a:r>
              <a:rPr lang="en-US" altLang="ko-KR"/>
              <a:t>¿Por qué se caracteriza la web 2.0?</a:t>
            </a:r>
          </a:p>
          <a:p>
            <a:pPr algn="l"/>
            <a:endParaRPr lang="en-US" altLang="ko-KR"/>
          </a:p>
          <a:p>
            <a:pPr algn="l"/>
            <a:r>
              <a:rPr lang="en-US" altLang="ko-KR" b="1"/>
              <a:t>a) Por la interacción.</a:t>
            </a:r>
          </a:p>
          <a:p>
            <a:pPr algn="l"/>
            <a:r>
              <a:rPr lang="en-US" altLang="ko-KR"/>
              <a:t>b) Por la información estática.</a:t>
            </a:r>
          </a:p>
          <a:p>
            <a:pPr algn="l"/>
            <a:r>
              <a:rPr lang="en-US" altLang="ko-KR"/>
              <a:t>c) Por el diseño 3D.</a:t>
            </a:r>
          </a:p>
          <a:p>
            <a:pPr algn="l"/>
            <a:r>
              <a:rPr lang="en-US" altLang="ko-KR"/>
              <a:t>d) Todas son correctas.</a:t>
            </a:r>
          </a:p>
          <a:p>
            <a:pPr algn="l"/>
            <a:r>
              <a:rPr lang="en-US" altLang="ko-KR"/>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4716016" y="1766004"/>
            <a:ext cx="2808312" cy="2528547"/>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a:t>Pregunta 5: </a:t>
            </a:r>
            <a:r>
              <a:rPr lang="en-US" altLang="ko-KR"/>
              <a:t>¿En qué consiste el SEM?</a:t>
            </a:r>
          </a:p>
          <a:p>
            <a:pPr algn="l"/>
            <a:endParaRPr lang="en-US" altLang="ko-KR"/>
          </a:p>
          <a:p>
            <a:pPr algn="l"/>
            <a:r>
              <a:rPr lang="en-US" altLang="ko-KR"/>
              <a:t>a) En la optimización de los motores de búsqueda.</a:t>
            </a:r>
          </a:p>
          <a:p>
            <a:pPr algn="l"/>
            <a:r>
              <a:rPr lang="en-US" altLang="ko-KR" b="1"/>
              <a:t>b) En los anuncios pagados de los buscadores.</a:t>
            </a:r>
          </a:p>
          <a:p>
            <a:pPr algn="l"/>
            <a:r>
              <a:rPr lang="en-US" altLang="ko-KR"/>
              <a:t>c) En la creación de contenidos digitales.</a:t>
            </a:r>
          </a:p>
          <a:p>
            <a:pPr algn="l"/>
            <a:r>
              <a:rPr lang="en-US" altLang="ko-KR"/>
              <a:t>d) Todas son correctas.</a:t>
            </a:r>
          </a:p>
          <a:p>
            <a:pPr algn="l"/>
            <a:r>
              <a:rPr lang="en-US" altLang="ko-KR"/>
              <a:t> </a:t>
            </a:r>
          </a:p>
        </p:txBody>
      </p:sp>
    </p:spTree>
    <p:extLst>
      <p:ext uri="{BB962C8B-B14F-4D97-AF65-F5344CB8AC3E}">
        <p14:creationId xmlns:p14="http://schemas.microsoft.com/office/powerpoint/2010/main" val="17670028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446003"/>
            <a:ext cx="9144000" cy="576064"/>
          </a:xfrm>
        </p:spPr>
        <p:txBody>
          <a:bodyPr/>
          <a:lstStyle/>
          <a:p>
            <a:r>
              <a:rPr lang="en-US" altLang="ko-KR" sz="3200"/>
              <a:t>Resumen</a:t>
            </a:r>
            <a:endParaRPr lang="ko-KR" altLang="en-US" sz="3200" dirty="0"/>
          </a:p>
        </p:txBody>
      </p:sp>
      <p:grpSp>
        <p:nvGrpSpPr>
          <p:cNvPr id="7" name="Group 6"/>
          <p:cNvGrpSpPr/>
          <p:nvPr/>
        </p:nvGrpSpPr>
        <p:grpSpPr>
          <a:xfrm>
            <a:off x="3476388" y="1672289"/>
            <a:ext cx="900000" cy="900000"/>
            <a:chOff x="3563888" y="1923678"/>
            <a:chExt cx="900000" cy="900000"/>
          </a:xfrm>
        </p:grpSpPr>
        <p:sp>
          <p:nvSpPr>
            <p:cNvPr id="4" name="Rectangle 3"/>
            <p:cNvSpPr/>
            <p:nvPr/>
          </p:nvSpPr>
          <p:spPr>
            <a:xfrm>
              <a:off x="3563888" y="1923678"/>
              <a:ext cx="900000" cy="90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ight Triangle 4"/>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8" name="Group 7"/>
          <p:cNvGrpSpPr/>
          <p:nvPr/>
        </p:nvGrpSpPr>
        <p:grpSpPr>
          <a:xfrm rot="5400000">
            <a:off x="4487178" y="1420289"/>
            <a:ext cx="1152000" cy="1152000"/>
            <a:chOff x="3563888" y="1923678"/>
            <a:chExt cx="900000" cy="900000"/>
          </a:xfrm>
        </p:grpSpPr>
        <p:sp>
          <p:nvSpPr>
            <p:cNvPr id="9" name="Rectangle 8"/>
            <p:cNvSpPr/>
            <p:nvPr/>
          </p:nvSpPr>
          <p:spPr>
            <a:xfrm>
              <a:off x="3563888" y="1923678"/>
              <a:ext cx="900000" cy="900000"/>
            </a:xfrm>
            <a:prstGeom prst="rect">
              <a:avLst/>
            </a:prstGeom>
            <a:solidFill>
              <a:srgbClr val="86B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0" name="Right Triangle 9"/>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11" name="Group 10"/>
          <p:cNvGrpSpPr/>
          <p:nvPr/>
        </p:nvGrpSpPr>
        <p:grpSpPr>
          <a:xfrm rot="10800000">
            <a:off x="4487178" y="2684578"/>
            <a:ext cx="720000" cy="720000"/>
            <a:chOff x="3563888" y="1923678"/>
            <a:chExt cx="900000" cy="900000"/>
          </a:xfrm>
        </p:grpSpPr>
        <p:sp>
          <p:nvSpPr>
            <p:cNvPr id="12" name="Rectangle 11"/>
            <p:cNvSpPr/>
            <p:nvPr/>
          </p:nvSpPr>
          <p:spPr>
            <a:xfrm>
              <a:off x="3563888" y="1923678"/>
              <a:ext cx="900000" cy="900000"/>
            </a:xfrm>
            <a:prstGeom prst="rect">
              <a:avLst/>
            </a:prstGeom>
            <a:solidFill>
              <a:srgbClr val="F39E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3" name="Right Triangle 12"/>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14" name="Group 13"/>
          <p:cNvGrpSpPr/>
          <p:nvPr/>
        </p:nvGrpSpPr>
        <p:grpSpPr>
          <a:xfrm rot="16200000">
            <a:off x="3368355" y="2684579"/>
            <a:ext cx="1008033" cy="1008033"/>
            <a:chOff x="3563888" y="1923678"/>
            <a:chExt cx="900000" cy="900000"/>
          </a:xfrm>
        </p:grpSpPr>
        <p:sp>
          <p:nvSpPr>
            <p:cNvPr id="15" name="Rectangle 14"/>
            <p:cNvSpPr/>
            <p:nvPr/>
          </p:nvSpPr>
          <p:spPr>
            <a:xfrm>
              <a:off x="3563888" y="1923678"/>
              <a:ext cx="900000" cy="90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6" name="Right Triangle 15"/>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sp>
        <p:nvSpPr>
          <p:cNvPr id="17" name="TextBox 16"/>
          <p:cNvSpPr txBox="1"/>
          <p:nvPr/>
        </p:nvSpPr>
        <p:spPr>
          <a:xfrm>
            <a:off x="3885591" y="2090804"/>
            <a:ext cx="402887" cy="400110"/>
          </a:xfrm>
          <a:prstGeom prst="rect">
            <a:avLst/>
          </a:prstGeom>
          <a:noFill/>
        </p:spPr>
        <p:txBody>
          <a:bodyPr wrap="square" rtlCol="0">
            <a:spAutoFit/>
          </a:bodyPr>
          <a:lstStyle/>
          <a:p>
            <a:pPr algn="ctr"/>
            <a:r>
              <a:rPr lang="en-US" altLang="ko-KR" sz="2000" b="1" dirty="0">
                <a:solidFill>
                  <a:srgbClr val="87B5BA"/>
                </a:solidFill>
                <a:cs typeface="Arial" pitchFamily="34" charset="0"/>
              </a:rPr>
              <a:t>A</a:t>
            </a:r>
            <a:endParaRPr lang="ko-KR" altLang="en-US" sz="2000" b="1" dirty="0">
              <a:solidFill>
                <a:srgbClr val="87B5BA"/>
              </a:solidFill>
              <a:cs typeface="Arial" pitchFamily="34" charset="0"/>
            </a:endParaRPr>
          </a:p>
        </p:txBody>
      </p:sp>
      <p:sp>
        <p:nvSpPr>
          <p:cNvPr id="18" name="TextBox 17"/>
          <p:cNvSpPr txBox="1"/>
          <p:nvPr/>
        </p:nvSpPr>
        <p:spPr>
          <a:xfrm>
            <a:off x="4593793" y="2051100"/>
            <a:ext cx="402887" cy="400110"/>
          </a:xfrm>
          <a:prstGeom prst="rect">
            <a:avLst/>
          </a:prstGeom>
          <a:noFill/>
        </p:spPr>
        <p:txBody>
          <a:bodyPr wrap="square" rtlCol="0">
            <a:spAutoFit/>
          </a:bodyPr>
          <a:lstStyle/>
          <a:p>
            <a:pPr algn="ctr"/>
            <a:r>
              <a:rPr lang="en-US" altLang="ko-KR" sz="2000" b="1" dirty="0">
                <a:solidFill>
                  <a:srgbClr val="86BD70"/>
                </a:solidFill>
                <a:cs typeface="Arial" pitchFamily="34" charset="0"/>
              </a:rPr>
              <a:t>B</a:t>
            </a:r>
            <a:endParaRPr lang="ko-KR" altLang="en-US" sz="2000" b="1" dirty="0">
              <a:solidFill>
                <a:srgbClr val="86BD70"/>
              </a:solidFill>
              <a:cs typeface="Arial" pitchFamily="34" charset="0"/>
            </a:endParaRPr>
          </a:p>
        </p:txBody>
      </p:sp>
      <p:sp>
        <p:nvSpPr>
          <p:cNvPr id="19" name="TextBox 18"/>
          <p:cNvSpPr txBox="1"/>
          <p:nvPr/>
        </p:nvSpPr>
        <p:spPr>
          <a:xfrm>
            <a:off x="3885591" y="2778809"/>
            <a:ext cx="402887" cy="400110"/>
          </a:xfrm>
          <a:prstGeom prst="rect">
            <a:avLst/>
          </a:prstGeom>
          <a:noFill/>
        </p:spPr>
        <p:txBody>
          <a:bodyPr wrap="square" rtlCol="0">
            <a:spAutoFit/>
          </a:bodyPr>
          <a:lstStyle/>
          <a:p>
            <a:pPr algn="ctr"/>
            <a:r>
              <a:rPr lang="en-US" altLang="ko-KR" sz="2000" b="1" dirty="0">
                <a:solidFill>
                  <a:srgbClr val="87B5BA"/>
                </a:solidFill>
                <a:cs typeface="Arial" pitchFamily="34" charset="0"/>
              </a:rPr>
              <a:t>C</a:t>
            </a:r>
            <a:endParaRPr lang="ko-KR" altLang="en-US" sz="2000" b="1" dirty="0">
              <a:solidFill>
                <a:srgbClr val="87B5BA"/>
              </a:solidFill>
              <a:cs typeface="Arial" pitchFamily="34" charset="0"/>
            </a:endParaRPr>
          </a:p>
        </p:txBody>
      </p:sp>
      <p:sp>
        <p:nvSpPr>
          <p:cNvPr id="20" name="TextBox 19"/>
          <p:cNvSpPr txBox="1"/>
          <p:nvPr/>
        </p:nvSpPr>
        <p:spPr>
          <a:xfrm>
            <a:off x="4498826" y="2700537"/>
            <a:ext cx="402887" cy="400110"/>
          </a:xfrm>
          <a:prstGeom prst="rect">
            <a:avLst/>
          </a:prstGeom>
          <a:noFill/>
        </p:spPr>
        <p:txBody>
          <a:bodyPr wrap="square" rtlCol="0">
            <a:spAutoFit/>
          </a:bodyPr>
          <a:lstStyle/>
          <a:p>
            <a:pPr algn="ctr"/>
            <a:r>
              <a:rPr lang="en-US" altLang="ko-KR" sz="2000" b="1" dirty="0">
                <a:solidFill>
                  <a:srgbClr val="F39E5A"/>
                </a:solidFill>
                <a:cs typeface="Arial" pitchFamily="34" charset="0"/>
              </a:rPr>
              <a:t>D</a:t>
            </a:r>
            <a:endParaRPr lang="ko-KR" altLang="en-US" sz="2000" b="1" dirty="0">
              <a:solidFill>
                <a:srgbClr val="F39E5A"/>
              </a:solidFill>
              <a:cs typeface="Arial" pitchFamily="34" charset="0"/>
            </a:endParaRPr>
          </a:p>
        </p:txBody>
      </p:sp>
      <p:sp>
        <p:nvSpPr>
          <p:cNvPr id="21" name="Rectangle 9"/>
          <p:cNvSpPr/>
          <p:nvPr/>
        </p:nvSpPr>
        <p:spPr>
          <a:xfrm>
            <a:off x="3591210" y="1783036"/>
            <a:ext cx="322655" cy="302034"/>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ectangle 16"/>
          <p:cNvSpPr/>
          <p:nvPr/>
        </p:nvSpPr>
        <p:spPr>
          <a:xfrm rot="2700000">
            <a:off x="3567299" y="3163945"/>
            <a:ext cx="244448" cy="438249"/>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Oval 21"/>
          <p:cNvSpPr>
            <a:spLocks noChangeAspect="1"/>
          </p:cNvSpPr>
          <p:nvPr/>
        </p:nvSpPr>
        <p:spPr>
          <a:xfrm>
            <a:off x="5093985" y="1601554"/>
            <a:ext cx="391466" cy="394735"/>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4" name="Rounded Rectangle 27"/>
          <p:cNvSpPr/>
          <p:nvPr/>
        </p:nvSpPr>
        <p:spPr>
          <a:xfrm>
            <a:off x="4807406" y="3075226"/>
            <a:ext cx="295178" cy="226737"/>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25" name="Group 24"/>
          <p:cNvGrpSpPr/>
          <p:nvPr/>
        </p:nvGrpSpPr>
        <p:grpSpPr>
          <a:xfrm>
            <a:off x="144017" y="1483076"/>
            <a:ext cx="2798114" cy="1232690"/>
            <a:chOff x="803640" y="3362835"/>
            <a:chExt cx="2059657" cy="1232690"/>
          </a:xfrm>
        </p:grpSpPr>
        <p:sp>
          <p:nvSpPr>
            <p:cNvPr id="26" name="TextBox 25"/>
            <p:cNvSpPr txBox="1"/>
            <p:nvPr/>
          </p:nvSpPr>
          <p:spPr>
            <a:xfrm>
              <a:off x="803640" y="3579862"/>
              <a:ext cx="2059657" cy="1015663"/>
            </a:xfrm>
            <a:prstGeom prst="rect">
              <a:avLst/>
            </a:prstGeom>
            <a:noFill/>
          </p:spPr>
          <p:txBody>
            <a:bodyPr wrap="square" rtlCol="0">
              <a:spAutoFit/>
            </a:bodyPr>
            <a:lstStyle/>
            <a:p>
              <a:pPr algn="r"/>
              <a:r>
                <a:rPr lang="en-US" altLang="ko-KR" sz="1200">
                  <a:solidFill>
                    <a:schemeClr val="tx1">
                      <a:lumMod val="75000"/>
                      <a:lumOff val="25000"/>
                    </a:schemeClr>
                  </a:solidFill>
                  <a:cs typeface="Arial" pitchFamily="34" charset="0"/>
                </a:rPr>
                <a:t>En los últimos años han surgido nuevas oportunidades para emprender digitalmente y vender productos y servicios a través de Internet.</a:t>
              </a:r>
              <a:endParaRPr lang="ko-KR" altLang="en-US" sz="1200" dirty="0">
                <a:solidFill>
                  <a:schemeClr val="tx1">
                    <a:lumMod val="75000"/>
                    <a:lumOff val="25000"/>
                  </a:schemeClr>
                </a:solidFill>
                <a:cs typeface="Arial" pitchFamily="34" charset="0"/>
              </a:endParaRPr>
            </a:p>
          </p:txBody>
        </p:sp>
        <p:sp>
          <p:nvSpPr>
            <p:cNvPr id="27" name="TextBox 26"/>
            <p:cNvSpPr txBox="1"/>
            <p:nvPr/>
          </p:nvSpPr>
          <p:spPr>
            <a:xfrm>
              <a:off x="803640" y="3362835"/>
              <a:ext cx="2059657" cy="276999"/>
            </a:xfrm>
            <a:prstGeom prst="rect">
              <a:avLst/>
            </a:prstGeom>
            <a:noFill/>
          </p:spPr>
          <p:txBody>
            <a:bodyPr wrap="square" rtlCol="0">
              <a:spAutoFit/>
            </a:bodyPr>
            <a:lstStyle/>
            <a:p>
              <a:pPr algn="r"/>
              <a:r>
                <a:rPr lang="en-US" altLang="ko-KR" sz="1200" b="1">
                  <a:solidFill>
                    <a:schemeClr val="tx1">
                      <a:lumMod val="75000"/>
                      <a:lumOff val="25000"/>
                    </a:schemeClr>
                  </a:solidFill>
                  <a:cs typeface="Arial" pitchFamily="34" charset="0"/>
                </a:rPr>
                <a:t>Emprendimiento digital</a:t>
              </a:r>
              <a:endParaRPr lang="ko-KR" altLang="en-US" sz="1200" b="1" dirty="0">
                <a:solidFill>
                  <a:schemeClr val="tx1">
                    <a:lumMod val="75000"/>
                    <a:lumOff val="25000"/>
                  </a:schemeClr>
                </a:solidFill>
                <a:cs typeface="Arial" pitchFamily="34" charset="0"/>
              </a:endParaRPr>
            </a:p>
          </p:txBody>
        </p:sp>
      </p:grpSp>
      <p:grpSp>
        <p:nvGrpSpPr>
          <p:cNvPr id="28" name="Group 27"/>
          <p:cNvGrpSpPr/>
          <p:nvPr/>
        </p:nvGrpSpPr>
        <p:grpSpPr>
          <a:xfrm>
            <a:off x="144017" y="3283276"/>
            <a:ext cx="2798113" cy="863358"/>
            <a:chOff x="803640" y="3362835"/>
            <a:chExt cx="2059657" cy="863358"/>
          </a:xfrm>
        </p:grpSpPr>
        <p:sp>
          <p:nvSpPr>
            <p:cNvPr id="29" name="TextBox 28"/>
            <p:cNvSpPr txBox="1"/>
            <p:nvPr/>
          </p:nvSpPr>
          <p:spPr>
            <a:xfrm>
              <a:off x="803640" y="3579862"/>
              <a:ext cx="2059657" cy="646331"/>
            </a:xfrm>
            <a:prstGeom prst="rect">
              <a:avLst/>
            </a:prstGeom>
            <a:noFill/>
          </p:spPr>
          <p:txBody>
            <a:bodyPr wrap="square" rtlCol="0">
              <a:spAutoFit/>
            </a:bodyPr>
            <a:lstStyle/>
            <a:p>
              <a:pPr algn="r"/>
              <a:r>
                <a:rPr lang="en-US" altLang="ko-KR" sz="1200">
                  <a:solidFill>
                    <a:schemeClr val="tx1">
                      <a:lumMod val="75000"/>
                      <a:lumOff val="25000"/>
                    </a:schemeClr>
                  </a:solidFill>
                  <a:cs typeface="Arial" pitchFamily="34" charset="0"/>
                </a:rPr>
                <a:t>Debe prestarse especial atención a tener un buen logo, una página web, e incluso redes sociales.</a:t>
              </a:r>
              <a:endParaRPr lang="ko-KR" altLang="en-US" sz="1200" dirty="0">
                <a:solidFill>
                  <a:schemeClr val="tx1">
                    <a:lumMod val="75000"/>
                    <a:lumOff val="25000"/>
                  </a:schemeClr>
                </a:solidFill>
                <a:cs typeface="Arial" pitchFamily="34" charset="0"/>
              </a:endParaRPr>
            </a:p>
          </p:txBody>
        </p:sp>
        <p:sp>
          <p:nvSpPr>
            <p:cNvPr id="30" name="TextBox 29"/>
            <p:cNvSpPr txBox="1"/>
            <p:nvPr/>
          </p:nvSpPr>
          <p:spPr>
            <a:xfrm>
              <a:off x="803640" y="3362835"/>
              <a:ext cx="2059657" cy="276999"/>
            </a:xfrm>
            <a:prstGeom prst="rect">
              <a:avLst/>
            </a:prstGeom>
            <a:noFill/>
          </p:spPr>
          <p:txBody>
            <a:bodyPr wrap="square" rtlCol="0">
              <a:spAutoFit/>
            </a:bodyPr>
            <a:lstStyle/>
            <a:p>
              <a:pPr algn="r"/>
              <a:r>
                <a:rPr lang="en-US" altLang="ko-KR" sz="1200" b="1">
                  <a:solidFill>
                    <a:schemeClr val="tx1">
                      <a:lumMod val="75000"/>
                      <a:lumOff val="25000"/>
                    </a:schemeClr>
                  </a:solidFill>
                  <a:cs typeface="Arial" pitchFamily="34" charset="0"/>
                </a:rPr>
                <a:t>Cómo estar en Internet</a:t>
              </a:r>
              <a:endParaRPr lang="ko-KR" altLang="en-US" sz="1200" b="1" dirty="0">
                <a:solidFill>
                  <a:schemeClr val="tx1">
                    <a:lumMod val="75000"/>
                    <a:lumOff val="25000"/>
                  </a:schemeClr>
                </a:solidFill>
                <a:cs typeface="Arial" pitchFamily="34" charset="0"/>
              </a:endParaRPr>
            </a:p>
          </p:txBody>
        </p:sp>
      </p:grpSp>
      <p:grpSp>
        <p:nvGrpSpPr>
          <p:cNvPr id="31" name="Group 30"/>
          <p:cNvGrpSpPr/>
          <p:nvPr/>
        </p:nvGrpSpPr>
        <p:grpSpPr>
          <a:xfrm>
            <a:off x="5976664" y="1483076"/>
            <a:ext cx="3059832" cy="1417356"/>
            <a:chOff x="803640" y="3362835"/>
            <a:chExt cx="2059657" cy="1417356"/>
          </a:xfrm>
        </p:grpSpPr>
        <p:sp>
          <p:nvSpPr>
            <p:cNvPr id="32" name="TextBox 31"/>
            <p:cNvSpPr txBox="1"/>
            <p:nvPr/>
          </p:nvSpPr>
          <p:spPr>
            <a:xfrm>
              <a:off x="803640" y="3579862"/>
              <a:ext cx="2059657" cy="1200329"/>
            </a:xfrm>
            <a:prstGeom prst="rect">
              <a:avLst/>
            </a:prstGeom>
            <a:noFill/>
          </p:spPr>
          <p:txBody>
            <a:bodyPr wrap="square" rtlCol="0">
              <a:spAutoFit/>
            </a:bodyPr>
            <a:lstStyle/>
            <a:p>
              <a:r>
                <a:rPr lang="en-US" altLang="ko-KR" sz="1200">
                  <a:solidFill>
                    <a:schemeClr val="tx1">
                      <a:lumMod val="75000"/>
                      <a:lumOff val="25000"/>
                    </a:schemeClr>
                  </a:solidFill>
                  <a:cs typeface="Arial" pitchFamily="34" charset="0"/>
                </a:rPr>
                <a:t>Entre las ventajas del emprendimiento digital se encuentran una inversión inicial más baja, una mayor flexibilidad y un trabajo más flexible que con el emprendimiento tradicional.</a:t>
              </a:r>
              <a:endParaRPr lang="ko-KR" altLang="en-US" sz="1200" dirty="0">
                <a:solidFill>
                  <a:schemeClr val="tx1">
                    <a:lumMod val="75000"/>
                    <a:lumOff val="25000"/>
                  </a:schemeClr>
                </a:solidFill>
                <a:cs typeface="Arial" pitchFamily="34" charset="0"/>
              </a:endParaRPr>
            </a:p>
          </p:txBody>
        </p:sp>
        <p:sp>
          <p:nvSpPr>
            <p:cNvPr id="33" name="TextBox 32"/>
            <p:cNvSpPr txBox="1"/>
            <p:nvPr/>
          </p:nvSpPr>
          <p:spPr>
            <a:xfrm>
              <a:off x="803640" y="3362835"/>
              <a:ext cx="2059657" cy="276999"/>
            </a:xfrm>
            <a:prstGeom prst="rect">
              <a:avLst/>
            </a:prstGeom>
            <a:noFill/>
          </p:spPr>
          <p:txBody>
            <a:bodyPr wrap="square" rtlCol="0">
              <a:spAutoFit/>
            </a:bodyPr>
            <a:lstStyle/>
            <a:p>
              <a:r>
                <a:rPr lang="en-US" altLang="ko-KR" sz="1200" b="1">
                  <a:solidFill>
                    <a:schemeClr val="tx1">
                      <a:lumMod val="75000"/>
                      <a:lumOff val="25000"/>
                    </a:schemeClr>
                  </a:solidFill>
                  <a:cs typeface="Arial" pitchFamily="34" charset="0"/>
                </a:rPr>
                <a:t>Ventajas de emprender digitalmente</a:t>
              </a:r>
              <a:endParaRPr lang="ko-KR" altLang="en-US" sz="1200" b="1" dirty="0">
                <a:solidFill>
                  <a:schemeClr val="tx1">
                    <a:lumMod val="75000"/>
                    <a:lumOff val="25000"/>
                  </a:schemeClr>
                </a:solidFill>
                <a:cs typeface="Arial" pitchFamily="34" charset="0"/>
              </a:endParaRPr>
            </a:p>
          </p:txBody>
        </p:sp>
      </p:grpSp>
      <p:grpSp>
        <p:nvGrpSpPr>
          <p:cNvPr id="34" name="Group 33"/>
          <p:cNvGrpSpPr/>
          <p:nvPr/>
        </p:nvGrpSpPr>
        <p:grpSpPr>
          <a:xfrm>
            <a:off x="5976664" y="3283276"/>
            <a:ext cx="2952328" cy="1232690"/>
            <a:chOff x="803640" y="3362835"/>
            <a:chExt cx="2059657" cy="1232690"/>
          </a:xfrm>
        </p:grpSpPr>
        <p:sp>
          <p:nvSpPr>
            <p:cNvPr id="35" name="TextBox 34"/>
            <p:cNvSpPr txBox="1"/>
            <p:nvPr/>
          </p:nvSpPr>
          <p:spPr>
            <a:xfrm>
              <a:off x="803640" y="3579862"/>
              <a:ext cx="2059657" cy="1015663"/>
            </a:xfrm>
            <a:prstGeom prst="rect">
              <a:avLst/>
            </a:prstGeom>
            <a:noFill/>
          </p:spPr>
          <p:txBody>
            <a:bodyPr wrap="square" rtlCol="0">
              <a:spAutoFit/>
            </a:bodyPr>
            <a:lstStyle/>
            <a:p>
              <a:r>
                <a:rPr lang="en-US" altLang="ko-KR" sz="1200">
                  <a:solidFill>
                    <a:schemeClr val="tx1">
                      <a:lumMod val="75000"/>
                      <a:lumOff val="25000"/>
                    </a:schemeClr>
                  </a:solidFill>
                  <a:cs typeface="Arial" pitchFamily="34" charset="0"/>
                </a:rPr>
                <a:t>Las estrategias de marketing digital permitirán mejorar la comercialización de los productos y servicios satisfaciendo las necesidades del mercado.</a:t>
              </a:r>
              <a:endParaRPr lang="ko-KR" altLang="en-US" sz="1200" dirty="0">
                <a:solidFill>
                  <a:schemeClr val="tx1">
                    <a:lumMod val="75000"/>
                    <a:lumOff val="25000"/>
                  </a:schemeClr>
                </a:solidFill>
                <a:cs typeface="Arial" pitchFamily="34" charset="0"/>
              </a:endParaRPr>
            </a:p>
          </p:txBody>
        </p:sp>
        <p:sp>
          <p:nvSpPr>
            <p:cNvPr id="36" name="TextBox 35"/>
            <p:cNvSpPr txBox="1"/>
            <p:nvPr/>
          </p:nvSpPr>
          <p:spPr>
            <a:xfrm>
              <a:off x="803640" y="3362835"/>
              <a:ext cx="2059657" cy="276999"/>
            </a:xfrm>
            <a:prstGeom prst="rect">
              <a:avLst/>
            </a:prstGeom>
            <a:noFill/>
          </p:spPr>
          <p:txBody>
            <a:bodyPr wrap="square" rtlCol="0">
              <a:spAutoFit/>
            </a:bodyPr>
            <a:lstStyle/>
            <a:p>
              <a:r>
                <a:rPr lang="en-US" altLang="ko-KR" sz="1200" b="1">
                  <a:solidFill>
                    <a:schemeClr val="tx1">
                      <a:lumMod val="75000"/>
                      <a:lumOff val="25000"/>
                    </a:schemeClr>
                  </a:solidFill>
                  <a:cs typeface="Arial" pitchFamily="34" charset="0"/>
                </a:rPr>
                <a:t>Marketing digital</a:t>
              </a:r>
              <a:endParaRPr lang="ko-KR" altLang="en-US" sz="12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8378943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8" y="3003798"/>
            <a:ext cx="9144000" cy="576063"/>
          </a:xfrm>
        </p:spPr>
        <p:txBody>
          <a:bodyPr/>
          <a:lstStyle/>
          <a:p>
            <a:r>
              <a:rPr lang="en-US" altLang="ko-KR" sz="3600"/>
              <a:t>¡Gracias!</a:t>
            </a:r>
            <a:endParaRPr lang="ko-KR" altLang="en-US" sz="3600" dirty="0"/>
          </a:p>
        </p:txBody>
      </p:sp>
      <p:sp>
        <p:nvSpPr>
          <p:cNvPr id="3" name="Text Placeholder 2"/>
          <p:cNvSpPr>
            <a:spLocks noGrp="1"/>
          </p:cNvSpPr>
          <p:nvPr>
            <p:ph type="body" sz="quarter" idx="11"/>
          </p:nvPr>
        </p:nvSpPr>
        <p:spPr>
          <a:xfrm>
            <a:off x="-148" y="3867894"/>
            <a:ext cx="9144000" cy="288032"/>
          </a:xfrm>
        </p:spPr>
        <p:txBody>
          <a:bodyPr/>
          <a:lstStyle/>
          <a:p>
            <a:pPr lvl="0"/>
            <a:r>
              <a:rPr lang="en-US" altLang="ko-KR" sz="1800"/>
              <a:t>¡Continúa tu aprendizaje en </a:t>
            </a:r>
            <a:r>
              <a:rPr lang="en-US" altLang="ko-KR" sz="1800">
                <a:hlinkClick r:id="rId2"/>
              </a:rPr>
              <a:t>www.projectspecial.eu</a:t>
            </a:r>
            <a:r>
              <a:rPr lang="en-US" altLang="ko-KR" sz="1800"/>
              <a:t>! </a:t>
            </a:r>
            <a:endParaRPr lang="en-US" altLang="ko-KR" sz="1800" dirty="0"/>
          </a:p>
        </p:txBody>
      </p:sp>
    </p:spTree>
    <p:extLst>
      <p:ext uri="{BB962C8B-B14F-4D97-AF65-F5344CB8AC3E}">
        <p14:creationId xmlns:p14="http://schemas.microsoft.com/office/powerpoint/2010/main" val="902633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es el emprendimiento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Definición</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5536" y="1563638"/>
            <a:ext cx="5256584" cy="2421176"/>
          </a:xfrm>
          <a:prstGeom prst="rect">
            <a:avLst/>
          </a:prstGeom>
          <a:noFill/>
        </p:spPr>
        <p:txBody>
          <a:bodyPr wrap="square" rtlCol="0">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Algunos </a:t>
            </a: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ejemplos de negocios digitales </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son los siguientes:</a:t>
            </a:r>
          </a:p>
          <a:p>
            <a:pPr marL="342900" lvl="0" indent="-342900" algn="just" latinLnBrk="0">
              <a:lnSpc>
                <a:spcPct val="150000"/>
              </a:lnSpc>
              <a:buFont typeface="Symbol" panose="05050102010706020507" pitchFamily="18" charset="2"/>
              <a:buChar char=""/>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Blogs temáticos</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Por ejemplo, sobre cuidado personal, videojuegos, deporte o nutrición. Un blog que aporte contenido de calidad y adquiera relevancia puede obtener ingresos a través de la publicidad.</a:t>
            </a:r>
          </a:p>
          <a:p>
            <a:pPr marL="342900" lvl="0" indent="-342900" algn="just" latinLnBrk="0">
              <a:lnSpc>
                <a:spcPct val="150000"/>
              </a:lnSpc>
              <a:spcAft>
                <a:spcPts val="800"/>
              </a:spcAft>
              <a:buFont typeface="Symbol" panose="05050102010706020507" pitchFamily="18" charset="2"/>
              <a:buChar char=""/>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Influencer / Youtuber / Streamer</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Aunque la probabilidad de poder vivir de este tipo de profesiones son más bajas, no hay que olvidar que también son emprendedores digitales.</a:t>
            </a:r>
          </a:p>
          <a:p>
            <a:pPr algn="just"/>
            <a:endParaRPr lang="ko-KR" altLang="en-US" sz="1200" dirty="0">
              <a:solidFill>
                <a:schemeClr val="tx1">
                  <a:lumMod val="75000"/>
                  <a:lumOff val="25000"/>
                </a:schemeClr>
              </a:solidFill>
              <a:cs typeface="Arial" pitchFamily="34" charset="0"/>
            </a:endParaRPr>
          </a:p>
        </p:txBody>
      </p:sp>
      <p:pic>
        <p:nvPicPr>
          <p:cNvPr id="6" name="Imagen 5" descr="Imagen que contiene Diagrama&#10;&#10;Descripción generada automáticamente">
            <a:extLst>
              <a:ext uri="{FF2B5EF4-FFF2-40B4-BE49-F238E27FC236}">
                <a16:creationId xmlns:a16="http://schemas.microsoft.com/office/drawing/2014/main" id="{2035E07C-9534-8681-FD5C-E74D641E35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28184" y="1707654"/>
            <a:ext cx="2139702" cy="2139702"/>
          </a:xfrm>
          <a:prstGeom prst="rect">
            <a:avLst/>
          </a:prstGeom>
        </p:spPr>
      </p:pic>
    </p:spTree>
    <p:extLst>
      <p:ext uri="{BB962C8B-B14F-4D97-AF65-F5344CB8AC3E}">
        <p14:creationId xmlns:p14="http://schemas.microsoft.com/office/powerpoint/2010/main" val="124749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es el emprendimiento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Ventajas y oportunidades</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95936" y="1795391"/>
            <a:ext cx="4500500" cy="2041585"/>
          </a:xfrm>
          <a:prstGeom prst="rect">
            <a:avLst/>
          </a:prstGeom>
          <a:noFill/>
        </p:spPr>
        <p:txBody>
          <a:bodyPr wrap="square" rtlCol="0">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Durante la pandemia del COVID-19, seguro que has visto como muchas empresas de tu entorno han optado por tener presencia en Internet, y que muchas otras han desaparecido por no dar el salto a lo digital. Ya sabemos que el entorno digital es el futuro de una gran parte de las empresas. ¿Y tú, sabes cuáles son las ventajas del emprendimiento digital?</a:t>
            </a:r>
          </a:p>
          <a:p>
            <a:pPr algn="just"/>
            <a:endParaRPr lang="ko-KR" altLang="en-US" sz="1200" dirty="0">
              <a:solidFill>
                <a:schemeClr val="tx1">
                  <a:lumMod val="75000"/>
                  <a:lumOff val="25000"/>
                </a:schemeClr>
              </a:solidFill>
              <a:cs typeface="Arial" pitchFamily="34" charset="0"/>
            </a:endParaRPr>
          </a:p>
        </p:txBody>
      </p:sp>
      <p:pic>
        <p:nvPicPr>
          <p:cNvPr id="7" name="Imagen 6" descr="Interfaz de usuario gráfica, Aplicación&#10;&#10;Descripción generada automáticamente">
            <a:extLst>
              <a:ext uri="{FF2B5EF4-FFF2-40B4-BE49-F238E27FC236}">
                <a16:creationId xmlns:a16="http://schemas.microsoft.com/office/drawing/2014/main" id="{5ECE4B41-1528-BE3F-C2F1-605E347C7A6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15652" y="1671622"/>
            <a:ext cx="2952328" cy="2175373"/>
          </a:xfrm>
          <a:prstGeom prst="rect">
            <a:avLst/>
          </a:prstGeom>
        </p:spPr>
      </p:pic>
    </p:spTree>
    <p:extLst>
      <p:ext uri="{BB962C8B-B14F-4D97-AF65-F5344CB8AC3E}">
        <p14:creationId xmlns:p14="http://schemas.microsoft.com/office/powerpoint/2010/main" val="85840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es el emprendimiento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Ventajas y oportunidades</a:t>
            </a:r>
          </a:p>
        </p:txBody>
      </p:sp>
      <p:sp>
        <p:nvSpPr>
          <p:cNvPr id="5" name="TextBox 15">
            <a:extLst>
              <a:ext uri="{FF2B5EF4-FFF2-40B4-BE49-F238E27FC236}">
                <a16:creationId xmlns:a16="http://schemas.microsoft.com/office/drawing/2014/main" id="{ED810CDD-8734-3259-0C29-8B7217BCF9F5}"/>
              </a:ext>
            </a:extLst>
          </p:cNvPr>
          <p:cNvSpPr txBox="1"/>
          <p:nvPr/>
        </p:nvSpPr>
        <p:spPr>
          <a:xfrm>
            <a:off x="323528" y="1398316"/>
            <a:ext cx="5202324" cy="1383649"/>
          </a:xfrm>
          <a:prstGeom prst="rect">
            <a:avLst/>
          </a:prstGeom>
          <a:noFill/>
        </p:spPr>
        <p:txBody>
          <a:bodyPr wrap="square" rtlCol="0">
            <a:spAutoFit/>
          </a:bodyPr>
          <a:lstStyle/>
          <a:p>
            <a:pPr marL="342900" lvl="0" indent="-342900" algn="just" latinLnBrk="0">
              <a:lnSpc>
                <a:spcPct val="150000"/>
              </a:lnSpc>
              <a:buFont typeface="Symbol" panose="05050102010706020507" pitchFamily="18" charset="2"/>
              <a:buChar char=""/>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Nuevas oportunidades</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Las necesidades de los consumidores cambian, y en la actualidad muchas están relacionadas con el mundo digital, por lo que podrás encontrar numerosas oportunidades de negocio al vender tus productos o servicios a través de Internet.</a:t>
            </a:r>
          </a:p>
          <a:p>
            <a:pPr marL="342900" lvl="0" indent="-342900" algn="just" latinLnBrk="0">
              <a:lnSpc>
                <a:spcPct val="107000"/>
              </a:lnSpc>
              <a:buFont typeface="Symbol" panose="05050102010706020507" pitchFamily="18" charset="2"/>
              <a:buChar char=""/>
            </a:pPr>
            <a:endParaRPr lang="en-GB" sz="120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B9D2AF18-5733-9722-51AB-4E089559680A}"/>
              </a:ext>
            </a:extLst>
          </p:cNvPr>
          <p:cNvSpPr txBox="1"/>
          <p:nvPr/>
        </p:nvSpPr>
        <p:spPr>
          <a:xfrm>
            <a:off x="323528" y="2593123"/>
            <a:ext cx="5202324" cy="1443152"/>
          </a:xfrm>
          <a:prstGeom prst="rect">
            <a:avLst/>
          </a:prstGeom>
          <a:noFill/>
        </p:spPr>
        <p:txBody>
          <a:bodyPr wrap="square">
            <a:spAutoFit/>
          </a:bodyPr>
          <a:lstStyle/>
          <a:p>
            <a:pPr marL="342900" lvl="0" indent="-342900" algn="just" latinLnBrk="0">
              <a:lnSpc>
                <a:spcPct val="150000"/>
              </a:lnSpc>
              <a:buFont typeface="Symbol" panose="05050102010706020507" pitchFamily="18" charset="2"/>
              <a:buChar char=""/>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Trabajo flexible</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Cuando eres emprendedor, tú mismo decides tu horario de trabajo. Cuando se trata del emprendimiento digital, no estás limitado a estar en el mismo espacio todo el tiempo, ya que solo necesitas tus dispositivos digitales para trabajar desde cualquier parte del mundo.</a:t>
            </a:r>
          </a:p>
        </p:txBody>
      </p:sp>
      <p:pic>
        <p:nvPicPr>
          <p:cNvPr id="11" name="Imagen 10" descr="Icono&#10;&#10;Descripción generada automáticamente">
            <a:extLst>
              <a:ext uri="{FF2B5EF4-FFF2-40B4-BE49-F238E27FC236}">
                <a16:creationId xmlns:a16="http://schemas.microsoft.com/office/drawing/2014/main" id="{5F87E7D0-B0D6-63CD-57E8-B4015CB2DF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0152" y="1760576"/>
            <a:ext cx="2448272" cy="2042777"/>
          </a:xfrm>
          <a:prstGeom prst="rect">
            <a:avLst/>
          </a:prstGeom>
        </p:spPr>
      </p:pic>
    </p:spTree>
    <p:extLst>
      <p:ext uri="{BB962C8B-B14F-4D97-AF65-F5344CB8AC3E}">
        <p14:creationId xmlns:p14="http://schemas.microsoft.com/office/powerpoint/2010/main" val="224615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Dibujo de una persona&#10;&#10;Descripción generada automáticamente con confianza baja">
            <a:extLst>
              <a:ext uri="{FF2B5EF4-FFF2-40B4-BE49-F238E27FC236}">
                <a16:creationId xmlns:a16="http://schemas.microsoft.com/office/drawing/2014/main" id="{E3CCC83C-90C4-C152-6314-5DCF8D36DF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64088" y="1785868"/>
            <a:ext cx="2850080" cy="2139786"/>
          </a:xfrm>
          <a:prstGeom prst="rect">
            <a:avLst/>
          </a:prstGeom>
        </p:spPr>
      </p:pic>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es el emprendimiento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Ventajas y oportunidades</a:t>
            </a:r>
          </a:p>
        </p:txBody>
      </p:sp>
      <p:sp>
        <p:nvSpPr>
          <p:cNvPr id="6" name="CuadroTexto 5">
            <a:extLst>
              <a:ext uri="{FF2B5EF4-FFF2-40B4-BE49-F238E27FC236}">
                <a16:creationId xmlns:a16="http://schemas.microsoft.com/office/drawing/2014/main" id="{2492C7E3-7782-AEEA-DCF8-14F77F5B32F8}"/>
              </a:ext>
            </a:extLst>
          </p:cNvPr>
          <p:cNvSpPr txBox="1"/>
          <p:nvPr/>
        </p:nvSpPr>
        <p:spPr>
          <a:xfrm>
            <a:off x="323528" y="1412609"/>
            <a:ext cx="4572000" cy="1443152"/>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Mayor visibilidad</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Podrás llegar a cualquier persona en cualquier parte del mundo, según el público al que quieras dirigirte. Aunque tu visibilidad al principio sea pequeña, si pones empeño podrás llegar a muchas más personas que en emprendimiento no digital.</a:t>
            </a:r>
          </a:p>
        </p:txBody>
      </p:sp>
      <p:sp>
        <p:nvSpPr>
          <p:cNvPr id="8" name="CuadroTexto 7">
            <a:extLst>
              <a:ext uri="{FF2B5EF4-FFF2-40B4-BE49-F238E27FC236}">
                <a16:creationId xmlns:a16="http://schemas.microsoft.com/office/drawing/2014/main" id="{D8071482-2A7D-1AA4-84D0-AFC1F01E6022}"/>
              </a:ext>
            </a:extLst>
          </p:cNvPr>
          <p:cNvSpPr txBox="1"/>
          <p:nvPr/>
        </p:nvSpPr>
        <p:spPr>
          <a:xfrm>
            <a:off x="323528" y="2855761"/>
            <a:ext cx="4392488" cy="1166153"/>
          </a:xfrm>
          <a:prstGeom prst="rect">
            <a:avLst/>
          </a:prstGeom>
          <a:noFill/>
        </p:spPr>
        <p:txBody>
          <a:bodyPr wrap="square">
            <a:spAutoFit/>
          </a:bodyPr>
          <a:lstStyle/>
          <a:p>
            <a:pPr marL="342900" lvl="0" indent="-342900" algn="just" latinLnBrk="0">
              <a:lnSpc>
                <a:spcPct val="150000"/>
              </a:lnSpc>
              <a:buFont typeface="Symbol" panose="05050102010706020507" pitchFamily="18" charset="2"/>
              <a:buChar char=""/>
            </a:pPr>
            <a:r>
              <a:rPr lang="en-GB" sz="1200" b="1">
                <a:solidFill>
                  <a:schemeClr val="tx1">
                    <a:lumMod val="75000"/>
                    <a:lumOff val="25000"/>
                  </a:schemeClr>
                </a:solidFill>
                <a:effectLst/>
                <a:ea typeface="Calibri" panose="020F0502020204030204" pitchFamily="34" charset="0"/>
                <a:cs typeface="Times New Roman" panose="02020603050405020304" pitchFamily="18" charset="0"/>
              </a:rPr>
              <a:t>Baja inversión inicial</a:t>
            </a:r>
            <a:r>
              <a:rPr lang="en-GB" sz="1200">
                <a:solidFill>
                  <a:schemeClr val="tx1">
                    <a:lumMod val="75000"/>
                    <a:lumOff val="25000"/>
                  </a:schemeClr>
                </a:solidFill>
                <a:effectLst/>
                <a:ea typeface="Calibri" panose="020F0502020204030204" pitchFamily="34" charset="0"/>
                <a:cs typeface="Times New Roman" panose="02020603050405020304" pitchFamily="18" charset="0"/>
              </a:rPr>
              <a:t>. Como no necesitas un espacio físico para realizar tu trabajo, la inversión inicial se reduce enormemente, puesto que solo necesitas un ordenador y conexión a Internet para empezar.</a:t>
            </a:r>
          </a:p>
        </p:txBody>
      </p:sp>
    </p:spTree>
    <p:extLst>
      <p:ext uri="{BB962C8B-B14F-4D97-AF65-F5344CB8AC3E}">
        <p14:creationId xmlns:p14="http://schemas.microsoft.com/office/powerpoint/2010/main" val="246232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¿Qué es el emprendimiento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Ventajas y oportunidades</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564442" y="1851670"/>
            <a:ext cx="3204356" cy="1720151"/>
          </a:xfrm>
          <a:prstGeom prst="rect">
            <a:avLst/>
          </a:prstGeom>
          <a:noFill/>
        </p:spPr>
        <p:txBody>
          <a:bodyPr wrap="square">
            <a:spAutoFit/>
          </a:bodyPr>
          <a:lstStyle/>
          <a:p>
            <a:pPr algn="just" latinLnBrk="0">
              <a:lnSpc>
                <a:spcPct val="150000"/>
              </a:lnSpc>
              <a:spcAft>
                <a:spcPts val="800"/>
              </a:spcAft>
            </a:pPr>
            <a:r>
              <a:rPr lang="en-GB" sz="1200">
                <a:solidFill>
                  <a:schemeClr val="tx1">
                    <a:lumMod val="75000"/>
                    <a:lumOff val="25000"/>
                  </a:schemeClr>
                </a:solidFill>
                <a:effectLst/>
                <a:ea typeface="Calibri" panose="020F0502020204030204" pitchFamily="34" charset="0"/>
                <a:cs typeface="Times New Roman" panose="02020603050405020304" pitchFamily="18" charset="0"/>
              </a:rPr>
              <a:t>Aunque a pesar de las ventajas que tiene el emprendimiento digital, no debes perder de vista tus objetivos, pues el éxito no está garantizado y existe mucha competencia, y puedes perder el rumbo rápidamente si no te mantienes firme y eres constante.</a:t>
            </a:r>
          </a:p>
        </p:txBody>
      </p:sp>
      <p:pic>
        <p:nvPicPr>
          <p:cNvPr id="5" name="Imagen 4" descr="Forma&#10;&#10;Descripción generada automáticamente">
            <a:extLst>
              <a:ext uri="{FF2B5EF4-FFF2-40B4-BE49-F238E27FC236}">
                <a16:creationId xmlns:a16="http://schemas.microsoft.com/office/drawing/2014/main" id="{7D38F8CE-701B-36A1-2D7C-3979BA48D95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1600" y="1635646"/>
            <a:ext cx="3204356" cy="2293118"/>
          </a:xfrm>
          <a:prstGeom prst="rect">
            <a:avLst/>
          </a:prstGeom>
        </p:spPr>
      </p:pic>
    </p:spTree>
    <p:extLst>
      <p:ext uri="{BB962C8B-B14F-4D97-AF65-F5344CB8AC3E}">
        <p14:creationId xmlns:p14="http://schemas.microsoft.com/office/powerpoint/2010/main" val="4155785563"/>
      </p:ext>
    </p:extLst>
  </p:cSld>
  <p:clrMapOvr>
    <a:masterClrMapping/>
  </p:clrMapOvr>
</p:sld>
</file>

<file path=ppt/theme/theme1.xml><?xml version="1.0" encoding="utf-8"?>
<a:theme xmlns:a="http://schemas.openxmlformats.org/drawingml/2006/main" name="Cover and End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3862</Words>
  <Application>Microsoft Office PowerPoint</Application>
  <PresentationFormat>Presentación en pantalla (16:9)</PresentationFormat>
  <Paragraphs>295</Paragraphs>
  <Slides>44</Slides>
  <Notes>0</Notes>
  <HiddenSlides>0</HiddenSlides>
  <MMClips>0</MMClips>
  <ScaleCrop>false</ScaleCrop>
  <HeadingPairs>
    <vt:vector size="8" baseType="variant">
      <vt:variant>
        <vt:lpstr>Fuentes usadas</vt:lpstr>
      </vt:variant>
      <vt:variant>
        <vt:i4>4</vt:i4>
      </vt:variant>
      <vt:variant>
        <vt:lpstr>Tema</vt:lpstr>
      </vt:variant>
      <vt:variant>
        <vt:i4>3</vt:i4>
      </vt:variant>
      <vt:variant>
        <vt:lpstr>Servidores OLE incrustados</vt:lpstr>
      </vt:variant>
      <vt:variant>
        <vt:i4>0</vt:i4>
      </vt:variant>
      <vt:variant>
        <vt:lpstr>Títulos de diapositiva</vt:lpstr>
      </vt:variant>
      <vt:variant>
        <vt:i4>44</vt:i4>
      </vt:variant>
    </vt:vector>
  </HeadingPairs>
  <TitlesOfParts>
    <vt:vector size="51" baseType="lpstr">
      <vt:lpstr>Public Sans</vt:lpstr>
      <vt:lpstr>Arial</vt:lpstr>
      <vt:lpstr>Calibri</vt:lpstr>
      <vt:lpstr>Symbol</vt:lpstr>
      <vt:lpstr>Cover and End Slide Master</vt:lpstr>
      <vt:lpstr>Contents Slide Master</vt:lpstr>
      <vt:lpstr>Section Break Slide Master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Miriam Internet Web Solutions</cp:lastModifiedBy>
  <cp:revision>182</cp:revision>
  <dcterms:created xsi:type="dcterms:W3CDTF">2016-12-05T23:26:54Z</dcterms:created>
  <dcterms:modified xsi:type="dcterms:W3CDTF">2023-03-30T09:24:18Z</dcterms:modified>
</cp:coreProperties>
</file>